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86" autoAdjust="0"/>
  </p:normalViewPr>
  <p:slideViewPr>
    <p:cSldViewPr>
      <p:cViewPr varScale="1">
        <p:scale>
          <a:sx n="66" d="100"/>
          <a:sy n="66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nsportal.ru/nikitina-natalya-borisovn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VTS_01_1.VOB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851648" cy="1828800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Метапредметный</a:t>
            </a:r>
            <a:r>
              <a:rPr lang="ru-RU" dirty="0" smtClean="0">
                <a:solidFill>
                  <a:schemeClr val="tx1"/>
                </a:solidFill>
              </a:rPr>
              <a:t> урок: «Борьба за космос»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284984"/>
            <a:ext cx="7854696" cy="3152792"/>
          </a:xfrm>
        </p:spPr>
        <p:txBody>
          <a:bodyPr>
            <a:normAutofit/>
          </a:bodyPr>
          <a:lstStyle/>
          <a:p>
            <a:r>
              <a:rPr lang="ru-RU" dirty="0" err="1"/>
              <a:t>Юпатова</a:t>
            </a:r>
            <a:r>
              <a:rPr lang="ru-RU" dirty="0"/>
              <a:t> Лариса Дмитриевна, учитель физики МБОУ «Социально-экономический лицей №21 им. Героя России С.В. </a:t>
            </a:r>
            <a:r>
              <a:rPr lang="ru-RU" dirty="0" smtClean="0"/>
              <a:t>Самойлова» г. Пскова, </a:t>
            </a:r>
            <a:endParaRPr lang="ru-RU" dirty="0"/>
          </a:p>
          <a:p>
            <a:r>
              <a:rPr lang="ru-RU" dirty="0" err="1" smtClean="0"/>
              <a:t>Заваденко</a:t>
            </a:r>
            <a:r>
              <a:rPr lang="ru-RU" dirty="0" smtClean="0"/>
              <a:t> </a:t>
            </a:r>
            <a:r>
              <a:rPr lang="ru-RU" dirty="0"/>
              <a:t>Светлана Владимировна, учитель истории, заслуженный учитель РФ  МБОУ «Социально-экономический лицей №21 им. Героя России С.В. Самойлова</a:t>
            </a:r>
            <a:r>
              <a:rPr lang="ru-RU" dirty="0" smtClean="0"/>
              <a:t>» г. Пскова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085584" cy="864096"/>
          </a:xfrm>
        </p:spPr>
        <p:txBody>
          <a:bodyPr>
            <a:normAutofit/>
          </a:bodyPr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ru-RU" dirty="0" err="1" smtClean="0"/>
              <a:t>Метапредметный</a:t>
            </a:r>
            <a:r>
              <a:rPr lang="ru-RU" dirty="0" smtClean="0"/>
              <a:t> урок  - </a:t>
            </a:r>
            <a:r>
              <a:rPr lang="en-US" dirty="0" smtClean="0"/>
              <a:t>[</a:t>
            </a:r>
            <a:r>
              <a:rPr lang="ru-RU" dirty="0" smtClean="0"/>
              <a:t>Электронный ресурс</a:t>
            </a:r>
            <a:r>
              <a:rPr lang="en-US" dirty="0" smtClean="0"/>
              <a:t>]</a:t>
            </a:r>
            <a:r>
              <a:rPr lang="ru-RU" dirty="0" smtClean="0"/>
              <a:t>. Сайт учителя </a:t>
            </a:r>
            <a:r>
              <a:rPr lang="en-US" dirty="0" smtClean="0"/>
              <a:t> </a:t>
            </a:r>
            <a:r>
              <a:rPr lang="ru-RU" dirty="0" smtClean="0"/>
              <a:t>Никитиной Н.Б.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nsportal.ru/nikitina-natalya-borisovna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Видеофильмы «</a:t>
            </a:r>
            <a:r>
              <a:rPr lang="ru-RU" dirty="0"/>
              <a:t>П</a:t>
            </a:r>
            <a:r>
              <a:rPr lang="ru-RU" dirty="0" smtClean="0"/>
              <a:t>окоренный космос», «Гонка, которой не было»</a:t>
            </a:r>
          </a:p>
          <a:p>
            <a:r>
              <a:rPr lang="ru-RU" dirty="0" err="1" smtClean="0"/>
              <a:t>Пурышева</a:t>
            </a:r>
            <a:r>
              <a:rPr lang="ru-RU" dirty="0" smtClean="0"/>
              <a:t> Н.С., </a:t>
            </a:r>
            <a:r>
              <a:rPr lang="ru-RU" dirty="0" err="1" smtClean="0"/>
              <a:t>Важеевская</a:t>
            </a:r>
            <a:r>
              <a:rPr lang="ru-RU" dirty="0" smtClean="0"/>
              <a:t> Н.Е. Физика.9 класс. – М.: Дрофа, 2012 (с электронным приложением)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380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1950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/>
              <a:t>Спасибо за внимание!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198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Сущность метапредметного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Интеграция</a:t>
            </a:r>
            <a:r>
              <a:rPr lang="ru-RU" dirty="0" smtClean="0"/>
              <a:t> предполагает дополнение одной науки (учебного предмета) другой наукой (учебным предметом), т.е. сложение ЗУН.</a:t>
            </a:r>
          </a:p>
          <a:p>
            <a:pPr>
              <a:buNone/>
            </a:pPr>
            <a:r>
              <a:rPr lang="ru-RU" b="1" dirty="0" err="1" smtClean="0"/>
              <a:t>Метапредметный</a:t>
            </a:r>
            <a:r>
              <a:rPr lang="ru-RU" b="1" dirty="0" smtClean="0"/>
              <a:t> подход </a:t>
            </a:r>
            <a:r>
              <a:rPr lang="ru-RU" dirty="0" smtClean="0"/>
              <a:t>предполагает синтез,  получение нового знания более высокого уровня.</a:t>
            </a:r>
          </a:p>
          <a:p>
            <a:pPr>
              <a:buNone/>
            </a:pPr>
            <a:r>
              <a:rPr lang="ru-RU" dirty="0" smtClean="0"/>
              <a:t>Это урок – синтез родственных, смежных и периферийных учебных предметов в целях получения нового более целостного знания об окружающей действительности.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Образное понимание </a:t>
            </a:r>
            <a:r>
              <a:rPr lang="ru-RU" dirty="0" err="1" smtClean="0"/>
              <a:t>метаурока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Метаурок</a:t>
            </a:r>
            <a:r>
              <a:rPr lang="ru-RU" dirty="0" smtClean="0"/>
              <a:t> </a:t>
            </a:r>
            <a:r>
              <a:rPr lang="ru-RU" dirty="0"/>
              <a:t>- это раскрытие содержания, которому стало тесно в рамках предметной формы. </a:t>
            </a:r>
          </a:p>
          <a:p>
            <a:r>
              <a:rPr lang="ru-RU" dirty="0" smtClean="0"/>
              <a:t>Он не убивает предметный урок, а доводит его содержание до совершенства и выводит его в </a:t>
            </a:r>
            <a:r>
              <a:rPr lang="ru-RU" dirty="0" err="1" smtClean="0"/>
              <a:t>межпредметные</a:t>
            </a:r>
            <a:r>
              <a:rPr lang="ru-RU" dirty="0" smtClean="0"/>
              <a:t> области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Цели метапредметного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Преодоление опасностей узкопредметной специализации;</a:t>
            </a:r>
          </a:p>
          <a:p>
            <a:r>
              <a:rPr lang="ru-RU" dirty="0" smtClean="0"/>
              <a:t>Преодоление разобщенности, расколотости, оторванности друг от друга разных научных дисциплин и, как следствие, учебных предметов;</a:t>
            </a:r>
          </a:p>
          <a:p>
            <a:r>
              <a:rPr lang="ru-RU" dirty="0" smtClean="0"/>
              <a:t>Развитие лучших дидактико-методических образцов реализации предметной формы знания;</a:t>
            </a:r>
          </a:p>
          <a:p>
            <a:r>
              <a:rPr lang="ru-RU" dirty="0" smtClean="0"/>
              <a:t>Раскрытие новых перспектив развития таких учебных форм как учебный предмет и учебное занятие.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51304" cy="720080"/>
          </a:xfrm>
        </p:spPr>
        <p:txBody>
          <a:bodyPr>
            <a:noAutofit/>
          </a:bodyPr>
          <a:lstStyle/>
          <a:p>
            <a:r>
              <a:rPr lang="ru-RU" sz="3800" dirty="0" smtClean="0"/>
              <a:t>Урок по теме «Борьба за космос», 9 класс </a:t>
            </a:r>
            <a:endParaRPr lang="ru-RU" sz="3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363272" cy="5400600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tx1"/>
              </a:buClr>
              <a:buNone/>
            </a:pPr>
            <a:r>
              <a:rPr lang="ru-RU" b="1" dirty="0" smtClean="0"/>
              <a:t>Цели урока:</a:t>
            </a:r>
          </a:p>
          <a:p>
            <a:pPr marL="514350" indent="-514350">
              <a:buClr>
                <a:schemeClr val="tx1"/>
              </a:buClr>
              <a:buFont typeface="Wingdings" pitchFamily="2" charset="2"/>
              <a:buChar char="Ø"/>
            </a:pPr>
            <a:r>
              <a:rPr lang="ru-RU" b="1" u="sng" dirty="0" smtClean="0"/>
              <a:t>Обучающие (предметные результаты)</a:t>
            </a:r>
            <a:r>
              <a:rPr lang="ru-RU" dirty="0" smtClean="0"/>
              <a:t>: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r>
              <a:rPr lang="ru-RU" dirty="0" smtClean="0"/>
              <a:t>Ученик научится обобщать и систематизировать знания по реактивному движению. </a:t>
            </a:r>
          </a:p>
          <a:p>
            <a:pPr marL="514350" indent="-514350">
              <a:buClr>
                <a:schemeClr val="tx1"/>
              </a:buClr>
              <a:buAutoNum type="arabicParenR"/>
            </a:pPr>
            <a:r>
              <a:rPr lang="ru-RU" dirty="0" smtClean="0"/>
              <a:t> Ученик получит возможность осмыслить философский закон единства и борьбы противоположностей. </a:t>
            </a:r>
          </a:p>
          <a:p>
            <a:pPr marL="514350" indent="-514350">
              <a:buClr>
                <a:schemeClr val="tx1"/>
              </a:buClr>
              <a:buFont typeface="Wingdings" pitchFamily="2" charset="2"/>
              <a:buChar char="Ø"/>
            </a:pPr>
            <a:r>
              <a:rPr lang="ru-RU" b="1" u="sng" dirty="0" smtClean="0"/>
              <a:t>Развивающие (</a:t>
            </a:r>
            <a:r>
              <a:rPr lang="ru-RU" b="1" u="sng" dirty="0" err="1" smtClean="0"/>
              <a:t>метапредметные</a:t>
            </a:r>
            <a:r>
              <a:rPr lang="ru-RU" b="1" u="sng" dirty="0" smtClean="0"/>
              <a:t> результаты)</a:t>
            </a:r>
            <a:r>
              <a:rPr lang="ru-RU" dirty="0" smtClean="0"/>
              <a:t>: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r>
              <a:rPr lang="ru-RU" dirty="0" smtClean="0"/>
              <a:t>Развитие научного мышления, умения систематизировать, обобщать материал по данной теме.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r>
              <a:rPr lang="ru-RU" dirty="0" smtClean="0"/>
              <a:t>Развитие умения анализировать информацию из разных источников (видео, презентация, текст).</a:t>
            </a:r>
          </a:p>
          <a:p>
            <a:pPr marL="514350" indent="-514350">
              <a:buClr>
                <a:schemeClr val="tx1"/>
              </a:buClr>
              <a:buAutoNum type="arabicParenR"/>
            </a:pPr>
            <a:r>
              <a:rPr lang="ru-RU" dirty="0" smtClean="0"/>
              <a:t>Развитие умения ведения проблемного диалога. </a:t>
            </a:r>
          </a:p>
          <a:p>
            <a:pPr marL="514350" indent="-514350">
              <a:buClr>
                <a:schemeClr val="tx1"/>
              </a:buClr>
              <a:buFont typeface="Wingdings" pitchFamily="2" charset="2"/>
              <a:buChar char="Ø"/>
            </a:pPr>
            <a:r>
              <a:rPr lang="ru-RU" b="1" u="sng" dirty="0" smtClean="0"/>
              <a:t>Воспитательные</a:t>
            </a:r>
            <a:r>
              <a:rPr lang="ru-RU" dirty="0" smtClean="0"/>
              <a:t> </a:t>
            </a:r>
            <a:r>
              <a:rPr lang="ru-RU" b="1" dirty="0" smtClean="0"/>
              <a:t>(личностные результаты):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r>
              <a:rPr lang="ru-RU" dirty="0" smtClean="0"/>
              <a:t>Развитие познавательного интереса к истории освоения космоса.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r>
              <a:rPr lang="ru-RU" dirty="0" smtClean="0"/>
              <a:t>Воспитание патриотизма и гражданственности учащихся.</a:t>
            </a:r>
          </a:p>
          <a:p>
            <a:pPr>
              <a:buClr>
                <a:schemeClr val="tx1"/>
              </a:buCl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343872"/>
          </a:xfrm>
        </p:spPr>
        <p:txBody>
          <a:bodyPr/>
          <a:lstStyle/>
          <a:p>
            <a:pPr>
              <a:buNone/>
            </a:pPr>
            <a:r>
              <a:rPr lang="ru-RU" b="1" u="sng" dirty="0" smtClean="0"/>
              <a:t>Тип урока</a:t>
            </a:r>
            <a:r>
              <a:rPr lang="ru-RU" b="1" dirty="0" smtClean="0"/>
              <a:t>:  </a:t>
            </a:r>
            <a:r>
              <a:rPr lang="ru-RU" dirty="0" smtClean="0"/>
              <a:t>урок систематизации и обобщения знаний. </a:t>
            </a:r>
          </a:p>
          <a:p>
            <a:pPr>
              <a:buNone/>
            </a:pPr>
            <a:r>
              <a:rPr lang="ru-RU" b="1" u="sng" dirty="0" smtClean="0"/>
              <a:t>Форма урока</a:t>
            </a:r>
            <a:r>
              <a:rPr lang="ru-RU" b="1" dirty="0" smtClean="0"/>
              <a:t>: </a:t>
            </a:r>
            <a:r>
              <a:rPr lang="ru-RU" dirty="0" smtClean="0"/>
              <a:t>семинар.</a:t>
            </a:r>
          </a:p>
          <a:p>
            <a:pPr>
              <a:buNone/>
            </a:pPr>
            <a:r>
              <a:rPr lang="ru-RU" b="1" u="sng" dirty="0" smtClean="0"/>
              <a:t>Этапы урока</a:t>
            </a:r>
            <a:r>
              <a:rPr lang="ru-RU" b="1" dirty="0" smtClean="0"/>
              <a:t>:</a:t>
            </a:r>
          </a:p>
          <a:p>
            <a:pPr>
              <a:buNone/>
            </a:pPr>
            <a:r>
              <a:rPr lang="ru-RU" i="1" dirty="0" smtClean="0"/>
              <a:t>1 этап </a:t>
            </a:r>
            <a:r>
              <a:rPr lang="ru-RU" dirty="0"/>
              <a:t>–</a:t>
            </a:r>
            <a:r>
              <a:rPr lang="ru-RU" dirty="0" smtClean="0"/>
              <a:t>мотивация. актуализация знаний и проблематизация;</a:t>
            </a:r>
          </a:p>
          <a:p>
            <a:pPr>
              <a:buNone/>
            </a:pPr>
            <a:r>
              <a:rPr lang="ru-RU" i="1" dirty="0" smtClean="0"/>
              <a:t>2 этап </a:t>
            </a:r>
            <a:r>
              <a:rPr lang="ru-RU" dirty="0" smtClean="0"/>
              <a:t>– обобщение, систематизация знаний (история+физика);</a:t>
            </a:r>
          </a:p>
          <a:p>
            <a:pPr>
              <a:buNone/>
            </a:pPr>
            <a:r>
              <a:rPr lang="ru-RU" i="1" dirty="0" smtClean="0"/>
              <a:t>3 этап </a:t>
            </a:r>
            <a:r>
              <a:rPr lang="ru-RU" dirty="0" smtClean="0"/>
              <a:t>– подведение итогов, рефлексия, домашнее задание.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6431111"/>
              </p:ext>
            </p:extLst>
          </p:nvPr>
        </p:nvGraphicFramePr>
        <p:xfrm>
          <a:off x="251520" y="256686"/>
          <a:ext cx="8640959" cy="6439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3725308"/>
                <a:gridCol w="3115451"/>
              </a:tblGrid>
              <a:tr h="845765">
                <a:tc>
                  <a:txBody>
                    <a:bodyPr/>
                    <a:lstStyle/>
                    <a:p>
                      <a:r>
                        <a:rPr lang="ru-RU" sz="2000" baseline="0" dirty="0" smtClean="0"/>
                        <a:t>Этапы урока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Деятельность учителя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Деятельность учащихся</a:t>
                      </a:r>
                      <a:endParaRPr lang="ru-RU" sz="2000" dirty="0"/>
                    </a:p>
                  </a:txBody>
                  <a:tcPr/>
                </a:tc>
              </a:tr>
              <a:tr h="2398557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Мотивация,</a:t>
                      </a:r>
                    </a:p>
                    <a:p>
                      <a:pPr marL="0" indent="0">
                        <a:buNone/>
                      </a:pPr>
                      <a:r>
                        <a:rPr lang="ru-RU" dirty="0" smtClean="0"/>
                        <a:t>целеполагание,</a:t>
                      </a:r>
                    </a:p>
                    <a:p>
                      <a:pPr marL="0" indent="0">
                        <a:buNone/>
                      </a:pPr>
                      <a:r>
                        <a:rPr lang="ru-RU" dirty="0" smtClean="0"/>
                        <a:t>актуализация знаний и </a:t>
                      </a:r>
                      <a:r>
                        <a:rPr lang="ru-RU" dirty="0" err="1" smtClean="0"/>
                        <a:t>проблематиза-ция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 Учитель истории организует просмотр и обсуждение </a:t>
                      </a:r>
                      <a:r>
                        <a:rPr lang="ru-RU" dirty="0" smtClean="0">
                          <a:hlinkClick r:id="rId2" action="ppaction://hlinkfile"/>
                        </a:rPr>
                        <a:t>видеофрагмента</a:t>
                      </a:r>
                      <a:r>
                        <a:rPr lang="ru-RU" baseline="0" dirty="0" smtClean="0">
                          <a:hlinkClick r:id="rId2" action="ppaction://hlinkfile"/>
                        </a:rPr>
                        <a:t>  «Гонка, которой не было». </a:t>
                      </a:r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Формулирование темы урока (совместно с учащимися). </a:t>
                      </a:r>
                    </a:p>
                    <a:p>
                      <a:r>
                        <a:rPr lang="ru-RU" baseline="0" dirty="0" smtClean="0"/>
                        <a:t>Прием  «Распаковка кластера».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dirty="0" smtClean="0"/>
                        <a:t>1. Просмотр видеофильма,  ответы на вопросы: </a:t>
                      </a:r>
                    </a:p>
                    <a:p>
                      <a:pPr marL="0" indent="0">
                        <a:buNone/>
                      </a:pPr>
                      <a:r>
                        <a:rPr lang="ru-RU" dirty="0" smtClean="0"/>
                        <a:t>Какие</a:t>
                      </a:r>
                      <a:r>
                        <a:rPr lang="ru-RU" baseline="0" dirty="0" smtClean="0"/>
                        <a:t> ассоциации возникают у вас на слова: борьба, битва, гонка…</a:t>
                      </a:r>
                    </a:p>
                    <a:p>
                      <a:pPr marL="0" indent="0">
                        <a:buNone/>
                      </a:pPr>
                      <a:r>
                        <a:rPr lang="ru-RU" baseline="0" dirty="0" smtClean="0"/>
                        <a:t>Ваши предположения, а была ли борьба  (битва, гонка) за космос?</a:t>
                      </a:r>
                      <a:endParaRPr lang="ru-RU" dirty="0"/>
                    </a:p>
                  </a:txBody>
                  <a:tcPr/>
                </a:tc>
              </a:tr>
              <a:tr h="118354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 Целеполагание. </a:t>
                      </a:r>
                    </a:p>
                    <a:p>
                      <a:r>
                        <a:rPr lang="ru-RU" dirty="0" smtClean="0"/>
                        <a:t>Прием 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«вызов-ответ» </a:t>
                      </a:r>
                      <a:r>
                        <a:rPr lang="ru-RU" baseline="0" dirty="0" smtClean="0"/>
                        <a:t>(с использованием видеоряда)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 Формулируют цели</a:t>
                      </a:r>
                      <a:r>
                        <a:rPr lang="ru-RU" baseline="0" dirty="0" smtClean="0"/>
                        <a:t> урока</a:t>
                      </a:r>
                      <a:endParaRPr lang="ru-RU" dirty="0"/>
                    </a:p>
                  </a:txBody>
                  <a:tcPr/>
                </a:tc>
              </a:tr>
              <a:tr h="118354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 Организация работы  4-х групп</a:t>
                      </a:r>
                      <a:r>
                        <a:rPr lang="ru-RU" baseline="0" dirty="0" smtClean="0"/>
                        <a:t> (по социальным ролям): </a:t>
                      </a:r>
                      <a:r>
                        <a:rPr lang="ru-RU" dirty="0" smtClean="0"/>
                        <a:t>военные, ученые, политики, обыватели.</a:t>
                      </a:r>
                    </a:p>
                    <a:p>
                      <a:r>
                        <a:rPr lang="ru-RU" i="1" dirty="0" smtClean="0"/>
                        <a:t>Задание. </a:t>
                      </a:r>
                      <a:r>
                        <a:rPr lang="ru-RU" dirty="0" smtClean="0"/>
                        <a:t>Проанализируйте информацию о затратах на космос</a:t>
                      </a:r>
                      <a:r>
                        <a:rPr lang="ru-RU" baseline="0" dirty="0" smtClean="0"/>
                        <a:t>. Ваши аргументы «за» и «против</a:t>
                      </a:r>
                      <a:r>
                        <a:rPr lang="ru-RU" dirty="0" smtClean="0"/>
                        <a:t>«.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 Участвуют в работе групп</a:t>
                      </a:r>
                      <a:r>
                        <a:rPr lang="ru-RU" baseline="0" dirty="0" smtClean="0"/>
                        <a:t> (форма «дебаты»)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85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298405"/>
              </p:ext>
            </p:extLst>
          </p:nvPr>
        </p:nvGraphicFramePr>
        <p:xfrm>
          <a:off x="251520" y="256686"/>
          <a:ext cx="8640959" cy="6719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3725308"/>
                <a:gridCol w="3115451"/>
              </a:tblGrid>
              <a:tr h="845765">
                <a:tc>
                  <a:txBody>
                    <a:bodyPr/>
                    <a:lstStyle/>
                    <a:p>
                      <a:r>
                        <a:rPr lang="ru-RU" sz="2000" baseline="0" dirty="0" smtClean="0"/>
                        <a:t>Этапы урока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Деятельность учителя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Деятельность учащихся</a:t>
                      </a:r>
                      <a:endParaRPr lang="ru-RU" sz="2000" dirty="0"/>
                    </a:p>
                  </a:txBody>
                  <a:tcPr/>
                </a:tc>
              </a:tr>
              <a:tr h="239855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dirty="0" smtClean="0"/>
                        <a:t>2. </a:t>
                      </a:r>
                      <a:r>
                        <a:rPr lang="ru-RU" dirty="0" smtClean="0"/>
                        <a:t>Обобщение и </a:t>
                      </a:r>
                      <a:r>
                        <a:rPr lang="ru-RU" dirty="0" err="1" smtClean="0"/>
                        <a:t>систематиза-ция</a:t>
                      </a:r>
                      <a:r>
                        <a:rPr lang="ru-RU" dirty="0" smtClean="0"/>
                        <a:t> знаний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 Учитель истории организует работу  4-х групп</a:t>
                      </a:r>
                      <a:r>
                        <a:rPr lang="ru-RU" baseline="0" dirty="0" smtClean="0"/>
                        <a:t> (по историческим вехам): Зарождение идеи полета; </a:t>
                      </a:r>
                    </a:p>
                    <a:p>
                      <a:r>
                        <a:rPr lang="ru-RU" dirty="0" smtClean="0"/>
                        <a:t>Военные</a:t>
                      </a:r>
                      <a:r>
                        <a:rPr lang="ru-RU" baseline="0" dirty="0" smtClean="0"/>
                        <a:t> годы;</a:t>
                      </a:r>
                    </a:p>
                    <a:p>
                      <a:r>
                        <a:rPr lang="ru-RU" baseline="0" dirty="0" smtClean="0"/>
                        <a:t>Холодная война, </a:t>
                      </a:r>
                    </a:p>
                    <a:p>
                      <a:r>
                        <a:rPr lang="ru-RU" baseline="0" dirty="0" smtClean="0"/>
                        <a:t>Наше время (конец 20 века – начало 21 века)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dirty="0" smtClean="0"/>
                        <a:t>1. Участвуют в работе групп, выступают с сообщениями, обобщают и систематизируют материал</a:t>
                      </a:r>
                      <a:r>
                        <a:rPr lang="ru-RU" baseline="0" dirty="0" smtClean="0"/>
                        <a:t>  на стреле времени.</a:t>
                      </a:r>
                      <a:endParaRPr lang="ru-RU" dirty="0"/>
                    </a:p>
                  </a:txBody>
                  <a:tcPr/>
                </a:tc>
              </a:tr>
              <a:tr h="118354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 Учитель физики организуют работу</a:t>
                      </a:r>
                      <a:r>
                        <a:rPr lang="ru-RU" baseline="0" dirty="0" smtClean="0"/>
                        <a:t> 4-групп  физики, историки, практики, современники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 Участвуют в работе групп, представляют информацию в разной</a:t>
                      </a:r>
                      <a:r>
                        <a:rPr lang="ru-RU" baseline="0" dirty="0" smtClean="0"/>
                        <a:t> форме</a:t>
                      </a:r>
                      <a:r>
                        <a:rPr lang="ru-RU" dirty="0" smtClean="0"/>
                        <a:t>, систематизируют материал  в  обобщающей таблице.</a:t>
                      </a:r>
                    </a:p>
                  </a:txBody>
                  <a:tcPr/>
                </a:tc>
              </a:tr>
              <a:tr h="118354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 Подведение итогов работы групп (по разработанным критериям). Обобщение материала</a:t>
                      </a:r>
                      <a:r>
                        <a:rPr lang="ru-RU" baseline="0" dirty="0" smtClean="0"/>
                        <a:t> (с использованием  видеофильма «Покоренный космос»).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 Участвуют  в самооценке и оценке работы групп</a:t>
                      </a:r>
                      <a:r>
                        <a:rPr lang="ru-RU" baseline="0" dirty="0" smtClean="0"/>
                        <a:t> (по критериям).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69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218948"/>
              </p:ext>
            </p:extLst>
          </p:nvPr>
        </p:nvGraphicFramePr>
        <p:xfrm>
          <a:off x="251520" y="256686"/>
          <a:ext cx="8640959" cy="6170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3725308"/>
                <a:gridCol w="3115451"/>
              </a:tblGrid>
              <a:tr h="845765">
                <a:tc>
                  <a:txBody>
                    <a:bodyPr/>
                    <a:lstStyle/>
                    <a:p>
                      <a:r>
                        <a:rPr lang="ru-RU" sz="2000" baseline="0" dirty="0" smtClean="0"/>
                        <a:t>Этапы урока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Деятельность учителя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Деятельность учащихся</a:t>
                      </a:r>
                      <a:endParaRPr lang="ru-RU" sz="2000" dirty="0"/>
                    </a:p>
                  </a:txBody>
                  <a:tcPr/>
                </a:tc>
              </a:tr>
              <a:tr h="239855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dirty="0" smtClean="0"/>
                        <a:t>3. Подведение итогов, рефлексия, домашнее задание.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dirty="0" smtClean="0"/>
                        <a:t>1. Учитель истории возвращается к предположениям, аргументам учащихся, высказанным на 1 этапе урока (работа в группах).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dirty="0" smtClean="0"/>
                        <a:t>- Изменилось </a:t>
                      </a:r>
                      <a:r>
                        <a:rPr lang="ru-RU" dirty="0" smtClean="0"/>
                        <a:t>ли ваше мнение?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-  - </a:t>
                      </a:r>
                      <a:r>
                        <a:rPr lang="ru-RU" dirty="0" smtClean="0"/>
                        <a:t>Ваши </a:t>
                      </a:r>
                      <a:r>
                        <a:rPr lang="ru-RU" dirty="0" smtClean="0"/>
                        <a:t>новые аргументы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dirty="0" smtClean="0"/>
                        <a:t>«за» и « против».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dirty="0" smtClean="0"/>
                        <a:t>1. Участвуют в работе групп</a:t>
                      </a:r>
                      <a:r>
                        <a:rPr lang="ru-RU" baseline="0" dirty="0" smtClean="0"/>
                        <a:t> (в форме «дебаты»)</a:t>
                      </a:r>
                      <a:endParaRPr lang="ru-RU" dirty="0"/>
                    </a:p>
                  </a:txBody>
                  <a:tcPr/>
                </a:tc>
              </a:tr>
              <a:tr h="118354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 Беседа с учащимися. </a:t>
                      </a:r>
                    </a:p>
                    <a:p>
                      <a:r>
                        <a:rPr lang="ru-RU" dirty="0" smtClean="0"/>
                        <a:t>Выход на </a:t>
                      </a:r>
                      <a:r>
                        <a:rPr lang="ru-RU" dirty="0" err="1" smtClean="0"/>
                        <a:t>метазнание</a:t>
                      </a:r>
                      <a:r>
                        <a:rPr lang="ru-RU" dirty="0" smtClean="0"/>
                        <a:t> – закон</a:t>
                      </a:r>
                      <a:r>
                        <a:rPr lang="ru-RU" baseline="0" dirty="0" smtClean="0"/>
                        <a:t> диалектики «Единство и борьба противоположностей»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 Участвуют в обсуждении,</a:t>
                      </a:r>
                      <a:r>
                        <a:rPr lang="ru-RU" baseline="0" dirty="0" smtClean="0"/>
                        <a:t> приводят примеры.</a:t>
                      </a:r>
                      <a:endParaRPr lang="ru-RU" dirty="0" smtClean="0"/>
                    </a:p>
                  </a:txBody>
                  <a:tcPr/>
                </a:tc>
              </a:tr>
              <a:tr h="118354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 Домашнее задание :</a:t>
                      </a:r>
                    </a:p>
                    <a:p>
                      <a:r>
                        <a:rPr lang="ru-RU" dirty="0" smtClean="0"/>
                        <a:t>Написать</a:t>
                      </a:r>
                      <a:r>
                        <a:rPr lang="ru-RU" baseline="0" dirty="0" smtClean="0"/>
                        <a:t> эссе по теме «Проявление закона единства и борьбы противоположностей в окружающей нас действительности»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 Уточняют требования к</a:t>
                      </a:r>
                      <a:r>
                        <a:rPr lang="ru-RU" baseline="0" dirty="0" smtClean="0"/>
                        <a:t> эссе.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35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00"/>
      </a:hlink>
      <a:folHlink>
        <a:srgbClr val="00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</TotalTime>
  <Words>805</Words>
  <Application>Microsoft Office PowerPoint</Application>
  <PresentationFormat>Экран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Метапредметный урок: «Борьба за космос»</vt:lpstr>
      <vt:lpstr>Сущность метапредметного урока:</vt:lpstr>
      <vt:lpstr>Образное понимание метаурока</vt:lpstr>
      <vt:lpstr>Цели метапредметного урока:</vt:lpstr>
      <vt:lpstr>Урок по теме «Борьба за космос», 9 класс </vt:lpstr>
      <vt:lpstr>Презентация PowerPoint</vt:lpstr>
      <vt:lpstr>Презентация PowerPoint</vt:lpstr>
      <vt:lpstr>Презентация PowerPoint</vt:lpstr>
      <vt:lpstr>Презентация PowerPoint</vt:lpstr>
      <vt:lpstr>Литература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Метапредметный урок: «Борьба за космос».</dc:title>
  <dc:creator>Tanyachka</dc:creator>
  <cp:lastModifiedBy>Пуденкова</cp:lastModifiedBy>
  <cp:revision>23</cp:revision>
  <dcterms:created xsi:type="dcterms:W3CDTF">2013-11-24T11:48:20Z</dcterms:created>
  <dcterms:modified xsi:type="dcterms:W3CDTF">2013-11-27T11:15:35Z</dcterms:modified>
</cp:coreProperties>
</file>