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9" r:id="rId3"/>
    <p:sldId id="262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7" r:id="rId18"/>
    <p:sldId id="278" r:id="rId19"/>
    <p:sldId id="279" r:id="rId20"/>
    <p:sldId id="282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2971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1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3A56-0135-4DE2-A80F-FF2F5A482C3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26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9914F-935F-4807-BA9F-D624ABEF52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3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666A3-CDAD-4BE0-A93C-08C7E399B3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92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781CD-1ED1-496A-8B4B-846A6B58CE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690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1C2AA-65DF-4CCE-872C-EE5E0685F6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25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39AF9-D5AE-433C-87D8-66E526DF3F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05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76529-1644-46DC-8E97-4945C735A68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293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F1795-864A-42A3-BE77-61DBF3F05C6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009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D9571-3166-472F-95B7-CA2C648676A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09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21524-8E4E-405D-881B-A370A3CE847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032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176BE-1A01-4186-AB53-E14000EE34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25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6EF6-A332-4B0B-9E8D-23C420F72D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12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6D4C1-DB6D-4CB0-8CAD-8651EEBBFC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2603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CAA25-18A2-42EF-B05F-176612DBE3F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2076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5426D-A022-490E-9EBA-28F048C26D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186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449DB-39DC-4C9A-A958-298E3999123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45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99E29-ED38-4B14-909C-F313BD404F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8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CAC7D-34C8-4F2B-B704-7B7F859D69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926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A3648-0265-42C4-9C41-AF96C639CEE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105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0D3E1-8356-4E47-9B8C-94E9AA0A61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43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7EA19-526A-49C7-8D72-0E5E884101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060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C03E1-0233-43A4-AA3F-1974346024C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31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867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68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68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68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869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2869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9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9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9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9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AD3AEF-7AB7-4F96-BBCA-362F0232961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813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586366-46EF-46BB-BB67-4733026534C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8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/>
              <a:t>Приемы формирования познавательных УУД в учебном процессе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Терещенко Татьяна Ильинична, методист ПОИПКРО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206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53" y="476672"/>
            <a:ext cx="90364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1. Анализ: </a:t>
            </a:r>
          </a:p>
          <a:p>
            <a:r>
              <a:rPr lang="ru-RU" sz="3200" dirty="0"/>
              <a:t>– найди соответствие;</a:t>
            </a:r>
          </a:p>
          <a:p>
            <a:r>
              <a:rPr lang="ru-RU" sz="3200" dirty="0"/>
              <a:t>– выбери только то, что относится к данному предмету;</a:t>
            </a:r>
          </a:p>
          <a:p>
            <a:r>
              <a:rPr lang="ru-RU" sz="3200" dirty="0"/>
              <a:t>– определи различия.</a:t>
            </a:r>
          </a:p>
          <a:p>
            <a:r>
              <a:rPr lang="ru-RU" sz="3200" dirty="0"/>
              <a:t>2. Синтез: </a:t>
            </a:r>
          </a:p>
          <a:p>
            <a:r>
              <a:rPr lang="ru-RU" sz="3200" dirty="0"/>
              <a:t>– выясни, о чем идет речь (перечень терминов);</a:t>
            </a:r>
          </a:p>
          <a:p>
            <a:r>
              <a:rPr lang="ru-RU" sz="3200" dirty="0"/>
              <a:t>– назови одним словом;</a:t>
            </a:r>
          </a:p>
          <a:p>
            <a:r>
              <a:rPr lang="ru-RU" sz="3200" dirty="0"/>
              <a:t>– найди общее.</a:t>
            </a:r>
          </a:p>
          <a:p>
            <a:r>
              <a:rPr lang="ru-RU" sz="3200" dirty="0"/>
              <a:t>3. Сравнение: </a:t>
            </a:r>
          </a:p>
          <a:p>
            <a:r>
              <a:rPr lang="ru-RU" sz="3200" dirty="0"/>
              <a:t>– сравни два объекта; </a:t>
            </a:r>
          </a:p>
          <a:p>
            <a:r>
              <a:rPr lang="ru-RU" sz="3200" dirty="0"/>
              <a:t>– два процесса;</a:t>
            </a:r>
          </a:p>
          <a:p>
            <a:r>
              <a:rPr lang="ru-RU" sz="3200" dirty="0"/>
              <a:t>– две личности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7494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620688"/>
            <a:ext cx="84969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4. Установление причинно-следственных связей:</a:t>
            </a:r>
          </a:p>
          <a:p>
            <a:r>
              <a:rPr lang="ru-RU" sz="3200" dirty="0"/>
              <a:t>– определи, что пропущено;</a:t>
            </a:r>
          </a:p>
          <a:p>
            <a:r>
              <a:rPr lang="ru-RU" sz="3200" dirty="0"/>
              <a:t>– восстанови порядок этапов процесса;</a:t>
            </a:r>
          </a:p>
          <a:p>
            <a:r>
              <a:rPr lang="ru-RU" sz="3200" dirty="0"/>
              <a:t>– закончи перечень терминов, дат, чисел.</a:t>
            </a:r>
          </a:p>
          <a:p>
            <a:r>
              <a:rPr lang="ru-RU" sz="3200" dirty="0"/>
              <a:t>5. Вывод:</a:t>
            </a:r>
          </a:p>
          <a:p>
            <a:r>
              <a:rPr lang="ru-RU" sz="3200" dirty="0"/>
              <a:t>– сделай предположение о причинах процесса;</a:t>
            </a:r>
          </a:p>
          <a:p>
            <a:r>
              <a:rPr lang="ru-RU" sz="3200" dirty="0"/>
              <a:t>– сделай вывод на основании результатов опыта;</a:t>
            </a:r>
          </a:p>
          <a:p>
            <a:r>
              <a:rPr lang="ru-RU" sz="3200" dirty="0"/>
              <a:t>– реши задачу;</a:t>
            </a:r>
          </a:p>
          <a:p>
            <a:r>
              <a:rPr lang="ru-RU" sz="3200" dirty="0"/>
              <a:t>– проделай мысленный опыт и сделай вывод.</a:t>
            </a:r>
          </a:p>
        </p:txBody>
      </p:sp>
    </p:spTree>
    <p:extLst>
      <p:ext uri="{BB962C8B-B14F-4D97-AF65-F5344CB8AC3E}">
        <p14:creationId xmlns:p14="http://schemas.microsoft.com/office/powerpoint/2010/main" val="1888357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Условия реализации целей обучения.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разрешается использовать обучаемому  в ходе исполнения  ожидаемых от него действий?</a:t>
            </a:r>
          </a:p>
          <a:p>
            <a:r>
              <a:rPr lang="ru-RU" dirty="0" smtClean="0"/>
              <a:t>Включает </a:t>
            </a:r>
            <a:r>
              <a:rPr lang="ru-RU" dirty="0"/>
              <a:t>ли описание целей обучения указания на эти действия? </a:t>
            </a:r>
          </a:p>
          <a:p>
            <a:r>
              <a:rPr lang="ru-RU" dirty="0" smtClean="0"/>
              <a:t>В </a:t>
            </a:r>
            <a:r>
              <a:rPr lang="ru-RU" dirty="0"/>
              <a:t>какой форме могут быть представлены результаты действий?</a:t>
            </a:r>
          </a:p>
        </p:txBody>
      </p:sp>
    </p:spTree>
    <p:extLst>
      <p:ext uri="{BB962C8B-B14F-4D97-AF65-F5344CB8AC3E}">
        <p14:creationId xmlns:p14="http://schemas.microsoft.com/office/powerpoint/2010/main" val="1688043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Памятка для  формулирования целей обучения.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>Шаг 1. Выберите глагол, который лучше всего передает желаемое поведение обучаемо-</a:t>
            </a:r>
            <a:r>
              <a:rPr lang="ru-RU" sz="2000" dirty="0" err="1"/>
              <a:t>го</a:t>
            </a:r>
            <a:r>
              <a:rPr lang="ru-RU" sz="2000" dirty="0"/>
              <a:t> (исполнение). Исполнение описывается только таким словом, которое означает определен-</a:t>
            </a:r>
            <a:r>
              <a:rPr lang="ru-RU" sz="2000" dirty="0" err="1"/>
              <a:t>ное</a:t>
            </a:r>
            <a:r>
              <a:rPr lang="ru-RU" sz="2000" dirty="0"/>
              <a:t> действие. Глаголы “знать” и “понимать” описывают не действие, а состояние ученика, который “знает и понимает”. Напротив, глаголы «перечислять», «указывать», «выбирать», «выделять», «демонстрировать», «соотносить», «написать» и т.п. определяют желаемые действия школьника.</a:t>
            </a:r>
          </a:p>
          <a:p>
            <a:pPr marL="0" indent="0">
              <a:buNone/>
            </a:pPr>
            <a:r>
              <a:rPr lang="ru-RU" sz="2000" dirty="0"/>
              <a:t>Шаг 2. Определите условия, при которых должно выполняться желаемое поведение. В условиях целесообразно указать:</a:t>
            </a:r>
          </a:p>
          <a:p>
            <a:pPr marL="0" indent="0">
              <a:buNone/>
            </a:pPr>
            <a:r>
              <a:rPr lang="ru-RU" sz="2000" dirty="0"/>
              <a:t>•	источники  информации, к которым может обратиться учащийся для выполнения учебной задачи,</a:t>
            </a:r>
          </a:p>
          <a:p>
            <a:pPr marL="0" indent="0">
              <a:buNone/>
            </a:pPr>
            <a:r>
              <a:rPr lang="ru-RU" sz="2000" dirty="0"/>
              <a:t>•	способ, методику выполнения задания. Например, «в письменной форме дайте ха-</a:t>
            </a:r>
            <a:r>
              <a:rPr lang="ru-RU" sz="2000" dirty="0" err="1"/>
              <a:t>рактеристику</a:t>
            </a:r>
            <a:r>
              <a:rPr lang="ru-RU" sz="2000" dirty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3677541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3"/>
            <a:ext cx="63904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Шаг 3. Сделайте черновой набросок формулировки цели, используя выбранный вами </a:t>
            </a:r>
            <a:r>
              <a:rPr lang="ru-RU" sz="2800" dirty="0" err="1"/>
              <a:t>гла</a:t>
            </a:r>
            <a:r>
              <a:rPr lang="ru-RU" sz="2800" dirty="0"/>
              <a:t>-гол и условия.</a:t>
            </a:r>
          </a:p>
          <a:p>
            <a:r>
              <a:rPr lang="ru-RU" sz="2800" dirty="0"/>
              <a:t>Шаг 4. Напишите  критерии, которым должно удовлетворять желаемое исполнение. Эта часть описания цели обучения поможет ребёнку самостоятельно оценить уровень </a:t>
            </a:r>
            <a:r>
              <a:rPr lang="ru-RU" sz="2800" dirty="0" err="1"/>
              <a:t>выпол</a:t>
            </a:r>
            <a:r>
              <a:rPr lang="ru-RU" sz="2800" dirty="0"/>
              <a:t>-нения здания. </a:t>
            </a:r>
          </a:p>
          <a:p>
            <a:r>
              <a:rPr lang="ru-RU" sz="2800" dirty="0"/>
              <a:t>Шаг 5. Отредактируйте получившуюся формулировку, стараясь сделать её, по возможности, ясной и лаконичной. Обратите внимание на соответствие исполнения и условий.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589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Учебная задача-определенное учебное задание, которое имеет четкую цель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Таксономия учебных задач Д</a:t>
            </a:r>
            <a:r>
              <a:rPr lang="ru-RU" dirty="0"/>
              <a:t>. </a:t>
            </a:r>
            <a:r>
              <a:rPr lang="ru-RU" dirty="0" err="1"/>
              <a:t>Толлингеровой</a:t>
            </a:r>
            <a:r>
              <a:rPr lang="ru-RU" dirty="0"/>
              <a:t> (см. приложение 1),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таблица </a:t>
            </a:r>
            <a:r>
              <a:rPr lang="ru-RU" dirty="0"/>
              <a:t>заданий для развития </a:t>
            </a:r>
            <a:r>
              <a:rPr lang="ru-RU" dirty="0" smtClean="0"/>
              <a:t>УУД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Н.Л. </a:t>
            </a:r>
            <a:r>
              <a:rPr lang="ru-RU" dirty="0" err="1"/>
              <a:t>Галеевой</a:t>
            </a:r>
            <a:r>
              <a:rPr lang="ru-RU" dirty="0"/>
              <a:t> (см. приложение 2</a:t>
            </a:r>
            <a:r>
              <a:rPr lang="ru-RU" dirty="0" smtClean="0"/>
              <a:t>),</a:t>
            </a:r>
          </a:p>
          <a:p>
            <a:pPr marL="0" indent="0">
              <a:buNone/>
            </a:pPr>
            <a:r>
              <a:rPr lang="ru-RU" dirty="0" smtClean="0"/>
              <a:t>учебные задачи по Н.Г. </a:t>
            </a:r>
            <a:r>
              <a:rPr lang="ru-RU" dirty="0" err="1" smtClean="0"/>
              <a:t>Милорадовой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962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1628799"/>
          </a:xfrm>
        </p:spPr>
        <p:txBody>
          <a:bodyPr/>
          <a:lstStyle/>
          <a:p>
            <a:r>
              <a:rPr lang="ru-RU" sz="2800" dirty="0"/>
              <a:t>Примерный перечень форм учебной работы  для развития уровня владения </a:t>
            </a:r>
            <a:r>
              <a:rPr lang="ru-RU" sz="2800" dirty="0" err="1"/>
              <a:t>общеучебными</a:t>
            </a:r>
            <a:r>
              <a:rPr lang="ru-RU" sz="2800" dirty="0"/>
              <a:t> </a:t>
            </a:r>
            <a:r>
              <a:rPr lang="ru-RU" sz="2800" dirty="0" err="1"/>
              <a:t>универ</a:t>
            </a:r>
            <a:r>
              <a:rPr lang="ru-RU" sz="2800" dirty="0"/>
              <a:t>-сальными умениями и навыками (Н.Л. </a:t>
            </a:r>
            <a:r>
              <a:rPr lang="ru-RU" sz="2800" dirty="0" err="1"/>
              <a:t>Галеева</a:t>
            </a:r>
            <a:r>
              <a:rPr lang="ru-RU" sz="2800" dirty="0"/>
              <a:t>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6815010"/>
              </p:ext>
            </p:extLst>
          </p:nvPr>
        </p:nvGraphicFramePr>
        <p:xfrm>
          <a:off x="179512" y="1484783"/>
          <a:ext cx="8640960" cy="51366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52532"/>
                <a:gridCol w="3238534"/>
                <a:gridCol w="3649894"/>
              </a:tblGrid>
              <a:tr h="733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</a:rPr>
                        <a:t>Основные группы ОУУН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</a:rPr>
                        <a:t>Состав умений и навыков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Calibri"/>
                          <a:ea typeface="Calibri"/>
                        </a:rPr>
                        <a:t>Формы учебной работы, развивающие данные навыки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707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effectLst/>
                          <a:latin typeface="Calibri"/>
                          <a:ea typeface="Calibri"/>
                        </a:rPr>
                        <a:t>3. Учебно-интеллектуальные (мыслительные)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effectLst/>
                          <a:latin typeface="Calibri"/>
                          <a:ea typeface="Calibri"/>
                        </a:rPr>
                        <a:t>3.1. Умение выделять главное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Calibri"/>
                          <a:ea typeface="Calibri"/>
                        </a:rPr>
                        <a:t>Подчеркивать при чтении карандашом главные мысли, «перевод с русского на русский»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effectLst/>
                          <a:latin typeface="Calibri"/>
                          <a:ea typeface="Calibri"/>
                        </a:rPr>
                        <a:t>3.2. Умение логически мыслить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Calibri"/>
                          <a:ea typeface="Calibri"/>
                        </a:rPr>
                        <a:t>Создавать развивающие задания по теме: развивающие каноны, словесные пропорции и т.д.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8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effectLst/>
                          <a:latin typeface="Calibri"/>
                          <a:ea typeface="Calibri"/>
                        </a:rPr>
                        <a:t>3.3. Умение сопоставлять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Calibri"/>
                          <a:ea typeface="Calibri"/>
                        </a:rPr>
                        <a:t>Сравнивать объекты по выделенным характеристикам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effectLst/>
                          <a:latin typeface="Calibri"/>
                          <a:ea typeface="Calibri"/>
                        </a:rPr>
                        <a:t>3.4. Умение сравнивать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Calibri"/>
                          <a:ea typeface="Calibri"/>
                        </a:rPr>
                        <a:t>Выделять характеристики для сравнения самостоятельно и сравнивать объекты, процессы, теории и т.д.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20" marR="6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661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9885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1903685"/>
              </p:ext>
            </p:extLst>
          </p:nvPr>
        </p:nvGraphicFramePr>
        <p:xfrm>
          <a:off x="107504" y="260649"/>
          <a:ext cx="8712968" cy="64041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44710"/>
                <a:gridCol w="3283958"/>
                <a:gridCol w="4184300"/>
              </a:tblGrid>
              <a:tr h="216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  <a:latin typeface="+mn-lt"/>
                          <a:ea typeface="Times New Roman"/>
                        </a:rPr>
                        <a:t>3. Учебно-интеллектуальные (мыслительные)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effectLst/>
                          <a:latin typeface="Calibri"/>
                          <a:ea typeface="Calibri"/>
                        </a:rPr>
                        <a:t>3.5. Умение обобщать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</a:rPr>
                        <a:t>Давать названия отдельным частям текста, создавать задания типа «назови одним словом»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</a:rPr>
                        <a:t>Систематизировать разные термины и понятия, давать названия группам терминов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5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</a:rPr>
                        <a:t>3.6. Умение устанавливать аналогии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Calibri"/>
                          <a:ea typeface="Calibri"/>
                        </a:rPr>
                        <a:t>Приводить примеры аналогий из других областей знания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</a:rPr>
                        <a:t>3.7. Умение классифицировать и систематизировать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Calibri"/>
                          <a:ea typeface="Calibri"/>
                        </a:rPr>
                        <a:t>Создавать картотеки систем терминов и понятий; сворачивать в системы понятий или в интеллект-карты термины одной темы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5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</a:rPr>
                        <a:t>3.8. Умение действовать по алгоритму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Calibri"/>
                          <a:ea typeface="Calibri"/>
                        </a:rPr>
                        <a:t>Выполнять задания по образцу: решать задачи, описывать объекты и процессы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5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</a:rPr>
                        <a:t>3.9. Умение рационально запоминать 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</a:rPr>
                        <a:t>Знать способы запоминания, наиболее успешные для собственного ИСУД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119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«Дозирование домашнего задания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3187"/>
              </p:ext>
            </p:extLst>
          </p:nvPr>
        </p:nvGraphicFramePr>
        <p:xfrm>
          <a:off x="251519" y="1700808"/>
          <a:ext cx="8640962" cy="4863092"/>
        </p:xfrm>
        <a:graphic>
          <a:graphicData uri="http://schemas.openxmlformats.org/drawingml/2006/table">
            <a:tbl>
              <a:tblPr/>
              <a:tblGrid>
                <a:gridCol w="2512122"/>
                <a:gridCol w="2992381"/>
                <a:gridCol w="3136459"/>
              </a:tblGrid>
              <a:tr h="0">
                <a:tc gridSpan="3">
                  <a:txBody>
                    <a:bodyPr/>
                    <a:lstStyle/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006">
                <a:tc>
                  <a:txBody>
                    <a:bodyPr/>
                    <a:lstStyle/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стандарт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</a:rPr>
                        <a:t>хорошо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</a:rPr>
                        <a:t>отлично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253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Называть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особенностей географического положения см. записи в тетради.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Объяснять,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 как особенности географическое положения России влияют на природу, хозяйство, население. См. таблицу, заполненную на уроке.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Сравнивать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 географическое положение России с географическим положением других государств. Ответ письменно. При сравнении используй план характеристики географического положения объекта.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240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дерюжка_0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1785"/>
            <a:ext cx="9810751" cy="760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2339975" y="274638"/>
            <a:ext cx="7345363" cy="274637"/>
          </a:xfrm>
        </p:spPr>
        <p:txBody>
          <a:bodyPr/>
          <a:lstStyle/>
          <a:p>
            <a:r>
              <a:rPr lang="ru-RU" sz="2400"/>
              <a:t>   познавательные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339975" y="908050"/>
            <a:ext cx="7416800" cy="6337300"/>
          </a:xfrm>
        </p:spPr>
        <p:txBody>
          <a:bodyPr/>
          <a:lstStyle/>
          <a:p>
            <a:pPr lvl="1">
              <a:buFontTx/>
              <a:buNone/>
            </a:pPr>
            <a:r>
              <a:rPr lang="ru-RU"/>
              <a:t>  </a:t>
            </a:r>
          </a:p>
          <a:p>
            <a:pPr lvl="1">
              <a:buFontTx/>
              <a:buNone/>
            </a:pPr>
            <a:r>
              <a:rPr lang="ru-RU"/>
              <a:t>    </a:t>
            </a:r>
          </a:p>
        </p:txBody>
      </p:sp>
      <p:graphicFrame>
        <p:nvGraphicFramePr>
          <p:cNvPr id="47259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368177"/>
              </p:ext>
            </p:extLst>
          </p:nvPr>
        </p:nvGraphicFramePr>
        <p:xfrm>
          <a:off x="1835696" y="634789"/>
          <a:ext cx="7705180" cy="6989699"/>
        </p:xfrm>
        <a:graphic>
          <a:graphicData uri="http://schemas.openxmlformats.org/drawingml/2006/table">
            <a:tbl>
              <a:tblPr/>
              <a:tblGrid>
                <a:gridCol w="2015580"/>
                <a:gridCol w="1870075"/>
                <a:gridCol w="1870075"/>
                <a:gridCol w="1949450"/>
              </a:tblGrid>
              <a:tr h="625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 класс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класс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8 класс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 класс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Выделять главные признаки понятий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Выявлять причинно-следственные связи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Классифицировать в соответствии с выбранными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признаками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Владеть навыками анализа и синтеза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Сравнивать по заданным критериям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Решать учебные проблемные задачи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Искать пути решения учебных и реальных проблемных ситуаций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Определять реальные проблемы и пути их решения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Высказывать суждения, подтверждая их фактами.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Определять критерии для сравнения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Систематизировать информацию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Структуировать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информацию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Классифициро -вать  информацию по заданным признакам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Анализировать связи соподчинения и зависимости между компонентами объекта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Составление тезисного плана, логической цепочки, по тексту таблицы, текстов разных типов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Работа с текстом и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внетекстовыми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компонентами, составление тезисов, рецензии, аннотации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76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Познавательные </a:t>
            </a:r>
            <a:r>
              <a:rPr lang="ru-RU" dirty="0"/>
              <a:t>УУД (</a:t>
            </a:r>
            <a:r>
              <a:rPr lang="ru-RU" dirty="0" err="1"/>
              <a:t>общеучебные</a:t>
            </a:r>
            <a:r>
              <a:rPr lang="ru-RU" dirty="0"/>
              <a:t>, </a:t>
            </a:r>
            <a:r>
              <a:rPr lang="ru-RU" dirty="0" smtClean="0"/>
              <a:t>логические)   включают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95466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Сравнение, опознание, анализ, синтез, упорядочение, классификацию, обобщение, доказательство, подведение под понятие, вывод следствий, установление аналогий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525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Индивидуальная программа развития ученика  </a:t>
            </a:r>
            <a:br>
              <a:rPr lang="ru-RU" sz="2800" dirty="0"/>
            </a:br>
            <a:r>
              <a:rPr lang="ru-RU" sz="2800" dirty="0"/>
              <a:t>Этапы отработки и обобщения учебного </a:t>
            </a:r>
            <a:r>
              <a:rPr lang="ru-RU" sz="2800" dirty="0" smtClean="0"/>
              <a:t>материала (Н.Л. </a:t>
            </a:r>
            <a:r>
              <a:rPr lang="ru-RU" sz="2800" dirty="0" err="1" smtClean="0"/>
              <a:t>Галеева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1969612"/>
              </p:ext>
            </p:extLst>
          </p:nvPr>
        </p:nvGraphicFramePr>
        <p:xfrm>
          <a:off x="323528" y="1628800"/>
          <a:ext cx="8352928" cy="51262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16224"/>
                <a:gridCol w="6336704"/>
              </a:tblGrid>
              <a:tr h="12210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/>
                          <a:ea typeface="Times New Roman"/>
                        </a:rPr>
                        <a:t>Параметры учебного успеха ученика, уровень которых недостаточный или критический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/>
                          <a:ea typeface="Times New Roman"/>
                        </a:rPr>
                        <a:t>В какой форме, какими заданиями необходимо развивать недостаточно сформированный навык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0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Самооценка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№49 –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Синквейн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№59 – Придумать подписи для рисунков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№21а – Составить задание на выбор «лишнего» по изучаемой теме и предложить однокласснику (работа в парах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52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Вывод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№35 – Заполните слепой» текст пропущенными словами или пропущенными числами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№29 – отгадывать загаданное слово в игре «да-нет», задавая вопросы по теме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№43 – Решить задачу на основе изученных алгоритмов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8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Визуальный канал приема и переработки информации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№10 – Буквенный диктант (на слух)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№11 – Числовой диктант (на слух)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№12 – Упражнение «перевод с русского на русский»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17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11560" y="332656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Логические</a:t>
            </a:r>
            <a:br>
              <a:rPr lang="ru-RU" sz="4000" dirty="0" smtClean="0"/>
            </a:br>
            <a:r>
              <a:rPr lang="ru-RU" sz="4000" dirty="0" smtClean="0"/>
              <a:t>(или интеллектуальные)</a:t>
            </a:r>
            <a:br>
              <a:rPr lang="ru-RU" sz="4000" dirty="0" smtClean="0"/>
            </a:br>
            <a:r>
              <a:rPr lang="ru-RU" sz="4000" dirty="0" smtClean="0"/>
              <a:t>  навыки: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3568" y="2204864"/>
            <a:ext cx="7128792" cy="424847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устанавливать причинно-следственные   связи;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выделять главное;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сопоставлять;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сравнивать;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обобщать;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устанавливать аналогии;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умения классифицировать и     систематизировать;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- умение рационально запоминать.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65386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95466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Изучение требований ФГОС по предметным и </a:t>
            </a:r>
            <a:r>
              <a:rPr lang="ru-RU" dirty="0" err="1"/>
              <a:t>метапредметным</a:t>
            </a:r>
            <a:r>
              <a:rPr lang="ru-RU" dirty="0"/>
              <a:t> результатам.</a:t>
            </a:r>
          </a:p>
          <a:p>
            <a:pPr marL="0" indent="0">
              <a:buNone/>
            </a:pPr>
            <a:r>
              <a:rPr lang="ru-RU" dirty="0" smtClean="0"/>
              <a:t> Выделение учебных тем курса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88641"/>
            <a:ext cx="7920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0" dirty="0">
                <a:solidFill>
                  <a:srgbClr val="FEEC9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Федеральный </a:t>
            </a:r>
            <a:r>
              <a:rPr lang="ru-RU" sz="4400" b="1" kern="0" dirty="0" smtClean="0">
                <a:solidFill>
                  <a:srgbClr val="FEEC9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государственный </a:t>
            </a:r>
            <a:r>
              <a:rPr lang="ru-RU" sz="4400" b="1" kern="0" dirty="0">
                <a:solidFill>
                  <a:srgbClr val="FEEC9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образовательный стандарт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013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Целеполагание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8856984" cy="45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88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Формулирование цели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•	что  сможет делать учащийся? </a:t>
            </a:r>
          </a:p>
          <a:p>
            <a:pPr marL="0" indent="0">
              <a:buNone/>
            </a:pPr>
            <a:r>
              <a:rPr lang="ru-RU" dirty="0"/>
              <a:t>•	при каких условиях он это сможет делать? </a:t>
            </a:r>
          </a:p>
          <a:p>
            <a:pPr marL="0" indent="0">
              <a:buNone/>
            </a:pPr>
            <a:r>
              <a:rPr lang="ru-RU" dirty="0"/>
              <a:t>•	каковы критерии оценки деятельности учащегося?</a:t>
            </a:r>
          </a:p>
        </p:txBody>
      </p:sp>
    </p:spTree>
    <p:extLst>
      <p:ext uri="{BB962C8B-B14F-4D97-AF65-F5344CB8AC3E}">
        <p14:creationId xmlns:p14="http://schemas.microsoft.com/office/powerpoint/2010/main" val="2578808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Б. </a:t>
            </a:r>
            <a:r>
              <a:rPr lang="ru-RU" dirty="0" err="1"/>
              <a:t>Блум</a:t>
            </a:r>
            <a:r>
              <a:rPr lang="ru-RU" dirty="0"/>
              <a:t> (</a:t>
            </a:r>
            <a:r>
              <a:rPr lang="ru-RU" dirty="0" err="1"/>
              <a:t>Блум</a:t>
            </a:r>
            <a:r>
              <a:rPr lang="ru-RU" dirty="0"/>
              <a:t> Б.,1956) выделяет следующие уровни: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	Воспроизведение.</a:t>
            </a:r>
          </a:p>
          <a:p>
            <a:pPr marL="0" indent="0">
              <a:buNone/>
            </a:pPr>
            <a:r>
              <a:rPr lang="ru-RU" dirty="0"/>
              <a:t>2.	Понимание.</a:t>
            </a:r>
          </a:p>
          <a:p>
            <a:pPr marL="0" indent="0">
              <a:buNone/>
            </a:pPr>
            <a:r>
              <a:rPr lang="ru-RU" dirty="0"/>
              <a:t>3.	Применение понятий, законов в новых ситуациях.</a:t>
            </a:r>
          </a:p>
          <a:p>
            <a:pPr marL="0" indent="0">
              <a:buNone/>
            </a:pPr>
            <a:r>
              <a:rPr lang="ru-RU" dirty="0"/>
              <a:t>4.	Анализ.</a:t>
            </a:r>
          </a:p>
          <a:p>
            <a:pPr marL="0" indent="0">
              <a:buNone/>
            </a:pPr>
            <a:r>
              <a:rPr lang="ru-RU" dirty="0"/>
              <a:t>5.	Синтез.</a:t>
            </a:r>
          </a:p>
          <a:p>
            <a:pPr marL="0" indent="0">
              <a:buNone/>
            </a:pPr>
            <a:r>
              <a:rPr lang="ru-RU" dirty="0"/>
              <a:t>6.	Оценка логики построения материала и т.д.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954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Формулировка </a:t>
            </a:r>
            <a:r>
              <a:rPr lang="ru-RU" dirty="0" err="1"/>
              <a:t>микроцелей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5257800"/>
          </a:xfrm>
        </p:spPr>
        <p:txBody>
          <a:bodyPr/>
          <a:lstStyle/>
          <a:p>
            <a:r>
              <a:rPr lang="ru-RU" dirty="0"/>
              <a:t>•	перечислить не менее трех общих </a:t>
            </a:r>
            <a:r>
              <a:rPr lang="ru-RU" dirty="0" smtClean="0"/>
              <a:t>черт,</a:t>
            </a:r>
            <a:endParaRPr lang="ru-RU" dirty="0"/>
          </a:p>
          <a:p>
            <a:r>
              <a:rPr lang="ru-RU" dirty="0"/>
              <a:t>•	указать в полученном списке </a:t>
            </a:r>
            <a:r>
              <a:rPr lang="ru-RU" dirty="0" smtClean="0"/>
              <a:t>…,</a:t>
            </a:r>
            <a:endParaRPr lang="ru-RU" dirty="0"/>
          </a:p>
          <a:p>
            <a:r>
              <a:rPr lang="ru-RU" dirty="0"/>
              <a:t>•	распознавать (называть) </a:t>
            </a:r>
            <a:r>
              <a:rPr lang="ru-RU" dirty="0" smtClean="0"/>
              <a:t>…,</a:t>
            </a:r>
            <a:endParaRPr lang="ru-RU" dirty="0"/>
          </a:p>
          <a:p>
            <a:r>
              <a:rPr lang="ru-RU" dirty="0"/>
              <a:t>•	соотносить объекты, </a:t>
            </a:r>
          </a:p>
          <a:p>
            <a:r>
              <a:rPr lang="ru-RU" dirty="0"/>
              <a:t>•	</a:t>
            </a:r>
            <a:r>
              <a:rPr lang="ru-RU" dirty="0" smtClean="0"/>
              <a:t>сравнивать,</a:t>
            </a:r>
            <a:endParaRPr lang="ru-RU" dirty="0"/>
          </a:p>
          <a:p>
            <a:r>
              <a:rPr lang="ru-RU" dirty="0"/>
              <a:t>•	перечислить не менее трех способов </a:t>
            </a:r>
            <a:r>
              <a:rPr lang="ru-RU" dirty="0" smtClean="0"/>
              <a:t>…, </a:t>
            </a:r>
            <a:endParaRPr lang="ru-RU" dirty="0"/>
          </a:p>
          <a:p>
            <a:r>
              <a:rPr lang="ru-RU" dirty="0"/>
              <a:t>•	выбрать</a:t>
            </a:r>
            <a:r>
              <a:rPr lang="ru-RU" dirty="0" smtClean="0"/>
              <a:t>…,</a:t>
            </a:r>
            <a:endParaRPr lang="ru-RU" dirty="0"/>
          </a:p>
          <a:p>
            <a:r>
              <a:rPr lang="ru-RU" dirty="0"/>
              <a:t>•	аргументировать в письменной </a:t>
            </a:r>
            <a:r>
              <a:rPr lang="ru-RU" dirty="0" smtClean="0"/>
              <a:t>форме…,</a:t>
            </a:r>
            <a:endParaRPr lang="ru-RU" dirty="0"/>
          </a:p>
          <a:p>
            <a:r>
              <a:rPr lang="ru-RU" dirty="0"/>
              <a:t>•	решать…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925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Педагогическая диагностика уровня владения учеником </a:t>
            </a:r>
            <a:r>
              <a:rPr lang="ru-RU" dirty="0" err="1"/>
              <a:t>общеучебными</a:t>
            </a:r>
            <a:r>
              <a:rPr lang="ru-RU" dirty="0"/>
              <a:t> мыслительными навыками на уроках </a:t>
            </a:r>
          </a:p>
          <a:p>
            <a:pPr marL="0" indent="0">
              <a:buNone/>
            </a:pPr>
            <a:r>
              <a:rPr lang="ru-RU" dirty="0"/>
              <a:t>(Модифицированная методика П.И. Третьякова  и И.Б. </a:t>
            </a:r>
            <a:r>
              <a:rPr lang="ru-RU" dirty="0" err="1"/>
              <a:t>Сенновского</a:t>
            </a:r>
            <a:r>
              <a:rPr lang="ru-RU" dirty="0"/>
              <a:t>, 1997 год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dirty="0"/>
              <a:t>Когда: после зачетной работы по теме.</a:t>
            </a:r>
          </a:p>
          <a:p>
            <a:pPr marL="0" indent="0">
              <a:buNone/>
            </a:pPr>
            <a:r>
              <a:rPr lang="ru-RU" dirty="0"/>
              <a:t>Как: в виде письменной работы определенного вида.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573548"/>
      </p:ext>
    </p:extLst>
  </p:cSld>
  <p:clrMapOvr>
    <a:masterClrMapping/>
  </p:clrMapOvr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1051</Words>
  <Application>Microsoft Office PowerPoint</Application>
  <PresentationFormat>Экран (4:3)</PresentationFormat>
  <Paragraphs>155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Клен</vt:lpstr>
      <vt:lpstr>Оформление по умолчанию</vt:lpstr>
      <vt:lpstr>Приемы формирования познавательных УУД в учебном процессе</vt:lpstr>
      <vt:lpstr>  Познавательные УУД (общеучебные, логические)   включают:</vt:lpstr>
      <vt:lpstr>Логические (или интеллектуальные)   навыки:</vt:lpstr>
      <vt:lpstr>   </vt:lpstr>
      <vt:lpstr>Целеполагание</vt:lpstr>
      <vt:lpstr>Формулирование цели обучения</vt:lpstr>
      <vt:lpstr>Б. Блум (Блум Б.,1956) выделяет следующие уровни:</vt:lpstr>
      <vt:lpstr>Формулировка микроцелей</vt:lpstr>
      <vt:lpstr>Диагностика</vt:lpstr>
      <vt:lpstr>Презентация PowerPoint</vt:lpstr>
      <vt:lpstr>Презентация PowerPoint</vt:lpstr>
      <vt:lpstr>Условия реализации целей обучения.</vt:lpstr>
      <vt:lpstr>Памятка для  формулирования целей обучения. </vt:lpstr>
      <vt:lpstr>Презентация PowerPoint</vt:lpstr>
      <vt:lpstr>Учебная задача-определенное учебное задание, которое имеет четкую цель</vt:lpstr>
      <vt:lpstr>Примерный перечень форм учебной работы  для развития уровня владения общеучебными универ-сальными умениями и навыками (Н.Л. Галеева)</vt:lpstr>
      <vt:lpstr> </vt:lpstr>
      <vt:lpstr>«Дозирование домашнего задания»</vt:lpstr>
      <vt:lpstr>   познавательные</vt:lpstr>
      <vt:lpstr>Индивидуальная программа развития ученика   Этапы отработки и обобщения учебного материала (Н.Л. Галеева)</vt:lpstr>
    </vt:vector>
  </TitlesOfParts>
  <Company>ПОИПКРО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Терещенко</dc:creator>
  <cp:lastModifiedBy>Терещенко</cp:lastModifiedBy>
  <cp:revision>11</cp:revision>
  <dcterms:created xsi:type="dcterms:W3CDTF">2013-02-04T07:48:28Z</dcterms:created>
  <dcterms:modified xsi:type="dcterms:W3CDTF">2013-02-06T12:10:30Z</dcterms:modified>
</cp:coreProperties>
</file>