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4883159172989194"/>
          <c:y val="0.11779811731518126"/>
          <c:w val="0.4201875664912233"/>
          <c:h val="0.5978120888042772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6.0000000000000081E-2</c:v>
                </c:pt>
                <c:pt idx="1">
                  <c:v>0.8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 год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0.26</c:v>
                </c:pt>
                <c:pt idx="1">
                  <c:v>0.68000000000000105</c:v>
                </c:pt>
                <c:pt idx="2">
                  <c:v>6.0000000000000081E-2</c:v>
                </c:pt>
              </c:numCache>
            </c:numRef>
          </c:val>
        </c:ser>
        <c:overlap val="100"/>
        <c:axId val="158276608"/>
        <c:axId val="159102464"/>
      </c:barChart>
      <c:catAx>
        <c:axId val="158276608"/>
        <c:scaling>
          <c:orientation val="minMax"/>
        </c:scaling>
        <c:axPos val="b"/>
        <c:numFmt formatCode="General" sourceLinked="1"/>
        <c:tickLblPos val="nextTo"/>
        <c:crossAx val="159102464"/>
        <c:crosses val="autoZero"/>
        <c:auto val="1"/>
        <c:lblAlgn val="ctr"/>
        <c:lblOffset val="100"/>
      </c:catAx>
      <c:valAx>
        <c:axId val="159102464"/>
        <c:scaling>
          <c:orientation val="minMax"/>
        </c:scaling>
        <c:axPos val="l"/>
        <c:majorGridlines/>
        <c:numFmt formatCode="0%" sourceLinked="1"/>
        <c:tickLblPos val="nextTo"/>
        <c:crossAx val="158276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556792"/>
            <a:ext cx="4355976" cy="53012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300" dirty="0" smtClean="0"/>
              <a:t>Учитель английского языка </a:t>
            </a:r>
          </a:p>
          <a:p>
            <a:pPr algn="ctr"/>
            <a:r>
              <a:rPr lang="ru-RU" sz="4300" dirty="0" smtClean="0"/>
              <a:t>МБОУ</a:t>
            </a:r>
          </a:p>
          <a:p>
            <a:pPr algn="ctr"/>
            <a:r>
              <a:rPr lang="ru-RU" sz="4300" dirty="0" smtClean="0"/>
              <a:t>«Лицей№4» </a:t>
            </a:r>
          </a:p>
          <a:p>
            <a:pPr algn="ctr"/>
            <a:endParaRPr lang="ru-RU" sz="4300" dirty="0" smtClean="0"/>
          </a:p>
          <a:p>
            <a:pPr algn="ctr"/>
            <a:endParaRPr lang="ru-RU" sz="43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r>
              <a:rPr lang="ru-RU" sz="5200" dirty="0" smtClean="0">
                <a:solidFill>
                  <a:srgbClr val="FFC000"/>
                </a:solidFill>
              </a:rPr>
              <a:t>Струева София Юрьевна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Documents and Settings\Admin\Рабочий стол\дебют\учитель лицея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3"/>
            <a:ext cx="4716015" cy="5661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528" y="6357958"/>
            <a:ext cx="357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1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anchor="b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Формирование коммуникативных УУД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Перспективы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357158" y="1000108"/>
            <a:ext cx="8329642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714348" y="1428736"/>
            <a:ext cx="7972452" cy="5000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Скайп-конференция по теме организация празднования 23февраля и 8 марта 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классным коллективом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baseline="0" dirty="0" smtClean="0"/>
              <a:t>Привлечение</a:t>
            </a:r>
            <a:r>
              <a:rPr lang="ru-RU" sz="2800" dirty="0" smtClean="0"/>
              <a:t> учащихся параллели 6 классов (6а, 6в)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контактов для общения в странах изучаемого языка (общение с носителями языка)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baseline="0" dirty="0" smtClean="0"/>
              <a:t>Участие</a:t>
            </a:r>
            <a:r>
              <a:rPr lang="ru-RU" sz="2800" dirty="0" smtClean="0"/>
              <a:t> в проектах, предлагаемых </a:t>
            </a:r>
            <a:r>
              <a:rPr lang="ru-RU" sz="2800" dirty="0" err="1" smtClean="0"/>
              <a:t>интернет-сообществами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Методический риск</a:t>
            </a:r>
            <a:endParaRPr lang="ru-RU" sz="4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357158" y="1000108"/>
            <a:ext cx="8329642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85720" y="1142984"/>
            <a:ext cx="857256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ошибок в грамматическом строе языка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Преобладание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разговорного стиля над литературным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3200" baseline="0" dirty="0" smtClean="0"/>
              <a:t>Преимущественное развитие письменной речи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700" dirty="0" smtClean="0"/>
              <a:t> 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63493">
            <a:off x="935744" y="450457"/>
            <a:ext cx="37861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14414" y="5715016"/>
            <a:ext cx="7162800" cy="6482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Спасибо за внимание!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1000108"/>
            <a:ext cx="4146342" cy="292895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be continued…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Самообразование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935567" cy="3140494"/>
          </a:xfrm>
        </p:spPr>
        <p:txBody>
          <a:bodyPr>
            <a:normAutofit fontScale="62500" lnSpcReduction="20000"/>
          </a:bodyPr>
          <a:lstStyle/>
          <a:p>
            <a:r>
              <a:rPr lang="ru-RU" sz="5100" dirty="0" smtClean="0">
                <a:solidFill>
                  <a:srgbClr val="FF0000"/>
                </a:solidFill>
              </a:rPr>
              <a:t>Тема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ru-RU" sz="4400" dirty="0" smtClean="0"/>
              <a:t>«Использование Интернет-ресурсов</a:t>
            </a:r>
          </a:p>
          <a:p>
            <a:r>
              <a:rPr lang="ru-RU" sz="4400" dirty="0" smtClean="0"/>
              <a:t>как интерактивных средств обучения </a:t>
            </a:r>
            <a:r>
              <a:rPr lang="ru-RU" sz="4400" dirty="0"/>
              <a:t>английскому языку </a:t>
            </a:r>
            <a:endParaRPr lang="ru-RU" sz="4400" dirty="0" smtClean="0"/>
          </a:p>
          <a:p>
            <a:r>
              <a:rPr lang="ru-RU" sz="4400" dirty="0" smtClean="0"/>
              <a:t>(«ВКонтакте», «</a:t>
            </a:r>
            <a:r>
              <a:rPr lang="en-US" sz="4400" dirty="0" smtClean="0"/>
              <a:t>Facebook</a:t>
            </a:r>
            <a:r>
              <a:rPr lang="ru-RU" sz="4400" dirty="0" smtClean="0"/>
              <a:t>», </a:t>
            </a:r>
            <a:r>
              <a:rPr lang="ru-RU" sz="4400" dirty="0"/>
              <a:t>скайп, форумы и т.д.) »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3962">
            <a:off x="250160" y="594052"/>
            <a:ext cx="4286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9271">
            <a:off x="5814939" y="552140"/>
            <a:ext cx="24196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00688">
            <a:off x="461821" y="4143380"/>
            <a:ext cx="3328544" cy="15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8568" y="5643578"/>
            <a:ext cx="8075432" cy="9213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" action="ppaction://noaction"/>
              </a:rPr>
              <a:t>LET’S</a:t>
            </a:r>
            <a:r>
              <a:rPr lang="en-US" dirty="0" smtClean="0"/>
              <a:t> ( Learning English Together Society)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28682" name="Picture 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52"/>
            <a:ext cx="8858250" cy="55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LET’S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9698" name="Picture 2" descr="J:\дебют\группа\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57232"/>
            <a:ext cx="4038600" cy="5286412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247" y="857250"/>
            <a:ext cx="3582505" cy="5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LET’S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19010">
            <a:off x="821102" y="335925"/>
            <a:ext cx="3235044" cy="624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6215082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21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16715">
            <a:off x="5004731" y="1363339"/>
            <a:ext cx="3293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LET’S </a:t>
            </a:r>
            <a:r>
              <a:rPr lang="ru-RU" dirty="0" smtClean="0">
                <a:solidFill>
                  <a:srgbClr val="00B050"/>
                </a:solidFill>
              </a:rPr>
              <a:t>и развитие коммуникативных УУД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27" y="1071546"/>
            <a:ext cx="426362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334780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63"/>
            <a:ext cx="3816349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929090" cy="52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4071966" cy="52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7247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LET’S </a:t>
            </a:r>
            <a:r>
              <a:rPr lang="ru-RU" dirty="0" smtClean="0">
                <a:solidFill>
                  <a:srgbClr val="00B050"/>
                </a:solidFill>
              </a:rPr>
              <a:t>и развитие коммуникативных УУД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143644"/>
            <a:ext cx="4040188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Name the Photo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6143644"/>
            <a:ext cx="4041775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Results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72462" y="6215082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41709">
            <a:off x="399800" y="566884"/>
            <a:ext cx="3523492" cy="551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7509">
            <a:off x="4059326" y="824161"/>
            <a:ext cx="4824035" cy="30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Статистика группы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2641"/>
            <a:ext cx="4784727" cy="32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Результаты </a:t>
            </a:r>
            <a:br>
              <a:rPr lang="ru-RU" sz="4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4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357158" y="1000108"/>
            <a:ext cx="8329642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714348" y="642918"/>
            <a:ext cx="7972452" cy="57864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мотивации учащихся к изучению АЯ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dirty="0" smtClean="0"/>
              <a:t>Осознанное использование изученного материала на уроке, т.е. возможность больше применять полученные знания на уроке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dirty="0" smtClean="0"/>
              <a:t>Рост процента качества знаний и умений учащихся  (по итогам первого триместра)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143644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dirty="0" smtClean="0"/>
              <a:t>25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00166" y="3571876"/>
          <a:ext cx="650085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</TotalTime>
  <Words>177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Самообразование </vt:lpstr>
      <vt:lpstr>LET’S ( Learning English Together Society) </vt:lpstr>
      <vt:lpstr>LET’S</vt:lpstr>
      <vt:lpstr>LET’S</vt:lpstr>
      <vt:lpstr>LET’S и развитие коммуникативных УУД</vt:lpstr>
      <vt:lpstr>LET’S и развитие коммуникативных УУД</vt:lpstr>
      <vt:lpstr>Статистика группы</vt:lpstr>
      <vt:lpstr> Результаты  </vt:lpstr>
      <vt:lpstr> Перспективы  </vt:lpstr>
      <vt:lpstr> Методический риск</vt:lpstr>
      <vt:lpstr>To be continued…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</cp:revision>
  <dcterms:modified xsi:type="dcterms:W3CDTF">2013-02-09T22:36:23Z</dcterms:modified>
</cp:coreProperties>
</file>