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handoutMasterIdLst>
    <p:handoutMasterId r:id="rId24"/>
  </p:handoutMasterIdLst>
  <p:sldIdLst>
    <p:sldId id="256" r:id="rId2"/>
    <p:sldId id="286" r:id="rId3"/>
    <p:sldId id="267" r:id="rId4"/>
    <p:sldId id="257" r:id="rId5"/>
    <p:sldId id="259" r:id="rId6"/>
    <p:sldId id="288" r:id="rId7"/>
    <p:sldId id="269" r:id="rId8"/>
    <p:sldId id="289" r:id="rId9"/>
    <p:sldId id="263" r:id="rId10"/>
    <p:sldId id="258" r:id="rId11"/>
    <p:sldId id="261" r:id="rId12"/>
    <p:sldId id="291" r:id="rId13"/>
    <p:sldId id="266" r:id="rId14"/>
    <p:sldId id="281" r:id="rId15"/>
    <p:sldId id="282" r:id="rId16"/>
    <p:sldId id="283" r:id="rId17"/>
    <p:sldId id="285" r:id="rId18"/>
    <p:sldId id="273" r:id="rId19"/>
    <p:sldId id="274" r:id="rId20"/>
    <p:sldId id="275" r:id="rId21"/>
    <p:sldId id="276" r:id="rId22"/>
    <p:sldId id="279" r:id="rId23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 varScale="1">
        <p:scale>
          <a:sx n="70" d="100"/>
          <a:sy n="70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05241628334673E-2"/>
          <c:y val="2.9251371363916354E-2"/>
          <c:w val="0.92325755651511365"/>
          <c:h val="0.38494978007680547"/>
        </c:manualLayout>
      </c:layout>
      <c:bar3DChart>
        <c:barDir val="col"/>
        <c:grouping val="clustered"/>
        <c:varyColors val="1"/>
        <c:dLbls>
          <c:showLegendKey val="1"/>
          <c:showVal val="1"/>
          <c:showCatName val="1"/>
          <c:showSerName val="1"/>
          <c:showPercent val="1"/>
          <c:showBubbleSize val="1"/>
        </c:dLbls>
        <c:gapWidth val="150"/>
        <c:shape val="cylinder"/>
        <c:axId val="27532288"/>
        <c:axId val="29640192"/>
        <c:axId val="0"/>
      </c:bar3DChart>
      <c:catAx>
        <c:axId val="2753228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sz="1400" b="0">
                    <a:latin typeface="+mj-lt"/>
                  </a:rPr>
                  <a:t>С труктура</a:t>
                </a:r>
                <a:r>
                  <a:rPr lang="ru-RU" sz="1400" b="0" baseline="0">
                    <a:latin typeface="+mj-lt"/>
                  </a:rPr>
                  <a:t>    урока</a:t>
                </a:r>
                <a:endParaRPr lang="ru-RU" sz="1400" b="0"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0.65836451095670767"/>
              <c:y val="0.89694160782572574"/>
            </c:manualLayout>
          </c:layout>
          <c:overlay val="1"/>
        </c:title>
        <c:majorTickMark val="in"/>
        <c:minorTickMark val="in"/>
        <c:tickLblPos val="nextTo"/>
        <c:crossAx val="29640192"/>
        <c:crosses val="autoZero"/>
        <c:auto val="1"/>
        <c:lblAlgn val="ctr"/>
        <c:lblOffset val="100"/>
        <c:noMultiLvlLbl val="1"/>
      </c:catAx>
      <c:valAx>
        <c:axId val="29640192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400" b="0">
                    <a:latin typeface="+mj-lt"/>
                  </a:rPr>
                  <a:t>ВРЕМЯ</a:t>
                </a:r>
                <a:r>
                  <a:rPr lang="ru-RU"/>
                  <a:t> </a:t>
                </a:r>
              </a:p>
            </c:rich>
          </c:tx>
          <c:layout>
            <c:manualLayout>
              <c:xMode val="edge"/>
              <c:yMode val="edge"/>
              <c:x val="2.0585564164180174E-2"/>
              <c:y val="0.10561693473310345"/>
            </c:manualLayout>
          </c:layout>
          <c:overlay val="1"/>
        </c:title>
        <c:numFmt formatCode="@" sourceLinked="1"/>
        <c:majorTickMark val="cross"/>
        <c:minorTickMark val="cross"/>
        <c:tickLblPos val="nextTo"/>
        <c:crossAx val="27532288"/>
        <c:crosses val="autoZero"/>
        <c:crossBetween val="between"/>
      </c:valAx>
    </c:plotArea>
    <c:plotVisOnly val="1"/>
    <c:dispBlanksAs val="zero"/>
    <c:showDLblsOverMax val="1"/>
  </c:chart>
  <c:externalData r:id="rId2">
    <c:autoUpdate val="0"/>
  </c:externalData>
  <c:userShapes r:id="rId3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0.32083</cdr:x>
      <cdr:y>0.71528</cdr:y>
    </cdr:from>
    <cdr:to>
      <cdr:x>0.33083</cdr:x>
      <cdr:y>0.73194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66850" y="1962150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8229600" cy="4324350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AA623-4B96-4839-B6F0-EC3E5EB97240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455AC-C9D9-4AE4-A7E3-960841008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424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Конференция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077072"/>
            <a:ext cx="6347048" cy="244827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000" dirty="0" smtClean="0"/>
              <a:t>Системно- </a:t>
            </a:r>
            <a:r>
              <a:rPr lang="ru-RU" sz="3000" dirty="0" err="1" smtClean="0"/>
              <a:t>деятельностный</a:t>
            </a:r>
            <a:r>
              <a:rPr lang="ru-RU" sz="3000" dirty="0" smtClean="0"/>
              <a:t> подход в обучении.  Урок как основная форма реализации требований ФГОС.</a:t>
            </a:r>
          </a:p>
          <a:p>
            <a:pPr algn="ctr"/>
            <a:endParaRPr lang="ru-RU" dirty="0" smtClean="0"/>
          </a:p>
          <a:p>
            <a:pPr algn="r"/>
            <a:r>
              <a:rPr lang="ru-RU" sz="1900" dirty="0" smtClean="0"/>
              <a:t>Зам. </a:t>
            </a:r>
            <a:r>
              <a:rPr lang="ru-RU" sz="1900" dirty="0" err="1" smtClean="0"/>
              <a:t>дир</a:t>
            </a:r>
            <a:r>
              <a:rPr lang="ru-RU" sz="1900" dirty="0" smtClean="0"/>
              <a:t>. МБОУ «СОШ №11» г. Пскова </a:t>
            </a:r>
            <a:r>
              <a:rPr lang="ru-RU" sz="1900" dirty="0" err="1" smtClean="0"/>
              <a:t>Иголкина</a:t>
            </a:r>
            <a:r>
              <a:rPr lang="ru-RU" sz="1900" dirty="0" smtClean="0"/>
              <a:t> Т.В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8" name="Picture 4" descr="D:\Таня\Картинки\i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28604"/>
            <a:ext cx="2232248" cy="2496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Задачи , стоящие перед учителем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как организовать </a:t>
            </a:r>
            <a:r>
              <a:rPr lang="ru-RU" b="1" dirty="0" smtClean="0"/>
              <a:t>учебную деятельность учащихся;</a:t>
            </a:r>
          </a:p>
          <a:p>
            <a:pPr lvl="0"/>
            <a:r>
              <a:rPr lang="ru-RU" dirty="0" smtClean="0"/>
              <a:t>как сформулировать </a:t>
            </a:r>
            <a:r>
              <a:rPr lang="ru-RU" b="1" dirty="0" smtClean="0"/>
              <a:t>цели урока и </a:t>
            </a:r>
            <a:r>
              <a:rPr lang="ru-RU" dirty="0" smtClean="0"/>
              <a:t>обеспечить их </a:t>
            </a:r>
            <a:r>
              <a:rPr lang="ru-RU" b="1" dirty="0" smtClean="0"/>
              <a:t>достижение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какой учебный материал </a:t>
            </a:r>
            <a:r>
              <a:rPr lang="ru-RU" b="1" dirty="0" smtClean="0"/>
              <a:t>отобрать </a:t>
            </a:r>
            <a:r>
              <a:rPr lang="ru-RU" dirty="0" smtClean="0"/>
              <a:t>и как подвергнуть его </a:t>
            </a:r>
            <a:r>
              <a:rPr lang="ru-RU" b="1" dirty="0" smtClean="0"/>
              <a:t>дидактической обработке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какие </a:t>
            </a:r>
            <a:r>
              <a:rPr lang="ru-RU" b="1" dirty="0" smtClean="0"/>
              <a:t>методы и средства</a:t>
            </a:r>
            <a:r>
              <a:rPr lang="ru-RU" dirty="0" smtClean="0"/>
              <a:t> обучения выбрать;</a:t>
            </a:r>
          </a:p>
          <a:p>
            <a:pPr lvl="0"/>
            <a:r>
              <a:rPr lang="ru-RU" dirty="0" smtClean="0"/>
              <a:t>как сделать, чтобы взаимодействие всех этих компонентов привело к определенной </a:t>
            </a:r>
            <a:r>
              <a:rPr lang="ru-RU" b="1" dirty="0" smtClean="0"/>
              <a:t>системе знаний и ценностных ориентаций.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 </a:t>
            </a:r>
            <a:r>
              <a:rPr lang="ru-RU" b="1" dirty="0" smtClean="0"/>
              <a:t>На современном  уроке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b="1" dirty="0" smtClean="0"/>
              <a:t>Обучение  осуществляется через открытие </a:t>
            </a:r>
          </a:p>
          <a:p>
            <a:pPr lvl="0"/>
            <a:r>
              <a:rPr lang="ru-RU" b="1" dirty="0" smtClean="0"/>
              <a:t>Для него характерны наличие дискуссий</a:t>
            </a:r>
            <a:r>
              <a:rPr lang="ru-RU" dirty="0" smtClean="0"/>
              <a:t>, характеризующихся различными  точками зрения по изучаемым вопросам, сопоставлением их, поиском за счет обсуждения истинной точки зрения. </a:t>
            </a:r>
          </a:p>
          <a:p>
            <a:pPr lvl="0"/>
            <a:r>
              <a:rPr lang="ru-RU" b="1" dirty="0" smtClean="0"/>
              <a:t>Развитие личности </a:t>
            </a:r>
          </a:p>
          <a:p>
            <a:r>
              <a:rPr lang="ru-RU" dirty="0" smtClean="0"/>
              <a:t>Ученик и учитель проектируют предстоящую деятельность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Дидактические принципы современного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1) Принцип </a:t>
            </a:r>
            <a:r>
              <a:rPr lang="ru-RU" b="1" dirty="0" smtClean="0"/>
              <a:t>деятельности</a:t>
            </a: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smtClean="0"/>
              <a:t>2) Принцип </a:t>
            </a:r>
            <a:r>
              <a:rPr lang="ru-RU" b="1" i="1" dirty="0" smtClean="0"/>
              <a:t>непрерывности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3) Принцип </a:t>
            </a:r>
            <a:r>
              <a:rPr lang="ru-RU" b="1" i="1" dirty="0" smtClean="0"/>
              <a:t>целостности</a:t>
            </a:r>
            <a:r>
              <a:rPr lang="ru-RU" dirty="0" smtClean="0"/>
              <a:t> – </a:t>
            </a:r>
          </a:p>
          <a:p>
            <a:pPr marL="109728" indent="0">
              <a:buNone/>
            </a:pPr>
            <a:r>
              <a:rPr lang="ru-RU" dirty="0" smtClean="0"/>
              <a:t>4) Принцип </a:t>
            </a:r>
            <a:r>
              <a:rPr lang="ru-RU" b="1" i="1" dirty="0" smtClean="0"/>
              <a:t>минимакса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5) Принцип </a:t>
            </a:r>
            <a:r>
              <a:rPr lang="ru-RU" b="1" i="1" dirty="0" smtClean="0"/>
              <a:t>психологической комфортности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6) Принцип </a:t>
            </a:r>
            <a:r>
              <a:rPr lang="ru-RU" b="1" i="1" dirty="0" smtClean="0"/>
              <a:t>вариативности</a:t>
            </a:r>
            <a:r>
              <a:rPr lang="ru-RU" dirty="0" smtClean="0"/>
              <a:t> – предполагает формирование учащимися способностей к систематическому перебору вариантов и адекватному принятию решений в ситуациях выбора.</a:t>
            </a:r>
          </a:p>
          <a:p>
            <a:pPr marL="109728" indent="0">
              <a:buNone/>
            </a:pPr>
            <a:r>
              <a:rPr lang="ru-RU" dirty="0" smtClean="0"/>
              <a:t>7) Принцип </a:t>
            </a:r>
            <a:r>
              <a:rPr lang="ru-RU" b="1" i="1" dirty="0" smtClean="0"/>
              <a:t>творчества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00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Методические принципы современного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dirty="0" err="1" smtClean="0"/>
              <a:t>Субъективизация</a:t>
            </a:r>
            <a:endParaRPr lang="ru-RU" dirty="0" smtClean="0"/>
          </a:p>
          <a:p>
            <a:pPr lvl="0"/>
            <a:r>
              <a:rPr lang="ru-RU" dirty="0" err="1" smtClean="0"/>
              <a:t>Метапредметность</a:t>
            </a:r>
            <a:endParaRPr lang="ru-RU" dirty="0" smtClean="0"/>
          </a:p>
          <a:p>
            <a:pPr lvl="0"/>
            <a:r>
              <a:rPr lang="ru-RU" dirty="0" err="1" smtClean="0"/>
              <a:t>Деятельностный</a:t>
            </a:r>
            <a:r>
              <a:rPr lang="ru-RU" dirty="0" smtClean="0"/>
              <a:t> подход</a:t>
            </a:r>
          </a:p>
          <a:p>
            <a:pPr lvl="0"/>
            <a:r>
              <a:rPr lang="ru-RU" dirty="0" err="1" smtClean="0"/>
              <a:t>Коммуникативность</a:t>
            </a:r>
            <a:endParaRPr lang="ru-RU" dirty="0" smtClean="0"/>
          </a:p>
          <a:p>
            <a:pPr lvl="0"/>
            <a:r>
              <a:rPr lang="ru-RU" dirty="0" err="1" smtClean="0"/>
              <a:t>Рефлексивность</a:t>
            </a:r>
            <a:endParaRPr lang="ru-RU" dirty="0" smtClean="0"/>
          </a:p>
          <a:p>
            <a:pPr lvl="0"/>
            <a:r>
              <a:rPr lang="ru-RU" dirty="0" err="1" smtClean="0"/>
              <a:t>Импровизационность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D:\л.в\презентации к мастеру\487[1]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481262"/>
            <a:ext cx="2664296" cy="28199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Структура урока с позиций системно - 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подхода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создает проблемную ситуацию;</a:t>
            </a:r>
          </a:p>
          <a:p>
            <a:r>
              <a:rPr lang="ru-RU" dirty="0" smtClean="0"/>
              <a:t>ученик принимает проблемную ситуацию;</a:t>
            </a:r>
          </a:p>
          <a:p>
            <a:r>
              <a:rPr lang="ru-RU" dirty="0" smtClean="0"/>
              <a:t> вместе выявляют проблему;</a:t>
            </a:r>
          </a:p>
          <a:p>
            <a:r>
              <a:rPr lang="ru-RU" dirty="0" smtClean="0"/>
              <a:t>учитель управляет поисковой деятельностью;</a:t>
            </a:r>
          </a:p>
          <a:p>
            <a:r>
              <a:rPr lang="ru-RU" dirty="0" smtClean="0"/>
              <a:t>ученик осуществляет самостоятельный поиск;</a:t>
            </a:r>
          </a:p>
          <a:p>
            <a:r>
              <a:rPr lang="ru-RU" dirty="0" smtClean="0"/>
              <a:t>обсуждение результатов.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Рефлексия ( от греческого – обращение назад)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Анализ и осознание собственного и чужого психического состояния, мыслей</a:t>
            </a:r>
          </a:p>
          <a:p>
            <a:pPr lvl="0"/>
            <a:r>
              <a:rPr lang="ru-RU" dirty="0" smtClean="0"/>
              <a:t>«Мышление, изучающее мышление»</a:t>
            </a:r>
          </a:p>
          <a:p>
            <a:pPr lvl="0"/>
            <a:r>
              <a:rPr lang="ru-RU" dirty="0" smtClean="0"/>
              <a:t>Что я делаю на самом деле?</a:t>
            </a:r>
          </a:p>
          <a:p>
            <a:pPr lvl="0"/>
            <a:r>
              <a:rPr lang="ru-RU" dirty="0" smtClean="0"/>
              <a:t>Что делаем мы?</a:t>
            </a:r>
          </a:p>
          <a:p>
            <a:pPr>
              <a:buNone/>
            </a:pPr>
            <a:r>
              <a:rPr lang="ru-RU" b="1" dirty="0" smtClean="0"/>
              <a:t>                 Рефлексивный алгоритм</a:t>
            </a:r>
            <a:endParaRPr lang="ru-RU" dirty="0" smtClean="0"/>
          </a:p>
          <a:p>
            <a:r>
              <a:rPr lang="ru-RU" dirty="0" smtClean="0"/>
              <a:t>Я                  Мы               Дело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b="1" dirty="0" smtClean="0"/>
              <a:t> Я</a:t>
            </a:r>
            <a:r>
              <a:rPr lang="ru-RU" b="1" i="1" dirty="0" smtClean="0"/>
              <a:t>  -    </a:t>
            </a:r>
            <a:r>
              <a:rPr lang="ru-RU" dirty="0" smtClean="0"/>
              <a:t>Как чувствовал себя? С каким</a:t>
            </a:r>
            <a:r>
              <a:rPr lang="ru-RU" b="1" i="1" dirty="0" smtClean="0"/>
              <a:t>   </a:t>
            </a:r>
            <a:endParaRPr lang="ru-RU" dirty="0" smtClean="0"/>
          </a:p>
          <a:p>
            <a:r>
              <a:rPr lang="ru-RU" b="1" dirty="0" smtClean="0"/>
              <a:t>                 </a:t>
            </a:r>
            <a:r>
              <a:rPr lang="ru-RU" dirty="0" smtClean="0"/>
              <a:t>настроением работал? Доволен ли </a:t>
            </a:r>
          </a:p>
          <a:p>
            <a:r>
              <a:rPr lang="ru-RU" dirty="0" smtClean="0"/>
              <a:t>                 собой?</a:t>
            </a:r>
          </a:p>
          <a:p>
            <a:pPr lvl="0"/>
            <a:r>
              <a:rPr lang="ru-RU" b="1" dirty="0" smtClean="0"/>
              <a:t>Мы</a:t>
            </a:r>
            <a:r>
              <a:rPr lang="ru-RU" dirty="0" smtClean="0"/>
              <a:t> –   Комфортно ли было работать в </a:t>
            </a:r>
          </a:p>
          <a:p>
            <a:r>
              <a:rPr lang="ru-RU" dirty="0" smtClean="0"/>
              <a:t>                   группе, паре? Какие затруднения </a:t>
            </a:r>
          </a:p>
          <a:p>
            <a:r>
              <a:rPr lang="ru-RU" dirty="0" smtClean="0"/>
              <a:t>                   были в общении? </a:t>
            </a:r>
          </a:p>
          <a:p>
            <a:pPr lvl="0"/>
            <a:r>
              <a:rPr lang="ru-RU" b="1" dirty="0" smtClean="0"/>
              <a:t>Дело –</a:t>
            </a:r>
            <a:r>
              <a:rPr lang="ru-RU" dirty="0" smtClean="0"/>
              <a:t> Достиг ли цели учения? Какие </a:t>
            </a:r>
          </a:p>
          <a:p>
            <a:r>
              <a:rPr lang="ru-RU" dirty="0" smtClean="0"/>
              <a:t>                   затруднения возникли? Как буду</a:t>
            </a:r>
          </a:p>
          <a:p>
            <a:r>
              <a:rPr lang="ru-RU" dirty="0" smtClean="0"/>
              <a:t>                   преодолевать свои учебные</a:t>
            </a:r>
          </a:p>
          <a:p>
            <a:r>
              <a:rPr lang="ru-RU" dirty="0" smtClean="0"/>
              <a:t>                   проблемы?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 в конце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• Вопросы:</a:t>
            </a:r>
          </a:p>
          <a:p>
            <a:pPr>
              <a:buNone/>
            </a:pPr>
            <a:r>
              <a:rPr lang="ru-RU" dirty="0" smtClean="0"/>
              <a:t>• Какую задачу ставили?</a:t>
            </a:r>
          </a:p>
          <a:p>
            <a:pPr>
              <a:buNone/>
            </a:pPr>
            <a:r>
              <a:rPr lang="ru-RU" dirty="0" smtClean="0"/>
              <a:t>• Удалось решить поставленную задачу? </a:t>
            </a:r>
          </a:p>
          <a:p>
            <a:pPr>
              <a:buNone/>
            </a:pPr>
            <a:r>
              <a:rPr lang="ru-RU" dirty="0" smtClean="0"/>
              <a:t>• Каким способом?</a:t>
            </a:r>
          </a:p>
          <a:p>
            <a:pPr>
              <a:buNone/>
            </a:pPr>
            <a:r>
              <a:rPr lang="ru-RU" dirty="0" smtClean="0"/>
              <a:t>• Какие получили результаты?</a:t>
            </a:r>
          </a:p>
          <a:p>
            <a:pPr>
              <a:buNone/>
            </a:pPr>
            <a:r>
              <a:rPr lang="ru-RU" dirty="0" smtClean="0"/>
              <a:t>• Что нужно сделать ещё?</a:t>
            </a:r>
          </a:p>
          <a:p>
            <a:pPr>
              <a:buNone/>
            </a:pPr>
            <a:r>
              <a:rPr lang="ru-RU" dirty="0" smtClean="0"/>
              <a:t>• Где можно применить новые знания? </a:t>
            </a:r>
            <a:endParaRPr lang="ru-RU" dirty="0"/>
          </a:p>
        </p:txBody>
      </p:sp>
      <p:pic>
        <p:nvPicPr>
          <p:cNvPr id="4" name="Рисунок 3" descr="D:\л.в\презентации к мастеру\14[1]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268760"/>
            <a:ext cx="1728192" cy="19655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критерии результативности урока.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1. </a:t>
            </a:r>
            <a:r>
              <a:rPr lang="ru-RU" sz="2800" b="1" dirty="0" smtClean="0">
                <a:solidFill>
                  <a:schemeClr val="tx1"/>
                </a:solidFill>
              </a:rPr>
              <a:t>Цели урока </a:t>
            </a:r>
            <a:r>
              <a:rPr lang="ru-RU" sz="2800" dirty="0" smtClean="0">
                <a:solidFill>
                  <a:schemeClr val="tx1"/>
                </a:solidFill>
              </a:rPr>
              <a:t>задаются с тенденцией передачи функции от учителя к ученику.</a:t>
            </a:r>
          </a:p>
          <a:p>
            <a:pPr>
              <a:buNone/>
            </a:pPr>
            <a:r>
              <a:rPr lang="ru-RU" dirty="0" smtClean="0"/>
              <a:t>2. Учитель систематически обучает детей</a:t>
            </a:r>
          </a:p>
          <a:p>
            <a:pPr>
              <a:buNone/>
            </a:pPr>
            <a:r>
              <a:rPr lang="ru-RU" dirty="0" smtClean="0"/>
              <a:t>осуществлять </a:t>
            </a:r>
            <a:r>
              <a:rPr lang="ru-RU" b="1" dirty="0" smtClean="0"/>
              <a:t>рефлексивное действие</a:t>
            </a:r>
          </a:p>
          <a:p>
            <a:pPr>
              <a:buNone/>
            </a:pPr>
            <a:r>
              <a:rPr lang="ru-RU" dirty="0" smtClean="0"/>
              <a:t>(оценивать свою готовность, обнаруживать незнание, находить причины затруднений и </a:t>
            </a:r>
            <a:r>
              <a:rPr lang="ru-RU" dirty="0" err="1" smtClean="0"/>
              <a:t>т.п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3.Используются </a:t>
            </a:r>
            <a:r>
              <a:rPr lang="ru-RU" b="1" dirty="0" smtClean="0"/>
              <a:t>разнообразные формы, методы и приемы обучения, </a:t>
            </a:r>
            <a:r>
              <a:rPr lang="ru-RU" b="1" u="sng" dirty="0" smtClean="0"/>
              <a:t>повышающие степень активности учащихся</a:t>
            </a:r>
            <a:r>
              <a:rPr lang="ru-RU" dirty="0" smtClean="0"/>
              <a:t> в учебном процессе.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4.Учитель владеет технологией  </a:t>
            </a:r>
            <a:r>
              <a:rPr lang="ru-RU" b="1" dirty="0" smtClean="0"/>
              <a:t>диалога</a:t>
            </a:r>
            <a:r>
              <a:rPr lang="ru-RU" dirty="0" smtClean="0"/>
              <a:t>, обучает учащихся ставить и адресовать вопросы.</a:t>
            </a:r>
          </a:p>
          <a:p>
            <a:pPr>
              <a:buNone/>
            </a:pPr>
            <a:r>
              <a:rPr lang="ru-RU" dirty="0" smtClean="0"/>
              <a:t>5. Учитель эффективно (адекватно цели урока) сочетает </a:t>
            </a:r>
            <a:r>
              <a:rPr lang="ru-RU" b="1" dirty="0" smtClean="0"/>
              <a:t>репродуктивную и проблемную формы обучения</a:t>
            </a:r>
            <a:r>
              <a:rPr lang="ru-RU" dirty="0" smtClean="0"/>
              <a:t>, учит детей работать по правилу и творчески.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3600" b="1" dirty="0" smtClean="0"/>
              <a:t>«Изменилась не только сумма знаний, необходимых современному человеку, еще </a:t>
            </a:r>
            <a:r>
              <a:rPr lang="ru-RU" sz="3600" dirty="0" smtClean="0"/>
              <a:t>    </a:t>
            </a:r>
            <a:r>
              <a:rPr lang="ru-RU" sz="3600" b="1" dirty="0" smtClean="0"/>
              <a:t>большие изменения произошли </a:t>
            </a:r>
            <a:r>
              <a:rPr lang="ru-RU" sz="3600" b="1" u="sng" dirty="0" smtClean="0"/>
              <a:t>в способах  изучения нового</a:t>
            </a:r>
            <a:r>
              <a:rPr lang="ru-RU" sz="3600" b="1" dirty="0" smtClean="0"/>
              <a:t>» </a:t>
            </a:r>
            <a:endParaRPr lang="ru-RU" sz="3600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С. Пейперт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На уроке задаются задачи и  четкие </a:t>
            </a:r>
            <a:r>
              <a:rPr lang="ru-RU" b="1" dirty="0" smtClean="0"/>
              <a:t>критерии самоконтроля и самооценки</a:t>
            </a:r>
            <a:r>
              <a:rPr lang="ru-RU" dirty="0" smtClean="0"/>
              <a:t> (происходит специальное  формирование контрольно-оценочной деятельности у обучающихся)</a:t>
            </a:r>
          </a:p>
          <a:p>
            <a:pPr lvl="0"/>
            <a:r>
              <a:rPr lang="ru-RU" dirty="0" smtClean="0"/>
              <a:t>Учитель добивается </a:t>
            </a:r>
            <a:r>
              <a:rPr lang="ru-RU" b="1" dirty="0" smtClean="0"/>
              <a:t>осмысления материала всеми учащимися</a:t>
            </a:r>
            <a:r>
              <a:rPr lang="ru-RU" dirty="0" smtClean="0"/>
              <a:t>, используя для этого специальные приемы.</a:t>
            </a:r>
          </a:p>
          <a:p>
            <a:pPr lvl="0"/>
            <a:r>
              <a:rPr lang="ru-RU" dirty="0" smtClean="0"/>
              <a:t>Учитель стремится оценивать  реальное достижение каждого ученика, поощряет и </a:t>
            </a:r>
            <a:r>
              <a:rPr lang="ru-RU" b="1" dirty="0" smtClean="0"/>
              <a:t>поддерживает  минимальные успехи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Учитель специально </a:t>
            </a:r>
            <a:r>
              <a:rPr lang="ru-RU" b="1" dirty="0" smtClean="0"/>
              <a:t>планирует коммуникативные цели урока.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Учитель </a:t>
            </a:r>
            <a:r>
              <a:rPr lang="ru-RU" b="1" dirty="0" smtClean="0"/>
              <a:t>принимает и поощряет выражаемую учеником собственную позицию, иное мнение</a:t>
            </a:r>
            <a:r>
              <a:rPr lang="ru-RU" dirty="0" smtClean="0"/>
              <a:t>, обучает корректным формам их выражения.</a:t>
            </a:r>
          </a:p>
          <a:p>
            <a:pPr lvl="0"/>
            <a:r>
              <a:rPr lang="ru-RU" dirty="0" smtClean="0"/>
              <a:t> Стиль, тон  отношений, задаваемый на уроке, создают </a:t>
            </a:r>
            <a:r>
              <a:rPr lang="ru-RU" b="1" dirty="0" smtClean="0"/>
              <a:t>атмосферу сотрудничества, сотворчества, психологического комфорта.</a:t>
            </a:r>
          </a:p>
          <a:p>
            <a:pPr lvl="0"/>
            <a:r>
              <a:rPr lang="ru-RU" dirty="0" smtClean="0"/>
              <a:t>На  уроке осуществляется  глубокое  личностное воздействие «Учитель-ученик» ( через отношения, совместную деятельность и т.п.)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Побольше творческих и современных уроков!</a:t>
            </a:r>
            <a:endParaRPr lang="ru-RU" dirty="0"/>
          </a:p>
        </p:txBody>
      </p:sp>
      <p:pic>
        <p:nvPicPr>
          <p:cNvPr id="3074" name="Picture 2" descr="D:\Таня\Картинки\Копия i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3" y="2357430"/>
            <a:ext cx="5227515" cy="378621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2234827"/>
            <a:ext cx="2448272" cy="3981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solidFill>
                  <a:srgbClr val="FF33CC"/>
                </a:solidFill>
                <a:latin typeface="Calibri"/>
                <a:ea typeface="Calibri"/>
                <a:cs typeface="Times New Roman"/>
              </a:rPr>
              <a:t>До цели четыре шага: 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solidFill>
                  <a:srgbClr val="FF33CC"/>
                </a:solidFill>
                <a:latin typeface="Calibri"/>
                <a:ea typeface="Calibri"/>
                <a:cs typeface="Times New Roman"/>
              </a:rPr>
              <a:t>планируйте целенаправленно, готовьтесь молитвенно,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solidFill>
                  <a:srgbClr val="FF33CC"/>
                </a:solidFill>
                <a:latin typeface="Calibri"/>
                <a:ea typeface="Calibri"/>
                <a:cs typeface="Times New Roman"/>
              </a:rPr>
              <a:t> действуйте положительно и добивайтесь неустанно.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FF33CC"/>
                </a:solidFill>
                <a:latin typeface="Calibri"/>
                <a:ea typeface="Calibri"/>
                <a:cs typeface="Times New Roman"/>
              </a:rPr>
              <a:t>Уильям А. Уорд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Три постулата заложены в основание новой технологии урока. 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b="1" dirty="0" smtClean="0"/>
              <a:t>Урок есть открытие истины</a:t>
            </a:r>
            <a:r>
              <a:rPr lang="ru-RU" dirty="0" smtClean="0"/>
              <a:t>, поиск истины и осмысление истины </a:t>
            </a:r>
            <a:r>
              <a:rPr lang="ru-RU" u="sng" dirty="0" smtClean="0"/>
              <a:t>в совместной деятельности детей и учителя;</a:t>
            </a:r>
          </a:p>
          <a:p>
            <a:pPr lvl="0"/>
            <a:r>
              <a:rPr lang="ru-RU" b="1" dirty="0" smtClean="0"/>
              <a:t>Урок есть часть жизни ребенка</a:t>
            </a:r>
            <a:r>
              <a:rPr lang="ru-RU" dirty="0" smtClean="0"/>
              <a:t>, и проживание этой жизни должно совершаться на уровне высокой общечеловеческой культуры;</a:t>
            </a:r>
          </a:p>
          <a:p>
            <a:r>
              <a:rPr lang="ru-RU" b="1" dirty="0" smtClean="0"/>
              <a:t>Человек </a:t>
            </a:r>
            <a:r>
              <a:rPr lang="ru-RU" dirty="0" smtClean="0"/>
              <a:t>в качестве субъекта осмысления истины и в качестве субъекта жизни на уроке всегда </a:t>
            </a:r>
            <a:r>
              <a:rPr lang="ru-RU" b="1" dirty="0" smtClean="0"/>
              <a:t>является наивысшей ценностью</a:t>
            </a:r>
            <a:r>
              <a:rPr lang="ru-RU" dirty="0" smtClean="0"/>
              <a:t>, выступая в роли цели и никогда не выступая в роли средства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Системно-деятельностный</a:t>
            </a:r>
            <a:r>
              <a:rPr lang="ru-RU" dirty="0" smtClean="0"/>
              <a:t> подход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467544" y="2276872"/>
            <a:ext cx="3600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3"/>
          </p:nvPr>
        </p:nvSpPr>
        <p:spPr>
          <a:xfrm>
            <a:off x="4721225" y="2244969"/>
            <a:ext cx="4041775" cy="391942"/>
          </a:xfrm>
        </p:spPr>
        <p:txBody>
          <a:bodyPr/>
          <a:lstStyle/>
          <a:p>
            <a:r>
              <a:rPr lang="ru-RU" sz="2000" i="1" dirty="0" err="1">
                <a:solidFill>
                  <a:prstClr val="black"/>
                </a:solidFill>
              </a:rPr>
              <a:t>Деятельностный</a:t>
            </a:r>
            <a:r>
              <a:rPr lang="ru-RU" sz="2000" i="1" dirty="0">
                <a:solidFill>
                  <a:prstClr val="black"/>
                </a:solidFill>
              </a:rPr>
              <a:t> подход</a:t>
            </a:r>
            <a:endParaRPr lang="ru-RU" dirty="0"/>
          </a:p>
        </p:txBody>
      </p:sp>
      <p:pic>
        <p:nvPicPr>
          <p:cNvPr id="4" name="Picture 2" descr="D:\Таня\Картинки\i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8596" y="2214554"/>
            <a:ext cx="3643338" cy="4286280"/>
          </a:xfrm>
          <a:prstGeom prst="rect">
            <a:avLst/>
          </a:prstGeom>
          <a:noFill/>
        </p:spPr>
      </p:pic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 smtClean="0"/>
              <a:t>- это организация учебного процесса,</a:t>
            </a:r>
          </a:p>
          <a:p>
            <a:pPr algn="just">
              <a:buNone/>
            </a:pPr>
            <a:r>
              <a:rPr lang="ru-RU" b="1" i="1" dirty="0" smtClean="0"/>
              <a:t> в котором </a:t>
            </a:r>
            <a:r>
              <a:rPr lang="ru-RU" b="1" i="1" u="sng" dirty="0" smtClean="0"/>
              <a:t>главное место отводится активной и разносторонней,</a:t>
            </a:r>
          </a:p>
          <a:p>
            <a:pPr algn="just">
              <a:buNone/>
            </a:pPr>
            <a:r>
              <a:rPr lang="ru-RU" b="1" i="1" dirty="0" smtClean="0"/>
              <a:t> в максимальной степени </a:t>
            </a:r>
            <a:r>
              <a:rPr lang="ru-RU" b="1" i="1" u="sng" dirty="0" smtClean="0"/>
              <a:t>самостоятельной познавательной деятельности </a:t>
            </a:r>
            <a:r>
              <a:rPr lang="ru-RU" b="1" i="1" dirty="0" smtClean="0"/>
              <a:t>школьника.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7144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Компоненты овладения знаниями при </a:t>
            </a:r>
            <a:r>
              <a:rPr lang="ru-RU" dirty="0" err="1" smtClean="0"/>
              <a:t>системно-деятельностностном</a:t>
            </a:r>
            <a:r>
              <a:rPr lang="ru-RU" dirty="0" smtClean="0"/>
              <a:t> подходе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/>
              <a:t>Восприятие информации.</a:t>
            </a:r>
          </a:p>
          <a:p>
            <a:pPr lvl="0"/>
            <a:r>
              <a:rPr lang="ru-RU" dirty="0" smtClean="0"/>
              <a:t>Анализ полученной информации.</a:t>
            </a:r>
          </a:p>
          <a:p>
            <a:pPr lvl="0"/>
            <a:r>
              <a:rPr lang="ru-RU" dirty="0" smtClean="0"/>
              <a:t>Запоминание (создание образа).</a:t>
            </a:r>
          </a:p>
          <a:p>
            <a:pPr lvl="0"/>
            <a:r>
              <a:rPr lang="ru-RU" dirty="0" smtClean="0"/>
              <a:t>Самооценка.</a:t>
            </a:r>
          </a:p>
          <a:p>
            <a:pPr lvl="0"/>
            <a:endParaRPr lang="ru-RU" dirty="0" smtClean="0"/>
          </a:p>
          <a:p>
            <a:pPr lvl="0">
              <a:buNone/>
            </a:pPr>
            <a:r>
              <a:rPr lang="ru-RU" b="1" dirty="0" smtClean="0"/>
              <a:t>Основная цель</a:t>
            </a:r>
          </a:p>
          <a:p>
            <a:pPr lvl="0">
              <a:buNone/>
            </a:pPr>
            <a:r>
              <a:rPr lang="ru-RU" b="1" dirty="0" smtClean="0"/>
              <a:t>в обучении: научить </a:t>
            </a:r>
          </a:p>
          <a:p>
            <a:pPr lvl="0">
              <a:buNone/>
            </a:pPr>
            <a:r>
              <a:rPr lang="ru-RU" b="1" dirty="0" smtClean="0"/>
              <a:t>не знаниям, а работе.</a:t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2050" name="Picture 2" descr="D:\Таня\Картинки\i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3643314"/>
            <a:ext cx="2214578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Обучать деятельности –это значит делать учение мотивированным, учить ребенка самостоятельно ставить перед собой цель и находить пути ее  достижения (т.е. оптимально организовать свою деятельность), помогать сформировать у себя  умения контроля и самоконтроля, оценки и самооценки.</a:t>
            </a:r>
          </a:p>
          <a:p>
            <a:pPr algn="ctr"/>
            <a:r>
              <a:rPr lang="ru-RU" dirty="0" smtClean="0"/>
              <a:t>А.А. Леонтьев, академик  РАО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89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Таня\Картинки\viewer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8572560" cy="59261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70C0"/>
                </a:solidFill>
                <a:latin typeface="Cambria"/>
                <a:ea typeface="Calibri"/>
                <a:cs typeface="Times New Roman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Cambria"/>
                <a:ea typeface="Calibri"/>
                <a:cs typeface="Times New Roman"/>
              </a:rPr>
            </a:br>
            <a:r>
              <a:rPr lang="ru-RU" dirty="0" smtClean="0">
                <a:solidFill>
                  <a:srgbClr val="0070C0"/>
                </a:solidFill>
                <a:latin typeface="Cambria"/>
                <a:ea typeface="Calibri"/>
                <a:cs typeface="Times New Roman"/>
              </a:rPr>
              <a:t>Алгоритм </a:t>
            </a:r>
            <a:r>
              <a:rPr lang="ru-RU" dirty="0">
                <a:solidFill>
                  <a:srgbClr val="0070C0"/>
                </a:solidFill>
                <a:latin typeface="Cambria"/>
                <a:ea typeface="Calibri"/>
                <a:cs typeface="Times New Roman"/>
              </a:rPr>
              <a:t>конструирования </a:t>
            </a:r>
            <a:r>
              <a:rPr lang="ru-RU" dirty="0" smtClean="0">
                <a:solidFill>
                  <a:srgbClr val="0070C0"/>
                </a:solidFill>
                <a:latin typeface="Cambria"/>
                <a:ea typeface="Calibri"/>
                <a:cs typeface="Times New Roman"/>
              </a:rPr>
              <a:t>урока</a:t>
            </a:r>
            <a:br>
              <a:rPr lang="ru-RU" dirty="0" smtClean="0">
                <a:solidFill>
                  <a:srgbClr val="0070C0"/>
                </a:solidFill>
                <a:latin typeface="Cambria"/>
                <a:ea typeface="Calibri"/>
                <a:cs typeface="Times New Roman"/>
              </a:rPr>
            </a:br>
            <a:r>
              <a:rPr lang="ru-RU" dirty="0" smtClean="0">
                <a:solidFill>
                  <a:srgbClr val="0070C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0070C0"/>
                </a:solidFill>
                <a:latin typeface="Cambria"/>
                <a:ea typeface="Calibri"/>
                <a:cs typeface="Times New Roman"/>
              </a:rPr>
              <a:t>« открытия»  нового знания</a:t>
            </a:r>
            <a:r>
              <a:rPr lang="ru-RU" sz="3200" dirty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070992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657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Цель урока трансформируется в педагогические задачи: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Информационная: Что и чему будем учиться? </a:t>
            </a:r>
          </a:p>
          <a:p>
            <a:pPr>
              <a:buNone/>
            </a:pPr>
            <a:r>
              <a:rPr lang="ru-RU" dirty="0" smtClean="0"/>
              <a:t>2. Операционная: Как и каким образом будем учиться? </a:t>
            </a:r>
          </a:p>
          <a:p>
            <a:pPr>
              <a:buNone/>
            </a:pPr>
            <a:r>
              <a:rPr lang="ru-RU" dirty="0" smtClean="0"/>
              <a:t>3. Мотивационная: Зачем нам это надо?</a:t>
            </a:r>
          </a:p>
          <a:p>
            <a:pPr>
              <a:buNone/>
            </a:pPr>
            <a:r>
              <a:rPr lang="ru-RU" dirty="0" smtClean="0"/>
              <a:t>4. Коммуникативная: С кем и где?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402</TotalTime>
  <Words>690</Words>
  <Application>Microsoft Office PowerPoint</Application>
  <PresentationFormat>Экран (4:3)</PresentationFormat>
  <Paragraphs>119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Городская</vt:lpstr>
      <vt:lpstr>Конференция </vt:lpstr>
      <vt:lpstr>Презентация PowerPoint</vt:lpstr>
      <vt:lpstr>Три постулата заложены в основание новой технологии урока.  </vt:lpstr>
      <vt:lpstr>Системно-деятельностный подход</vt:lpstr>
      <vt:lpstr>Компоненты овладения знаниями при системно-деятельностностном подходе</vt:lpstr>
      <vt:lpstr>Презентация PowerPoint</vt:lpstr>
      <vt:lpstr>Презентация PowerPoint</vt:lpstr>
      <vt:lpstr> Алгоритм конструирования урока  « открытия»  нового знания </vt:lpstr>
      <vt:lpstr>Цель урока трансформируется в педагогические задачи: </vt:lpstr>
      <vt:lpstr>Задачи , стоящие перед учителем</vt:lpstr>
      <vt:lpstr> На современном  уроке</vt:lpstr>
      <vt:lpstr>Дидактические принципы современного урока:</vt:lpstr>
      <vt:lpstr>Методические принципы современного урока</vt:lpstr>
      <vt:lpstr>Структура урока с позиций системно - деятельностного подхода</vt:lpstr>
      <vt:lpstr> Рефлексия ( от греческого – обращение назад) </vt:lpstr>
      <vt:lpstr>Презентация PowerPoint</vt:lpstr>
      <vt:lpstr>Рефлексия в конце урока</vt:lpstr>
      <vt:lpstr>  критерии результативности урока.    </vt:lpstr>
      <vt:lpstr>Презентация PowerPoint</vt:lpstr>
      <vt:lpstr>Презентация PowerPoint</vt:lpstr>
      <vt:lpstr>Презентация PowerPoint</vt:lpstr>
      <vt:lpstr>Побольше творческих и современных уроков!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Педсовет</dc:title>
  <cp:lastModifiedBy>Ирина Барканова</cp:lastModifiedBy>
  <cp:revision>45</cp:revision>
  <cp:lastPrinted>2013-02-06T12:40:25Z</cp:lastPrinted>
  <dcterms:modified xsi:type="dcterms:W3CDTF">2013-02-07T05:12:12Z</dcterms:modified>
</cp:coreProperties>
</file>