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handoutMasterIdLst>
    <p:handoutMasterId r:id="rId26"/>
  </p:handoutMasterIdLst>
  <p:sldIdLst>
    <p:sldId id="256" r:id="rId4"/>
    <p:sldId id="259" r:id="rId5"/>
    <p:sldId id="262" r:id="rId6"/>
    <p:sldId id="264" r:id="rId7"/>
    <p:sldId id="265" r:id="rId8"/>
    <p:sldId id="261" r:id="rId9"/>
    <p:sldId id="276" r:id="rId10"/>
    <p:sldId id="263" r:id="rId11"/>
    <p:sldId id="269" r:id="rId12"/>
    <p:sldId id="270" r:id="rId13"/>
    <p:sldId id="258" r:id="rId14"/>
    <p:sldId id="266" r:id="rId15"/>
    <p:sldId id="267" r:id="rId16"/>
    <p:sldId id="277" r:id="rId17"/>
    <p:sldId id="268" r:id="rId18"/>
    <p:sldId id="271" r:id="rId19"/>
    <p:sldId id="272" r:id="rId20"/>
    <p:sldId id="280" r:id="rId21"/>
    <p:sldId id="273" r:id="rId22"/>
    <p:sldId id="279" r:id="rId23"/>
    <p:sldId id="278" r:id="rId24"/>
    <p:sldId id="274" r:id="rId25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78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215D9A-C178-424F-AB9A-BC6AC362CBF2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0"/>
      <dgm:spPr/>
    </dgm:pt>
    <dgm:pt modelId="{BA2E3E6D-63E9-4919-8779-ED8735FB4DB9}">
      <dgm:prSet phldrT="[Текст]" phldr="1"/>
      <dgm:spPr/>
      <dgm:t>
        <a:bodyPr/>
        <a:lstStyle/>
        <a:p>
          <a:endParaRPr lang="ru-RU"/>
        </a:p>
      </dgm:t>
    </dgm:pt>
    <dgm:pt modelId="{5CB19D19-3FE9-474E-9A9E-4E2DCF252278}" type="parTrans" cxnId="{17DDA67C-9846-41F8-8198-F31307A969DA}">
      <dgm:prSet/>
      <dgm:spPr/>
    </dgm:pt>
    <dgm:pt modelId="{EF2909D3-D38E-4E38-9DD6-614F20E5A552}" type="sibTrans" cxnId="{17DDA67C-9846-41F8-8198-F31307A969DA}">
      <dgm:prSet/>
      <dgm:spPr/>
    </dgm:pt>
    <dgm:pt modelId="{1CCC371E-9D0B-477B-A2FE-639A3F7F5435}">
      <dgm:prSet phldrT="[Текст]" phldr="1"/>
      <dgm:spPr/>
      <dgm:t>
        <a:bodyPr/>
        <a:lstStyle/>
        <a:p>
          <a:endParaRPr lang="ru-RU"/>
        </a:p>
      </dgm:t>
    </dgm:pt>
    <dgm:pt modelId="{168F7E53-5217-4DFF-BE23-81DE001B266B}" type="parTrans" cxnId="{0F11782D-B3D3-450F-B6A0-504B5FC48592}">
      <dgm:prSet/>
      <dgm:spPr/>
    </dgm:pt>
    <dgm:pt modelId="{1389D067-0498-4306-9AEB-A55E9E5E5A5B}" type="sibTrans" cxnId="{0F11782D-B3D3-450F-B6A0-504B5FC48592}">
      <dgm:prSet/>
      <dgm:spPr/>
    </dgm:pt>
    <dgm:pt modelId="{4D6C5441-CEA3-4A3F-91B3-4023CC96DC8D}">
      <dgm:prSet phldrT="[Текст]" phldr="1"/>
      <dgm:spPr/>
      <dgm:t>
        <a:bodyPr/>
        <a:lstStyle/>
        <a:p>
          <a:endParaRPr lang="ru-RU"/>
        </a:p>
      </dgm:t>
    </dgm:pt>
    <dgm:pt modelId="{B85AABE0-6E3A-4424-9190-B48F84D47751}" type="parTrans" cxnId="{1A5BAC56-9C5E-49FB-AF5D-45DB13500961}">
      <dgm:prSet/>
      <dgm:spPr/>
    </dgm:pt>
    <dgm:pt modelId="{7927E9D1-87F1-4666-9228-589C538E0E22}" type="sibTrans" cxnId="{1A5BAC56-9C5E-49FB-AF5D-45DB13500961}">
      <dgm:prSet/>
      <dgm:spPr/>
    </dgm:pt>
    <dgm:pt modelId="{C0125DCD-D99E-45D8-90D4-3E64D7EEB720}" type="pres">
      <dgm:prSet presAssocID="{A2215D9A-C178-424F-AB9A-BC6AC362CBF2}" presName="Name0" presStyleCnt="0">
        <dgm:presLayoutVars>
          <dgm:dir/>
          <dgm:animLvl val="lvl"/>
          <dgm:resizeHandles val="exact"/>
        </dgm:presLayoutVars>
      </dgm:prSet>
      <dgm:spPr/>
    </dgm:pt>
    <dgm:pt modelId="{3CE0B158-7134-480C-BFD0-9B202C1FABC1}" type="pres">
      <dgm:prSet presAssocID="{BA2E3E6D-63E9-4919-8779-ED8735FB4DB9}" presName="Name8" presStyleCnt="0"/>
      <dgm:spPr/>
    </dgm:pt>
    <dgm:pt modelId="{70DA42BB-11B3-4F52-AF0B-DB43226F4C8E}" type="pres">
      <dgm:prSet presAssocID="{BA2E3E6D-63E9-4919-8779-ED8735FB4DB9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972953-8502-4707-A5D2-334EA4754456}" type="pres">
      <dgm:prSet presAssocID="{BA2E3E6D-63E9-4919-8779-ED8735FB4DB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C7F3DC-1FE9-4C77-AC17-6691C34B93CA}" type="pres">
      <dgm:prSet presAssocID="{1CCC371E-9D0B-477B-A2FE-639A3F7F5435}" presName="Name8" presStyleCnt="0"/>
      <dgm:spPr/>
    </dgm:pt>
    <dgm:pt modelId="{1A4D68AE-6C3B-4092-9E6D-08FB9FE1793C}" type="pres">
      <dgm:prSet presAssocID="{1CCC371E-9D0B-477B-A2FE-639A3F7F5435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D5564A-2E2E-456F-82A8-A8924CA38A1D}" type="pres">
      <dgm:prSet presAssocID="{1CCC371E-9D0B-477B-A2FE-639A3F7F543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86E379-41DE-4DF4-8660-7B18A5B034B2}" type="pres">
      <dgm:prSet presAssocID="{4D6C5441-CEA3-4A3F-91B3-4023CC96DC8D}" presName="Name8" presStyleCnt="0"/>
      <dgm:spPr/>
    </dgm:pt>
    <dgm:pt modelId="{D51B462B-93F6-4286-BE43-1A499D9EFF8E}" type="pres">
      <dgm:prSet presAssocID="{4D6C5441-CEA3-4A3F-91B3-4023CC96DC8D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3039A8-D714-439A-ADB0-C8A7388D1C78}" type="pres">
      <dgm:prSet presAssocID="{4D6C5441-CEA3-4A3F-91B3-4023CC96DC8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BD9424-B98F-493D-A68C-D8D4ECBD6BAA}" type="presOf" srcId="{4D6C5441-CEA3-4A3F-91B3-4023CC96DC8D}" destId="{D51B462B-93F6-4286-BE43-1A499D9EFF8E}" srcOrd="0" destOrd="0" presId="urn:microsoft.com/office/officeart/2005/8/layout/pyramid1"/>
    <dgm:cxn modelId="{0F11782D-B3D3-450F-B6A0-504B5FC48592}" srcId="{A2215D9A-C178-424F-AB9A-BC6AC362CBF2}" destId="{1CCC371E-9D0B-477B-A2FE-639A3F7F5435}" srcOrd="1" destOrd="0" parTransId="{168F7E53-5217-4DFF-BE23-81DE001B266B}" sibTransId="{1389D067-0498-4306-9AEB-A55E9E5E5A5B}"/>
    <dgm:cxn modelId="{DA84DAF4-5305-4736-BE27-460E2507FECD}" type="presOf" srcId="{BA2E3E6D-63E9-4919-8779-ED8735FB4DB9}" destId="{70972953-8502-4707-A5D2-334EA4754456}" srcOrd="1" destOrd="0" presId="urn:microsoft.com/office/officeart/2005/8/layout/pyramid1"/>
    <dgm:cxn modelId="{17DDA67C-9846-41F8-8198-F31307A969DA}" srcId="{A2215D9A-C178-424F-AB9A-BC6AC362CBF2}" destId="{BA2E3E6D-63E9-4919-8779-ED8735FB4DB9}" srcOrd="0" destOrd="0" parTransId="{5CB19D19-3FE9-474E-9A9E-4E2DCF252278}" sibTransId="{EF2909D3-D38E-4E38-9DD6-614F20E5A552}"/>
    <dgm:cxn modelId="{22C22972-0E97-4EF7-90D8-90049027E9AA}" type="presOf" srcId="{BA2E3E6D-63E9-4919-8779-ED8735FB4DB9}" destId="{70DA42BB-11B3-4F52-AF0B-DB43226F4C8E}" srcOrd="0" destOrd="0" presId="urn:microsoft.com/office/officeart/2005/8/layout/pyramid1"/>
    <dgm:cxn modelId="{32F479CE-0816-4AE7-993F-91F2EFF9F44A}" type="presOf" srcId="{A2215D9A-C178-424F-AB9A-BC6AC362CBF2}" destId="{C0125DCD-D99E-45D8-90D4-3E64D7EEB720}" srcOrd="0" destOrd="0" presId="urn:microsoft.com/office/officeart/2005/8/layout/pyramid1"/>
    <dgm:cxn modelId="{1A5BAC56-9C5E-49FB-AF5D-45DB13500961}" srcId="{A2215D9A-C178-424F-AB9A-BC6AC362CBF2}" destId="{4D6C5441-CEA3-4A3F-91B3-4023CC96DC8D}" srcOrd="2" destOrd="0" parTransId="{B85AABE0-6E3A-4424-9190-B48F84D47751}" sibTransId="{7927E9D1-87F1-4666-9228-589C538E0E22}"/>
    <dgm:cxn modelId="{DBD94FD3-84D1-460F-924F-7343F886470D}" type="presOf" srcId="{1CCC371E-9D0B-477B-A2FE-639A3F7F5435}" destId="{02D5564A-2E2E-456F-82A8-A8924CA38A1D}" srcOrd="1" destOrd="0" presId="urn:microsoft.com/office/officeart/2005/8/layout/pyramid1"/>
    <dgm:cxn modelId="{F4866AC8-9E9C-4A79-B697-D49CA0CA4BFA}" type="presOf" srcId="{4D6C5441-CEA3-4A3F-91B3-4023CC96DC8D}" destId="{813039A8-D714-439A-ADB0-C8A7388D1C78}" srcOrd="1" destOrd="0" presId="urn:microsoft.com/office/officeart/2005/8/layout/pyramid1"/>
    <dgm:cxn modelId="{0AA297CD-1A3E-44C9-AE33-A40F280D77C9}" type="presOf" srcId="{1CCC371E-9D0B-477B-A2FE-639A3F7F5435}" destId="{1A4D68AE-6C3B-4092-9E6D-08FB9FE1793C}" srcOrd="0" destOrd="0" presId="urn:microsoft.com/office/officeart/2005/8/layout/pyramid1"/>
    <dgm:cxn modelId="{417FCCD4-E2AC-46D9-B549-1025FC792881}" type="presParOf" srcId="{C0125DCD-D99E-45D8-90D4-3E64D7EEB720}" destId="{3CE0B158-7134-480C-BFD0-9B202C1FABC1}" srcOrd="0" destOrd="0" presId="urn:microsoft.com/office/officeart/2005/8/layout/pyramid1"/>
    <dgm:cxn modelId="{D03C053F-D54A-4324-AD0A-E1BE55E82431}" type="presParOf" srcId="{3CE0B158-7134-480C-BFD0-9B202C1FABC1}" destId="{70DA42BB-11B3-4F52-AF0B-DB43226F4C8E}" srcOrd="0" destOrd="0" presId="urn:microsoft.com/office/officeart/2005/8/layout/pyramid1"/>
    <dgm:cxn modelId="{574BF8EC-EFE0-473B-AC13-893CBDC7EF8D}" type="presParOf" srcId="{3CE0B158-7134-480C-BFD0-9B202C1FABC1}" destId="{70972953-8502-4707-A5D2-334EA4754456}" srcOrd="1" destOrd="0" presId="urn:microsoft.com/office/officeart/2005/8/layout/pyramid1"/>
    <dgm:cxn modelId="{9DAC03F5-1AC7-4F2E-9A56-38F4C75435E9}" type="presParOf" srcId="{C0125DCD-D99E-45D8-90D4-3E64D7EEB720}" destId="{4EC7F3DC-1FE9-4C77-AC17-6691C34B93CA}" srcOrd="1" destOrd="0" presId="urn:microsoft.com/office/officeart/2005/8/layout/pyramid1"/>
    <dgm:cxn modelId="{149D0755-7B12-47A1-9AE7-7FB64380F089}" type="presParOf" srcId="{4EC7F3DC-1FE9-4C77-AC17-6691C34B93CA}" destId="{1A4D68AE-6C3B-4092-9E6D-08FB9FE1793C}" srcOrd="0" destOrd="0" presId="urn:microsoft.com/office/officeart/2005/8/layout/pyramid1"/>
    <dgm:cxn modelId="{276565EB-C4EB-4CB5-AF5E-81D5998DC8EA}" type="presParOf" srcId="{4EC7F3DC-1FE9-4C77-AC17-6691C34B93CA}" destId="{02D5564A-2E2E-456F-82A8-A8924CA38A1D}" srcOrd="1" destOrd="0" presId="urn:microsoft.com/office/officeart/2005/8/layout/pyramid1"/>
    <dgm:cxn modelId="{BEDA058C-AC9F-44ED-88B9-10C50296BBA9}" type="presParOf" srcId="{C0125DCD-D99E-45D8-90D4-3E64D7EEB720}" destId="{3786E379-41DE-4DF4-8660-7B18A5B034B2}" srcOrd="2" destOrd="0" presId="urn:microsoft.com/office/officeart/2005/8/layout/pyramid1"/>
    <dgm:cxn modelId="{3EB211C8-27DF-43A0-A229-DC98FF37AB2D}" type="presParOf" srcId="{3786E379-41DE-4DF4-8660-7B18A5B034B2}" destId="{D51B462B-93F6-4286-BE43-1A499D9EFF8E}" srcOrd="0" destOrd="0" presId="urn:microsoft.com/office/officeart/2005/8/layout/pyramid1"/>
    <dgm:cxn modelId="{2CAE8A3B-915F-4BD2-A349-4540D18BEDA1}" type="presParOf" srcId="{3786E379-41DE-4DF4-8660-7B18A5B034B2}" destId="{813039A8-D714-439A-ADB0-C8A7388D1C7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DA42BB-11B3-4F52-AF0B-DB43226F4C8E}">
      <dsp:nvSpPr>
        <dsp:cNvPr id="0" name=""/>
        <dsp:cNvSpPr/>
      </dsp:nvSpPr>
      <dsp:spPr>
        <a:xfrm>
          <a:off x="2736320" y="0"/>
          <a:ext cx="2736320" cy="1699154"/>
        </a:xfrm>
        <a:prstGeom prst="trapezoid">
          <a:avLst>
            <a:gd name="adj" fmla="val 8052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100" kern="1200"/>
        </a:p>
      </dsp:txBody>
      <dsp:txXfrm>
        <a:off x="2736320" y="0"/>
        <a:ext cx="2736320" cy="1699154"/>
      </dsp:txXfrm>
    </dsp:sp>
    <dsp:sp modelId="{1A4D68AE-6C3B-4092-9E6D-08FB9FE1793C}">
      <dsp:nvSpPr>
        <dsp:cNvPr id="0" name=""/>
        <dsp:cNvSpPr/>
      </dsp:nvSpPr>
      <dsp:spPr>
        <a:xfrm>
          <a:off x="1368160" y="1699154"/>
          <a:ext cx="5472641" cy="1699154"/>
        </a:xfrm>
        <a:prstGeom prst="trapezoid">
          <a:avLst>
            <a:gd name="adj" fmla="val 8052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2325872" y="1699154"/>
        <a:ext cx="3557216" cy="1699154"/>
      </dsp:txXfrm>
    </dsp:sp>
    <dsp:sp modelId="{D51B462B-93F6-4286-BE43-1A499D9EFF8E}">
      <dsp:nvSpPr>
        <dsp:cNvPr id="0" name=""/>
        <dsp:cNvSpPr/>
      </dsp:nvSpPr>
      <dsp:spPr>
        <a:xfrm>
          <a:off x="0" y="3398308"/>
          <a:ext cx="8208962" cy="1699154"/>
        </a:xfrm>
        <a:prstGeom prst="trapezoid">
          <a:avLst>
            <a:gd name="adj" fmla="val 8052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1436568" y="3398308"/>
        <a:ext cx="5335825" cy="1699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41CA8-BBDC-4199-B956-5B53E7FABA90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70B4C-D5E3-49A6-B209-011DB21812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953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270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80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81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b="1" smtClea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32974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2974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71DF1938-02CE-46AB-BEC4-8F56642C0C5F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84780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98BF1-1CE1-40BC-A9D3-87B0C40DB2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44722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0D58F-5E2E-47C7-8618-358991FDB3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16773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C20AC-73BF-4A0C-94EE-3B150EC16C3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94552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42A5B-87FC-4B05-A337-70A58706799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6308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8C765-54AF-4359-AA54-F8D0F17A87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3847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A017D-0624-41FE-A5CE-71E0D47C79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376042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1378D-E002-43BC-BBF8-566D30A161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41218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5877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13F01-1411-4E1F-886A-32F2D374B7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28837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D4ECD-D19A-4F45-A089-892047BB51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609034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18DA0-160A-47DE-AE04-CCA20A0AA2B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611200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A6487-8C6F-4D74-9602-13099A5AD3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62381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EAB3-30C2-4030-973A-3658174C18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79155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104EE-67CE-4227-BA4D-34DFF7E1C02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822525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09033-40B7-45A1-9878-73FD282451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21137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9EA99-0160-4403-9C27-4F02B7CF19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216225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59975-7646-44B0-8DDD-464BE07F14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523105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CF69E-F727-4B17-BCA2-05F90ACEA6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67292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3690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4BA25-8DA8-4048-B2AE-E12748A23EA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471256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5EAD6-5018-4D97-A879-EA09B6F99A8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75139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07DD9-713E-4260-AAB7-5B05F585E5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39515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A3D27-FE0E-4421-8D79-C83C54A219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989502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2022E-1B64-49E9-832C-76933C59E20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441392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C8156-3157-4B05-9E17-BB9400DB50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280842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95263" y="228600"/>
            <a:ext cx="8339137" cy="579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BAC20-8017-412C-B86C-458EAA4EF95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8543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111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866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942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516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61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03F81-3B92-42E1-9C51-D7C874D145B9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92FB7-C6ED-4CC5-A7B2-E54F3FCC5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7885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88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87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287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287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E833AD-C45B-4BBB-AD62-8A97C6D9D7C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41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4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79880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smtClean="0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79881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6499 w 7000"/>
                <a:gd name="T3" fmla="*/ 0 h 1000"/>
                <a:gd name="T4" fmla="*/ 7000 w 7000"/>
                <a:gd name="T5" fmla="*/ 500 h 1000"/>
                <a:gd name="T6" fmla="*/ 6500 w 7000"/>
                <a:gd name="T7" fmla="*/ 1000 h 1000"/>
                <a:gd name="T8" fmla="*/ 0 w 7000"/>
                <a:gd name="T9" fmla="*/ 100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79882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  <a:cs typeface="Arial" charset="0"/>
              </a:endParaRPr>
            </a:p>
          </p:txBody>
        </p:sp>
      </p:grpSp>
      <p:sp>
        <p:nvSpPr>
          <p:cNvPr id="7987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794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79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79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 i="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79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latin typeface="Arial Black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238555-1DFA-4455-889E-5717E582495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095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79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79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79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79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79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l="-15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Стратегии смыслового чтения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581128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©</a:t>
            </a:r>
            <a:r>
              <a:rPr lang="ru-RU" sz="2800" dirty="0" smtClean="0">
                <a:solidFill>
                  <a:srgbClr val="002060"/>
                </a:solidFill>
              </a:rPr>
              <a:t>М.В. Васильева, методист по русскому языку и литературе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2013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65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3800" b="1" dirty="0" smtClean="0"/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341438"/>
            <a:ext cx="8210550" cy="55165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121860" name="AutoShape 5"/>
          <p:cNvSpPr>
            <a:spLocks noChangeArrowheads="1"/>
          </p:cNvSpPr>
          <p:nvPr/>
        </p:nvSpPr>
        <p:spPr bwMode="auto">
          <a:xfrm>
            <a:off x="571500" y="4572000"/>
            <a:ext cx="1873250" cy="121285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организация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проблемных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 и поисковых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ситуаций</a:t>
            </a:r>
          </a:p>
        </p:txBody>
      </p:sp>
      <p:sp>
        <p:nvSpPr>
          <p:cNvPr id="121861" name="AutoShape 9"/>
          <p:cNvSpPr>
            <a:spLocks noChangeArrowheads="1"/>
          </p:cNvSpPr>
          <p:nvPr/>
        </p:nvSpPr>
        <p:spPr bwMode="auto">
          <a:xfrm>
            <a:off x="3286125" y="1785938"/>
            <a:ext cx="1943100" cy="10001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развитие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понятийного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 мышления</a:t>
            </a:r>
          </a:p>
        </p:txBody>
      </p:sp>
      <p:sp>
        <p:nvSpPr>
          <p:cNvPr id="99338" name="AutoShape 12"/>
          <p:cNvSpPr>
            <a:spLocks noChangeArrowheads="1"/>
          </p:cNvSpPr>
          <p:nvPr/>
        </p:nvSpPr>
        <p:spPr bwMode="auto">
          <a:xfrm>
            <a:off x="2857500" y="1785938"/>
            <a:ext cx="2951163" cy="2794000"/>
          </a:xfrm>
          <a:prstGeom prst="flowChartTerminator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solidFill>
                <a:srgbClr val="000000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cs typeface="Arial" charset="0"/>
              </a:rPr>
              <a:t>Понимание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cs typeface="Arial" charset="0"/>
              </a:rPr>
              <a:t>смысла</a:t>
            </a:r>
            <a:endParaRPr lang="ru-RU" sz="3600" b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121863" name="Line 13"/>
          <p:cNvSpPr>
            <a:spLocks noChangeShapeType="1"/>
          </p:cNvSpPr>
          <p:nvPr/>
        </p:nvSpPr>
        <p:spPr bwMode="auto">
          <a:xfrm flipH="1" flipV="1">
            <a:off x="5786438" y="4214813"/>
            <a:ext cx="9366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1864" name="Line 14"/>
          <p:cNvSpPr>
            <a:spLocks noChangeShapeType="1"/>
          </p:cNvSpPr>
          <p:nvPr/>
        </p:nvSpPr>
        <p:spPr bwMode="auto">
          <a:xfrm flipV="1">
            <a:off x="2286000" y="4357688"/>
            <a:ext cx="500063" cy="21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1865" name="Line 16"/>
          <p:cNvSpPr>
            <a:spLocks noChangeShapeType="1"/>
          </p:cNvSpPr>
          <p:nvPr/>
        </p:nvSpPr>
        <p:spPr bwMode="auto">
          <a:xfrm flipH="1">
            <a:off x="6072188" y="3163888"/>
            <a:ext cx="642937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1866" name="Line 19"/>
          <p:cNvSpPr>
            <a:spLocks noChangeShapeType="1"/>
          </p:cNvSpPr>
          <p:nvPr/>
        </p:nvSpPr>
        <p:spPr bwMode="auto">
          <a:xfrm>
            <a:off x="1643063" y="3286125"/>
            <a:ext cx="1150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1867" name="AutoShape 8"/>
          <p:cNvSpPr>
            <a:spLocks noChangeArrowheads="1"/>
          </p:cNvSpPr>
          <p:nvPr/>
        </p:nvSpPr>
        <p:spPr bwMode="auto">
          <a:xfrm>
            <a:off x="1000125" y="0"/>
            <a:ext cx="4968875" cy="1512888"/>
          </a:xfrm>
          <a:prstGeom prst="flowChartPunchedTap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None/>
            </a:pP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УСЛОВИЯ </a:t>
            </a:r>
            <a:r>
              <a:rPr lang="ru-RU" sz="2000" b="1" dirty="0" smtClean="0">
                <a:solidFill>
                  <a:srgbClr val="000000"/>
                </a:solidFill>
                <a:cs typeface="Arial" charset="0"/>
              </a:rPr>
              <a:t>для    организации</a:t>
            </a:r>
          </a:p>
          <a:p>
            <a:pPr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996666"/>
              </a:buClr>
              <a:buSzPct val="80000"/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0000"/>
                </a:solidFill>
                <a:cs typeface="Arial" charset="0"/>
              </a:rPr>
              <a:t> эффективного обучения чтению</a:t>
            </a:r>
            <a:endParaRPr lang="ru-RU" sz="2000" dirty="0" smtClean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121868" name="AutoShape 5"/>
          <p:cNvSpPr>
            <a:spLocks noChangeArrowheads="1"/>
          </p:cNvSpPr>
          <p:nvPr/>
        </p:nvSpPr>
        <p:spPr bwMode="auto">
          <a:xfrm>
            <a:off x="3214688" y="4786313"/>
            <a:ext cx="2286000" cy="1214437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современные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образовательные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технологии</a:t>
            </a:r>
          </a:p>
        </p:txBody>
      </p:sp>
      <p:sp>
        <p:nvSpPr>
          <p:cNvPr id="121869" name="AutoShape 5"/>
          <p:cNvSpPr>
            <a:spLocks noChangeArrowheads="1"/>
          </p:cNvSpPr>
          <p:nvPr/>
        </p:nvSpPr>
        <p:spPr bwMode="auto">
          <a:xfrm>
            <a:off x="714375" y="2714625"/>
            <a:ext cx="1873250" cy="8636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мотивация</a:t>
            </a:r>
          </a:p>
        </p:txBody>
      </p:sp>
      <p:sp>
        <p:nvSpPr>
          <p:cNvPr id="121870" name="AutoShape 5"/>
          <p:cNvSpPr>
            <a:spLocks noChangeArrowheads="1"/>
          </p:cNvSpPr>
          <p:nvPr/>
        </p:nvSpPr>
        <p:spPr bwMode="auto">
          <a:xfrm>
            <a:off x="6429375" y="2500313"/>
            <a:ext cx="1873250" cy="1214437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cs typeface="Arial" charset="0"/>
              </a:rPr>
              <a:t>освоение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cs typeface="Arial" charset="0"/>
              </a:rPr>
              <a:t>приемов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cs typeface="Arial" charset="0"/>
              </a:rPr>
              <a:t>смыслового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cs typeface="Arial" charset="0"/>
              </a:rPr>
              <a:t>текста</a:t>
            </a:r>
          </a:p>
        </p:txBody>
      </p:sp>
      <p:sp>
        <p:nvSpPr>
          <p:cNvPr id="121871" name="AutoShape 5"/>
          <p:cNvSpPr>
            <a:spLocks noChangeArrowheads="1"/>
          </p:cNvSpPr>
          <p:nvPr/>
        </p:nvSpPr>
        <p:spPr bwMode="auto">
          <a:xfrm>
            <a:off x="6143625" y="4572000"/>
            <a:ext cx="1873250" cy="1214438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выполнение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типовых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  <a:cs typeface="Arial" charset="0"/>
              </a:rPr>
              <a:t> заданий</a:t>
            </a:r>
          </a:p>
        </p:txBody>
      </p:sp>
      <p:sp>
        <p:nvSpPr>
          <p:cNvPr id="121872" name="Line 14"/>
          <p:cNvSpPr>
            <a:spLocks noChangeShapeType="1"/>
          </p:cNvSpPr>
          <p:nvPr/>
        </p:nvSpPr>
        <p:spPr bwMode="auto">
          <a:xfrm flipH="1" flipV="1">
            <a:off x="4260850" y="4500563"/>
            <a:ext cx="46038" cy="21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94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Классифицировать приемы можно по отношению к процессу чтения: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87208" cy="4525963"/>
          </a:xfrm>
        </p:spPr>
        <p:txBody>
          <a:bodyPr/>
          <a:lstStyle/>
          <a:p>
            <a:r>
              <a:rPr lang="ru-RU" sz="4000" dirty="0" smtClean="0"/>
              <a:t> </a:t>
            </a:r>
            <a:r>
              <a:rPr lang="ru-RU" sz="4000" dirty="0"/>
              <a:t>	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</a:rPr>
              <a:t>Работа с текстом до чтения</a:t>
            </a:r>
          </a:p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     Работа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</a:rPr>
              <a:t>с текстом во время чтения</a:t>
            </a:r>
          </a:p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     Работа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</a:rPr>
              <a:t>с текстом после чтения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85184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641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До чтения: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87208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</a:t>
            </a:r>
            <a:r>
              <a:rPr lang="ru-RU" dirty="0"/>
              <a:t>	</a:t>
            </a:r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Прием прогнозирования текста (антиципации) по названию, образу, иллюстрации и т.д.</a:t>
            </a:r>
          </a:p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	Прием «Верите ли вы?»</a:t>
            </a:r>
          </a:p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	Прием «устное словесное рисование»</a:t>
            </a:r>
          </a:p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	Прием ассоциаций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082" y="5160593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02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193648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C00000"/>
                </a:solidFill>
              </a:rPr>
              <a:t>Во время чтения: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19256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</a:t>
            </a:r>
            <a:r>
              <a:rPr lang="ru-RU" u="sng" dirty="0"/>
              <a:t>	</a:t>
            </a:r>
            <a:r>
              <a:rPr lang="ru-RU" sz="5100" u="sng" dirty="0">
                <a:solidFill>
                  <a:schemeClr val="bg2">
                    <a:lumMod val="25000"/>
                  </a:schemeClr>
                </a:solidFill>
              </a:rPr>
              <a:t>Приемы реконструкции текста:</a:t>
            </a:r>
          </a:p>
          <a:p>
            <a:endParaRPr lang="ru-RU" sz="51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5100" dirty="0">
                <a:solidFill>
                  <a:schemeClr val="bg2">
                    <a:lumMod val="25000"/>
                  </a:schemeClr>
                </a:solidFill>
              </a:rPr>
              <a:t>1)	Составьте предложения из заданных ключевых слов по образцу.</a:t>
            </a:r>
          </a:p>
          <a:p>
            <a:r>
              <a:rPr lang="ru-RU" sz="5100" dirty="0">
                <a:solidFill>
                  <a:schemeClr val="bg2">
                    <a:lumMod val="25000"/>
                  </a:schemeClr>
                </a:solidFill>
              </a:rPr>
              <a:t>2)	Расположите разрозненные предложения в соответствии с предлагаемой схемой.</a:t>
            </a:r>
          </a:p>
          <a:p>
            <a:r>
              <a:rPr lang="ru-RU" sz="5100" dirty="0">
                <a:solidFill>
                  <a:schemeClr val="bg2">
                    <a:lumMod val="25000"/>
                  </a:schemeClr>
                </a:solidFill>
              </a:rPr>
              <a:t>3)	Составьте сокращённый вариант текста из 10 предложений на основе выбора их из предложенных 20.</a:t>
            </a:r>
          </a:p>
          <a:p>
            <a:endParaRPr lang="ru-RU" sz="5100" u="sng" dirty="0"/>
          </a:p>
          <a:p>
            <a:endParaRPr lang="ru-RU" sz="5100" dirty="0"/>
          </a:p>
        </p:txBody>
      </p:sp>
    </p:spTree>
    <p:extLst>
      <p:ext uri="{BB962C8B-B14F-4D97-AF65-F5344CB8AC3E}">
        <p14:creationId xmlns:p14="http://schemas.microsoft.com/office/powerpoint/2010/main" val="187530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193648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Во время чтения: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412776"/>
            <a:ext cx="8507288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Приемы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 замену: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1)	Замените слово синонимом по образцу.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2)	Замените слова дефиницией (описанием).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3)	Преобразуйте действительный залог в страдательный, и наоборот по образцу.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4)	Расположите разрозненные пункты плана в соответствии с содержанием.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5)	Воспроизведите текст по плану.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90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182297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Во время чтения: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219256" cy="5472608"/>
          </a:xfrm>
        </p:spPr>
        <p:txBody>
          <a:bodyPr>
            <a:normAutofit fontScale="92500" lnSpcReduction="20000"/>
          </a:bodyPr>
          <a:lstStyle/>
          <a:p>
            <a:r>
              <a:rPr lang="ru-RU" u="sng" dirty="0" smtClean="0">
                <a:solidFill>
                  <a:schemeClr val="bg2">
                    <a:lumMod val="25000"/>
                  </a:schemeClr>
                </a:solidFill>
              </a:rPr>
              <a:t>Приемы 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</a:rPr>
              <a:t>на узнавание слова по семантическому признаку: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1)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	Заполните пропуски подходящими по смыслу словами.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2)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	Найдите синонимы, антонимы в ряду данных слов.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3)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	Прочитайте и выпишите из текста все слова обозначающие: предметы, действия и т. д.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4)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	Выберите из текста слова, относящиеся к изучаемой теме.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u="sng" dirty="0" smtClean="0">
                <a:solidFill>
                  <a:schemeClr val="bg2">
                    <a:lumMod val="25000"/>
                  </a:schemeClr>
                </a:solidFill>
              </a:rPr>
              <a:t>Задание 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</a:rPr>
              <a:t>на интерпретацию текста  - рассказать по таблице (по схеме) о…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29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869160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Во время чтения: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499176" cy="4525963"/>
          </a:xfrm>
        </p:spPr>
        <p:txBody>
          <a:bodyPr>
            <a:normAutofit fontScale="85000" lnSpcReduction="10000"/>
          </a:bodyPr>
          <a:lstStyle/>
          <a:p>
            <a:r>
              <a:rPr lang="ru-RU" u="sng" dirty="0" smtClean="0">
                <a:solidFill>
                  <a:schemeClr val="bg2">
                    <a:lumMod val="25000"/>
                  </a:schemeClr>
                </a:solidFill>
              </a:rPr>
              <a:t>Прием 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</a:rPr>
              <a:t>на восстановление текста (текст с пропусками)</a:t>
            </a:r>
          </a:p>
          <a:p>
            <a:r>
              <a:rPr lang="ru-RU" u="sng" dirty="0" smtClean="0">
                <a:solidFill>
                  <a:schemeClr val="bg2">
                    <a:lumMod val="25000"/>
                  </a:schemeClr>
                </a:solidFill>
              </a:rPr>
              <a:t>Прием 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</a:rPr>
              <a:t>составление опорного конспекта по тексту.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u="sng" dirty="0" smtClean="0">
                <a:solidFill>
                  <a:schemeClr val="bg2">
                    <a:lumMod val="25000"/>
                  </a:schemeClr>
                </a:solidFill>
              </a:rPr>
              <a:t>Приемы 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</a:rPr>
              <a:t>на   свёртывание текста: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1)	Найдите в предложении или группе предложений элементы, несущие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информацию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2)	Расположите предложения абзаца по степени важности информации.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3)	Сократите предложения, абзацы, отдельные фрагменты текста за счёт исключения несущественной информации.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409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938" y="5085184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После чтения: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067128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Задания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на выявление содержания и темы  текста: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1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)	Выявите слова, выражающие тему в абзаце, в связке абзацев, в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тексте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2)	Найдите обобщающие слова и сформулируйте тему.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3)	Сформулируйте тему самостоятельно.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12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После чтения: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87208" cy="45259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Прием изложения по опорным словам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Прием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выделения опорных, ключевых слов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Прием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составления определения по описанию (дано описание. Дать определение, например: Прилагательное  - это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…»)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Прием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«перепутанных слов» - правильно расставить слова в предложении, абзацы в тексте и 	составление плана текста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013176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83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25144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После чтения: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8291264" cy="4785395"/>
          </a:xfrm>
        </p:spPr>
        <p:txBody>
          <a:bodyPr>
            <a:normAutofit fontScale="92500" lnSpcReduction="20000"/>
          </a:bodyPr>
          <a:lstStyle/>
          <a:p>
            <a:r>
              <a:rPr lang="ru-RU" u="sng" dirty="0" smtClean="0">
                <a:solidFill>
                  <a:schemeClr val="bg2">
                    <a:lumMod val="25000"/>
                  </a:schemeClr>
                </a:solidFill>
              </a:rPr>
              <a:t>Приемы   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</a:rPr>
              <a:t>обобщения материала: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Сделайте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итоговый вывод или резюме по содержанию текста.</a:t>
            </a:r>
          </a:p>
          <a:p>
            <a:r>
              <a:rPr lang="ru-RU" u="sng" dirty="0" smtClean="0">
                <a:solidFill>
                  <a:schemeClr val="bg2">
                    <a:lumMod val="25000"/>
                  </a:schemeClr>
                </a:solidFill>
              </a:rPr>
              <a:t>Прием 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</a:rPr>
              <a:t>написание памятки на основе данного текста</a:t>
            </a:r>
          </a:p>
          <a:p>
            <a:r>
              <a:rPr lang="ru-RU" u="sng" dirty="0" smtClean="0">
                <a:solidFill>
                  <a:schemeClr val="bg2">
                    <a:lumMod val="25000"/>
                  </a:schemeClr>
                </a:solidFill>
              </a:rPr>
              <a:t>Приемы </a:t>
            </a:r>
            <a:r>
              <a:rPr lang="ru-RU" u="sng" dirty="0">
                <a:solidFill>
                  <a:schemeClr val="bg2">
                    <a:lumMod val="25000"/>
                  </a:schemeClr>
                </a:solidFill>
              </a:rPr>
              <a:t>интерпретации текста: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1.	построение смысловых опор (планов, таблиц, схем, опорных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конспектов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и т.д.); 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2.	создание вторичных текстов (например, в результате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конспектирования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, пересказа и других видов сжатия);</a:t>
            </a:r>
          </a:p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3.	конструирование собственных высказываний о прочитанном.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28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5 утверждений: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5"/>
          <a:stretch/>
        </p:blipFill>
        <p:spPr>
          <a:xfrm>
            <a:off x="3635896" y="4628093"/>
            <a:ext cx="5372100" cy="2213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Ребенка достаточно научить читать</a:t>
            </a:r>
          </a:p>
          <a:p>
            <a:r>
              <a:rPr lang="ru-RU" dirty="0" smtClean="0"/>
              <a:t>Умение учиться формируется у ребенка самостоятельно</a:t>
            </a:r>
          </a:p>
          <a:p>
            <a:r>
              <a:rPr lang="ru-RU" dirty="0" smtClean="0"/>
              <a:t>Смысл текста = прочтение текста</a:t>
            </a:r>
          </a:p>
          <a:p>
            <a:r>
              <a:rPr lang="ru-RU" dirty="0" smtClean="0"/>
              <a:t>Чтение – универсальное учебное действие</a:t>
            </a:r>
          </a:p>
          <a:p>
            <a:r>
              <a:rPr lang="ru-RU" dirty="0" smtClean="0"/>
              <a:t>Проблемы детского чтения не существует</a:t>
            </a:r>
          </a:p>
          <a:p>
            <a:endParaRPr lang="ru-RU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5"/>
          <a:stretch/>
        </p:blipFill>
        <p:spPr>
          <a:xfrm>
            <a:off x="4261786" y="4869159"/>
            <a:ext cx="4746210" cy="1955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48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М. Пришвин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 «Берестяная трубочка»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24128" y="3140968"/>
            <a:ext cx="4038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5" name="Picture 5" descr="C:\Users\m35.POIPKRO\Pictures\bt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56792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06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М. </a:t>
            </a:r>
            <a:r>
              <a:rPr lang="ru-RU" dirty="0" smtClean="0">
                <a:solidFill>
                  <a:srgbClr val="C00000"/>
                </a:solidFill>
              </a:rPr>
              <a:t>Пришвин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«Берестяная трубочка»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Я нашел удивительную берестяную трубочку. Когда человек вырежет себе кусок бересты на березе, остальная береста около пореза начинает свертываться в трубочку. Трубочка высохнет, туго свернется. Их бывает на березах так много, что и внимания не обращаешь.</a:t>
            </a:r>
          </a:p>
          <a:p>
            <a:r>
              <a:rPr lang="ru-RU" dirty="0"/>
              <a:t>Но сегодня мне захотелось посмотреть, нет ли чего в такой трубочке.</a:t>
            </a:r>
          </a:p>
          <a:p>
            <a:r>
              <a:rPr lang="ru-RU" dirty="0"/>
              <a:t>И вот в первой же трубочке я нашел хороший орех, так плотно прихваченный, что с трудом удалось палочкой его вытолкнуть.</a:t>
            </a:r>
          </a:p>
          <a:p>
            <a:r>
              <a:rPr lang="ru-RU" dirty="0"/>
              <a:t>Вокруг березы не было орешника. Как же он туда попал?</a:t>
            </a:r>
          </a:p>
          <a:p>
            <a:r>
              <a:rPr lang="ru-RU" dirty="0"/>
              <a:t>«Наверно, белка его туда спрятала, делая зимние свои запасы, — подумал я. — Она знала, что трубка будет все плотнее и плотнее свертываться и все крепче прихватывать орех, чтоб не выпал».</a:t>
            </a:r>
          </a:p>
          <a:p>
            <a:r>
              <a:rPr lang="ru-RU" dirty="0"/>
              <a:t>Но после я догадался, что это не белка, а птица ореховка воткнула орех, может быть украв из гнезда белки.</a:t>
            </a:r>
          </a:p>
          <a:p>
            <a:r>
              <a:rPr lang="ru-RU" dirty="0"/>
              <a:t>Разглядывая свою берестяную трубочку, я сделал еще одно открытие: под прикрытием ореха поселился — кто бы мог подумать? — </a:t>
            </a:r>
            <a:r>
              <a:rPr lang="ru-RU" dirty="0" err="1"/>
              <a:t>паучишка</a:t>
            </a:r>
            <a:r>
              <a:rPr lang="ru-RU" dirty="0"/>
              <a:t> и всю внутренность трубочки затянул своей паутинкой.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75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869160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5915000" cy="4222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accent4">
                    <a:lumMod val="75000"/>
                  </a:schemeClr>
                </a:solidFill>
              </a:rPr>
              <a:t>«Мы понимаем не текст, а мир, стоящий за текстом»</a:t>
            </a:r>
            <a:br>
              <a:rPr lang="ru-RU" sz="40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accent4">
                    <a:lumMod val="75000"/>
                  </a:schemeClr>
                </a:solidFill>
              </a:rPr>
              <a:t> А.А. Леонтьев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3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Формулируем вопросы: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1460" y="5013176"/>
            <a:ext cx="4038600" cy="166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1187624" y="1700808"/>
            <a:ext cx="6984776" cy="4525963"/>
          </a:xfrm>
        </p:spPr>
        <p:txBody>
          <a:bodyPr/>
          <a:lstStyle/>
          <a:p>
            <a:r>
              <a:rPr lang="ru-RU" dirty="0" smtClean="0"/>
              <a:t>Что такое смысловое чтение?</a:t>
            </a:r>
          </a:p>
          <a:p>
            <a:r>
              <a:rPr lang="ru-RU" dirty="0" smtClean="0"/>
              <a:t>Как учить школьника пониманию текста?</a:t>
            </a:r>
          </a:p>
          <a:p>
            <a:r>
              <a:rPr lang="ru-RU" dirty="0" smtClean="0"/>
              <a:t>Какие эффективные приемы использовать?</a:t>
            </a:r>
          </a:p>
          <a:p>
            <a:r>
              <a:rPr lang="ru-RU" dirty="0" smtClean="0"/>
              <a:t>Как понятие смыслового чтения связано с ФГОС?</a:t>
            </a:r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90824" y="5013176"/>
            <a:ext cx="4038600" cy="166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904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085184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85010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Работа с текстом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11560" y="1556792"/>
            <a:ext cx="8136904" cy="187220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Первое прочтение:   </a:t>
            </a:r>
            <a:r>
              <a:rPr lang="ru-RU" sz="2000" dirty="0" smtClean="0">
                <a:solidFill>
                  <a:srgbClr val="002060"/>
                </a:solidFill>
              </a:rPr>
              <a:t>Во время чтения текста, выделите шрифтом или подчеркните показавшиеся Вам важными ключевые слова. </a:t>
            </a:r>
            <a:r>
              <a:rPr lang="ru-RU" sz="2000" b="1" dirty="0" smtClean="0">
                <a:solidFill>
                  <a:srgbClr val="002060"/>
                </a:solidFill>
              </a:rPr>
              <a:t>Ключевые слова </a:t>
            </a:r>
            <a:r>
              <a:rPr lang="ru-RU" sz="2000" dirty="0" smtClean="0">
                <a:solidFill>
                  <a:srgbClr val="002060"/>
                </a:solidFill>
              </a:rPr>
              <a:t>несут основную смысловую нагрузку: признак предмета, состояние или действие. При этом не обязательно должно быть ключевое слово в каждом предложении.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3212975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Второе прочтение: </a:t>
            </a:r>
            <a:r>
              <a:rPr lang="ru-RU" sz="2000" dirty="0" smtClean="0">
                <a:solidFill>
                  <a:srgbClr val="002060"/>
                </a:solidFill>
              </a:rPr>
              <a:t>вернитесь к тексту, прочтите его еще раз. Объедините ключевые слова в смысловые ряды. Для удобства выпишите  их отдельно. Возможно вы увидите, что некоторые слова выделили как ключевые ошибочно, а какие-то пропустили. Скорректируйте свои ключевые слова при необходимости. Смысловой ряд – это пары слов, которые состоят из комбинации ключевых слов. Смысловой ряд позволяет понять истинное содержание текста. Запишите все полученные смысловые ряды на листочке.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9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196717"/>
            <a:ext cx="4038600" cy="1662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291264" cy="2188839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Третье прочтение: </a:t>
            </a:r>
            <a:r>
              <a:rPr lang="ru-RU" sz="2400" dirty="0" smtClean="0">
                <a:solidFill>
                  <a:srgbClr val="002060"/>
                </a:solidFill>
              </a:rPr>
              <a:t>прочитайте смысловые ряды и при этом попытайтесь сформулировать смысл, доминанту текста. Смысл текста – это те образы, которые должны быть помещены в Вашу образную память (память для образов, внутренний «экран», воображение).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789040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Оформите результат каждого круга прочтения. Это может быть три ряда текста, оформленных разным цветом шрифта. Может быть графическая схема, рисунок. </a:t>
            </a:r>
            <a:r>
              <a:rPr lang="ru-RU" sz="2400" dirty="0" smtClean="0">
                <a:solidFill>
                  <a:srgbClr val="002060"/>
                </a:solidFill>
              </a:rPr>
              <a:t>  </a:t>
            </a:r>
            <a:r>
              <a:rPr lang="ru-RU" sz="2400" dirty="0" smtClean="0">
                <a:solidFill>
                  <a:srgbClr val="FF0000"/>
                </a:solidFill>
              </a:rPr>
              <a:t>Главное чтобы были четко видны три ряда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1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Определение понятия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5400" y="5085184"/>
            <a:ext cx="4038600" cy="166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251520" y="1484784"/>
            <a:ext cx="8435280" cy="4641379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rgbClr val="C00000"/>
                </a:solidFill>
              </a:rPr>
              <a:t>Смысловое чтение </a:t>
            </a:r>
            <a:r>
              <a:rPr lang="ru-RU" dirty="0" smtClean="0"/>
              <a:t>– вид чтения, которое нацелено на понимание  читающим  смыслового содержания текста. </a:t>
            </a:r>
          </a:p>
          <a:p>
            <a:r>
              <a:rPr lang="ru-RU" dirty="0">
                <a:solidFill>
                  <a:srgbClr val="C00000"/>
                </a:solidFill>
              </a:rPr>
              <a:t>С</a:t>
            </a:r>
            <a:r>
              <a:rPr lang="ru-RU" dirty="0" smtClean="0">
                <a:solidFill>
                  <a:srgbClr val="C00000"/>
                </a:solidFill>
              </a:rPr>
              <a:t>мысловое чтение </a:t>
            </a:r>
            <a:r>
              <a:rPr lang="ru-RU" dirty="0" smtClean="0"/>
              <a:t>- процесс восприятия графически оформленной текстовой информации и ее переработки в личностно-смысловые установки в соответствии с коммуникативно-познавательной задачей.                             Академик А.А. Леонтьев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82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13176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Куб 1"/>
          <p:cNvSpPr/>
          <p:nvPr/>
        </p:nvSpPr>
        <p:spPr>
          <a:xfrm>
            <a:off x="755576" y="4939428"/>
            <a:ext cx="2016224" cy="1786212"/>
          </a:xfrm>
          <a:prstGeom prst="cub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14979"/>
            <a:ext cx="1944216" cy="1936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1944216" cy="179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786" y="172429"/>
            <a:ext cx="201471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Штриховая стрелка вправо 7"/>
          <p:cNvSpPr/>
          <p:nvPr/>
        </p:nvSpPr>
        <p:spPr>
          <a:xfrm rot="19424758" flipV="1">
            <a:off x="-158565" y="2557173"/>
            <a:ext cx="7599252" cy="151709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5351745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Мотив в виде лично-смысловой установки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1800" y="429309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Смысловая догадка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4008" y="272817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В</a:t>
            </a:r>
            <a:r>
              <a:rPr lang="ru-RU" dirty="0" smtClean="0">
                <a:solidFill>
                  <a:srgbClr val="C00000"/>
                </a:solidFill>
              </a:rPr>
              <a:t>оображение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37866" y="801578"/>
            <a:ext cx="1510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Личностный смысл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Лента лицом вниз 15"/>
          <p:cNvSpPr/>
          <p:nvPr/>
        </p:nvSpPr>
        <p:spPr>
          <a:xfrm>
            <a:off x="323528" y="548680"/>
            <a:ext cx="4896544" cy="1511877"/>
          </a:xfrm>
          <a:prstGeom prst="ribbon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Результат смыслового чтения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84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Как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смысловое чтение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связано с ФГОС?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163" y="5013176"/>
            <a:ext cx="4035902" cy="166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21675" y="4941168"/>
            <a:ext cx="1248454" cy="753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1728192" cy="267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12776"/>
            <a:ext cx="1605298" cy="2482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578" y="1484784"/>
            <a:ext cx="1669558" cy="250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56097"/>
            <a:ext cx="1450241" cy="2339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3989120"/>
            <a:ext cx="1740947" cy="217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76" y="3989120"/>
            <a:ext cx="1403944" cy="2148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989120"/>
            <a:ext cx="1392758" cy="217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32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50"/>
          <p:cNvSpPr>
            <a:spLocks noGrp="1" noChangeArrowheads="1"/>
          </p:cNvSpPr>
          <p:nvPr>
            <p:ph type="title"/>
          </p:nvPr>
        </p:nvSpPr>
        <p:spPr>
          <a:xfrm>
            <a:off x="142875" y="0"/>
            <a:ext cx="4143375" cy="571500"/>
          </a:xfrm>
          <a:solidFill>
            <a:srgbClr val="FFFFCC"/>
          </a:solidFill>
        </p:spPr>
        <p:txBody>
          <a:bodyPr/>
          <a:lstStyle/>
          <a:p>
            <a:pPr eaLnBrk="1" hangingPunct="1"/>
            <a:r>
              <a:rPr lang="ru-RU" sz="3200" smtClean="0">
                <a:solidFill>
                  <a:schemeClr val="tx1"/>
                </a:solidFill>
              </a:rPr>
              <a:t/>
            </a:r>
            <a:br>
              <a:rPr lang="ru-RU" sz="3200" smtClean="0">
                <a:solidFill>
                  <a:schemeClr val="tx1"/>
                </a:solidFill>
              </a:rPr>
            </a:br>
            <a:r>
              <a:rPr lang="ru-RU" sz="3200" smtClean="0">
                <a:solidFill>
                  <a:schemeClr val="tx1"/>
                </a:solidFill>
              </a:rPr>
              <a:t/>
            </a:r>
            <a:br>
              <a:rPr lang="ru-RU" sz="3200" smtClean="0">
                <a:solidFill>
                  <a:schemeClr val="tx1"/>
                </a:solidFill>
              </a:rPr>
            </a:br>
            <a:r>
              <a:rPr lang="ru-RU" sz="3200" smtClean="0">
                <a:solidFill>
                  <a:schemeClr val="tx1"/>
                </a:solidFill>
              </a:rPr>
              <a:t/>
            </a:r>
            <a:br>
              <a:rPr lang="ru-RU" sz="3200" smtClean="0">
                <a:solidFill>
                  <a:schemeClr val="tx1"/>
                </a:solidFill>
              </a:rPr>
            </a:br>
            <a:r>
              <a:rPr lang="ru-RU" sz="3200" smtClean="0">
                <a:solidFill>
                  <a:schemeClr val="tx1"/>
                </a:solidFill>
              </a:rPr>
              <a:t>                                            Смысловое чтение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214313" y="1760538"/>
          <a:ext cx="8208962" cy="5097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77" name="Oval 52"/>
          <p:cNvSpPr>
            <a:spLocks noChangeArrowheads="1"/>
          </p:cNvSpPr>
          <p:nvPr/>
        </p:nvSpPr>
        <p:spPr bwMode="auto">
          <a:xfrm>
            <a:off x="1500188" y="642938"/>
            <a:ext cx="1857375" cy="928687"/>
          </a:xfrm>
          <a:prstGeom prst="ellipse">
            <a:avLst/>
          </a:prstGeom>
          <a:solidFill>
            <a:srgbClr val="1CEC3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  <a:latin typeface="Arial" charset="0"/>
              </a:rPr>
              <a:t>НОО</a:t>
            </a:r>
            <a:endParaRPr lang="ru-RU" sz="2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8" name="Oval 54"/>
          <p:cNvSpPr>
            <a:spLocks noChangeArrowheads="1"/>
          </p:cNvSpPr>
          <p:nvPr/>
        </p:nvSpPr>
        <p:spPr bwMode="auto">
          <a:xfrm>
            <a:off x="4572000" y="1357313"/>
            <a:ext cx="4429125" cy="23574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Стратегии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смыслового чтения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работа с текстом</a:t>
            </a:r>
            <a:r>
              <a:rPr lang="ru-RU" sz="3200" b="1" dirty="0" smtClean="0">
                <a:solidFill>
                  <a:srgbClr val="000000"/>
                </a:solidFill>
                <a:latin typeface="Arial" charset="0"/>
              </a:rPr>
              <a:t>.</a:t>
            </a:r>
            <a:r>
              <a:rPr lang="ru-RU" sz="3200" b="1" dirty="0" smtClean="0">
                <a:solidFill>
                  <a:srgbClr val="333399"/>
                </a:solidFill>
                <a:latin typeface="Arial" charset="0"/>
              </a:rPr>
              <a:t> </a:t>
            </a:r>
            <a:endParaRPr lang="ru-RU" sz="32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9" name="Oval 55"/>
          <p:cNvSpPr>
            <a:spLocks noChangeArrowheads="1"/>
          </p:cNvSpPr>
          <p:nvPr/>
        </p:nvSpPr>
        <p:spPr bwMode="auto">
          <a:xfrm>
            <a:off x="285750" y="3645024"/>
            <a:ext cx="8715375" cy="1368152"/>
          </a:xfrm>
          <a:prstGeom prst="ellipse">
            <a:avLst/>
          </a:prstGeom>
          <a:solidFill>
            <a:srgbClr val="75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                 Работа с текстом: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поиск информации и понимание прочитанного</a:t>
            </a:r>
          </a:p>
        </p:txBody>
      </p:sp>
      <p:sp>
        <p:nvSpPr>
          <p:cNvPr id="3080" name="Oval 56"/>
          <p:cNvSpPr>
            <a:spLocks noChangeArrowheads="1"/>
          </p:cNvSpPr>
          <p:nvPr/>
        </p:nvSpPr>
        <p:spPr bwMode="auto">
          <a:xfrm>
            <a:off x="214312" y="1428750"/>
            <a:ext cx="4429125" cy="2286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Чтение.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Работа с текстом.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81" name="Oval 55"/>
          <p:cNvSpPr>
            <a:spLocks noChangeArrowheads="1"/>
          </p:cNvSpPr>
          <p:nvPr/>
        </p:nvSpPr>
        <p:spPr bwMode="auto">
          <a:xfrm>
            <a:off x="5857875" y="642938"/>
            <a:ext cx="1643063" cy="928687"/>
          </a:xfrm>
          <a:prstGeom prst="ellipse">
            <a:avLst/>
          </a:prstGeom>
          <a:solidFill>
            <a:srgbClr val="75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  <a:latin typeface="Arial" charset="0"/>
              </a:rPr>
              <a:t>ООО</a:t>
            </a:r>
            <a:endParaRPr lang="ru-RU" sz="2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82" name="Oval 52"/>
          <p:cNvSpPr>
            <a:spLocks noChangeArrowheads="1"/>
          </p:cNvSpPr>
          <p:nvPr/>
        </p:nvSpPr>
        <p:spPr bwMode="auto">
          <a:xfrm>
            <a:off x="571500" y="4857750"/>
            <a:ext cx="8143875" cy="1000125"/>
          </a:xfrm>
          <a:prstGeom prst="ellipse">
            <a:avLst/>
          </a:prstGeom>
          <a:solidFill>
            <a:srgbClr val="1CEC3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  <a:latin typeface="Arial" charset="0"/>
              </a:rPr>
              <a:t>Работа с текстом: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  <a:latin typeface="Arial" charset="0"/>
              </a:rPr>
              <a:t>преобразование и интерпретация</a:t>
            </a:r>
            <a:endParaRPr lang="ru-RU" sz="2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83" name="Oval 55"/>
          <p:cNvSpPr>
            <a:spLocks noChangeArrowheads="1"/>
          </p:cNvSpPr>
          <p:nvPr/>
        </p:nvSpPr>
        <p:spPr bwMode="auto">
          <a:xfrm>
            <a:off x="429620" y="5857875"/>
            <a:ext cx="8358188" cy="928687"/>
          </a:xfrm>
          <a:prstGeom prst="ellipse">
            <a:avLst/>
          </a:prstGeom>
          <a:solidFill>
            <a:srgbClr val="75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Работа с текстом: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Arial" charset="0"/>
              </a:rPr>
              <a:t>оценка информации</a:t>
            </a: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3027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764</TotalTime>
  <Words>756</Words>
  <Application>Microsoft Office PowerPoint</Application>
  <PresentationFormat>Экран (4:3)</PresentationFormat>
  <Paragraphs>136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Тема Office</vt:lpstr>
      <vt:lpstr>Палитра</vt:lpstr>
      <vt:lpstr>Скругленный</vt:lpstr>
      <vt:lpstr>Стратегии смыслового чтения</vt:lpstr>
      <vt:lpstr>5 утверждений:</vt:lpstr>
      <vt:lpstr>Формулируем вопросы:</vt:lpstr>
      <vt:lpstr>Работа с текстом </vt:lpstr>
      <vt:lpstr>Презентация PowerPoint</vt:lpstr>
      <vt:lpstr>Определение понятия</vt:lpstr>
      <vt:lpstr>Презентация PowerPoint</vt:lpstr>
      <vt:lpstr>Как смысловое чтение  связано с ФГОС?</vt:lpstr>
      <vt:lpstr>                                               Смысловое чтение</vt:lpstr>
      <vt:lpstr>Презентация PowerPoint</vt:lpstr>
      <vt:lpstr>Классифицировать приемы можно по отношению к процессу чтения:</vt:lpstr>
      <vt:lpstr>До чтения: </vt:lpstr>
      <vt:lpstr> Во время чтения: </vt:lpstr>
      <vt:lpstr>Во время чтения:</vt:lpstr>
      <vt:lpstr>Во время чтения:</vt:lpstr>
      <vt:lpstr>Во время чтения: </vt:lpstr>
      <vt:lpstr>После чтения:</vt:lpstr>
      <vt:lpstr>После чтения:</vt:lpstr>
      <vt:lpstr>После чтения:</vt:lpstr>
      <vt:lpstr>М. Пришвин  «Берестяная трубочка»</vt:lpstr>
      <vt:lpstr>М. Пришвин  «Берестяная трубочка»</vt:lpstr>
      <vt:lpstr>«Мы понимаем не текст, а мир, стоящий за текстом»  А.А. Леонтьев </vt:lpstr>
    </vt:vector>
  </TitlesOfParts>
  <Company>ПОИПКРО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Васильева</dc:creator>
  <cp:lastModifiedBy>Васильева</cp:lastModifiedBy>
  <cp:revision>24</cp:revision>
  <cp:lastPrinted>2013-02-06T13:31:08Z</cp:lastPrinted>
  <dcterms:created xsi:type="dcterms:W3CDTF">2013-01-28T06:41:40Z</dcterms:created>
  <dcterms:modified xsi:type="dcterms:W3CDTF">2013-02-06T13:40:06Z</dcterms:modified>
</cp:coreProperties>
</file>