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2" r:id="rId1"/>
  </p:sldMasterIdLst>
  <p:notesMasterIdLst>
    <p:notesMasterId r:id="rId44"/>
  </p:notesMasterIdLst>
  <p:sldIdLst>
    <p:sldId id="257" r:id="rId2"/>
    <p:sldId id="270" r:id="rId3"/>
    <p:sldId id="304" r:id="rId4"/>
    <p:sldId id="286" r:id="rId5"/>
    <p:sldId id="287" r:id="rId6"/>
    <p:sldId id="262" r:id="rId7"/>
    <p:sldId id="285" r:id="rId8"/>
    <p:sldId id="305" r:id="rId9"/>
    <p:sldId id="266" r:id="rId10"/>
    <p:sldId id="261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60" r:id="rId25"/>
    <p:sldId id="268" r:id="rId26"/>
    <p:sldId id="288" r:id="rId27"/>
    <p:sldId id="264" r:id="rId28"/>
    <p:sldId id="289" r:id="rId29"/>
    <p:sldId id="290" r:id="rId30"/>
    <p:sldId id="296" r:id="rId31"/>
    <p:sldId id="267" r:id="rId32"/>
    <p:sldId id="295" r:id="rId33"/>
    <p:sldId id="302" r:id="rId34"/>
    <p:sldId id="297" r:id="rId35"/>
    <p:sldId id="298" r:id="rId36"/>
    <p:sldId id="301" r:id="rId37"/>
    <p:sldId id="299" r:id="rId38"/>
    <p:sldId id="300" r:id="rId39"/>
    <p:sldId id="303" r:id="rId40"/>
    <p:sldId id="291" r:id="rId41"/>
    <p:sldId id="292" r:id="rId42"/>
    <p:sldId id="293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3F07EE-B74F-405B-B2FB-D009EDB8209C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AF63BF1D-EFDA-409E-949B-2C4DC2DE2CD7}">
      <dgm:prSet phldrT="[Текст]" custT="1"/>
      <dgm:spPr/>
      <dgm:t>
        <a:bodyPr/>
        <a:lstStyle/>
        <a:p>
          <a:r>
            <a:rPr lang="ru-RU" sz="1600" b="1" i="1" dirty="0" smtClean="0">
              <a:latin typeface="Monotype Corsiva" pitchFamily="66" charset="0"/>
            </a:rPr>
            <a:t>Учебники для 8 и 9 класса</a:t>
          </a:r>
          <a:endParaRPr lang="ru-RU" sz="1600" b="1" i="1" dirty="0">
            <a:latin typeface="Monotype Corsiva" pitchFamily="66" charset="0"/>
          </a:endParaRPr>
        </a:p>
      </dgm:t>
    </dgm:pt>
    <dgm:pt modelId="{A799A483-ED7F-40F6-AA45-D90913463547}" type="parTrans" cxnId="{44C81C05-D6C6-423F-9739-C20C6C93E6B2}">
      <dgm:prSet/>
      <dgm:spPr/>
      <dgm:t>
        <a:bodyPr/>
        <a:lstStyle/>
        <a:p>
          <a:endParaRPr lang="ru-RU"/>
        </a:p>
      </dgm:t>
    </dgm:pt>
    <dgm:pt modelId="{5983D614-EAAD-4DC6-8559-CFB116458498}" type="sibTrans" cxnId="{44C81C05-D6C6-423F-9739-C20C6C93E6B2}">
      <dgm:prSet/>
      <dgm:spPr/>
      <dgm:t>
        <a:bodyPr/>
        <a:lstStyle/>
        <a:p>
          <a:endParaRPr lang="ru-RU"/>
        </a:p>
      </dgm:t>
    </dgm:pt>
    <dgm:pt modelId="{DEA53C59-E8BB-4AB5-BA26-5139A312B2E2}">
      <dgm:prSet custT="1"/>
      <dgm:spPr/>
      <dgm:t>
        <a:bodyPr/>
        <a:lstStyle/>
        <a:p>
          <a:r>
            <a:rPr kumimoji="0" lang="ru-RU" sz="1600" b="1" i="0" u="none" strike="noStrike" cap="none" normalizeH="0" baseline="0" smtClean="0">
              <a:ln/>
              <a:effectLst/>
              <a:latin typeface="Monotype Corsiva" pitchFamily="66" charset="0"/>
            </a:rPr>
            <a:t>Лабораторный журнал для 8 класса</a:t>
          </a:r>
          <a:endParaRPr lang="ru-RU" sz="1600" dirty="0"/>
        </a:p>
      </dgm:t>
    </dgm:pt>
    <dgm:pt modelId="{74E018DA-72AA-40E4-8A2A-0A09DD1C191E}" type="parTrans" cxnId="{E3AE6626-825B-45A4-B839-1A4E7FF1FBEA}">
      <dgm:prSet/>
      <dgm:spPr/>
      <dgm:t>
        <a:bodyPr/>
        <a:lstStyle/>
        <a:p>
          <a:endParaRPr lang="ru-RU"/>
        </a:p>
      </dgm:t>
    </dgm:pt>
    <dgm:pt modelId="{B55DD44A-365D-42EC-B758-0238646C688F}" type="sibTrans" cxnId="{E3AE6626-825B-45A4-B839-1A4E7FF1FBEA}">
      <dgm:prSet/>
      <dgm:spPr/>
      <dgm:t>
        <a:bodyPr/>
        <a:lstStyle/>
        <a:p>
          <a:endParaRPr lang="ru-RU"/>
        </a:p>
      </dgm:t>
    </dgm:pt>
    <dgm:pt modelId="{BBE50BFE-FEC0-4A43-82CD-BEDB3A5DF045}">
      <dgm:prSet custT="1"/>
      <dgm:spPr/>
      <dgm:t>
        <a:bodyPr/>
        <a:lstStyle/>
        <a:p>
          <a:pPr rtl="0"/>
          <a:r>
            <a:rPr kumimoji="0" lang="ru-RU" sz="1600" b="1" i="0" u="none" strike="noStrike" cap="none" normalizeH="0" baseline="0" smtClean="0">
              <a:ln/>
              <a:effectLst/>
              <a:latin typeface="Monotype Corsiva" pitchFamily="66" charset="0"/>
            </a:rPr>
            <a:t>Дидактические материалы к учебнику для 8 класса</a:t>
          </a:r>
          <a:endParaRPr kumimoji="0" lang="ru-RU" sz="1600" b="1" i="0" u="none" strike="noStrike" cap="none" normalizeH="0" baseline="0" dirty="0" smtClean="0">
            <a:ln/>
            <a:effectLst/>
            <a:latin typeface="Monotype Corsiva" pitchFamily="66" charset="0"/>
          </a:endParaRPr>
        </a:p>
      </dgm:t>
    </dgm:pt>
    <dgm:pt modelId="{3F38CFCB-AA1D-4074-8749-F7BA932A53FC}" type="parTrans" cxnId="{1876A7D4-B1AD-48B6-B724-2CC127CB1726}">
      <dgm:prSet/>
      <dgm:spPr/>
      <dgm:t>
        <a:bodyPr/>
        <a:lstStyle/>
        <a:p>
          <a:endParaRPr lang="ru-RU"/>
        </a:p>
      </dgm:t>
    </dgm:pt>
    <dgm:pt modelId="{E680B977-4E88-4AF8-A2D9-AA61423C73C0}" type="sibTrans" cxnId="{1876A7D4-B1AD-48B6-B724-2CC127CB1726}">
      <dgm:prSet/>
      <dgm:spPr/>
      <dgm:t>
        <a:bodyPr/>
        <a:lstStyle/>
        <a:p>
          <a:endParaRPr lang="ru-RU"/>
        </a:p>
      </dgm:t>
    </dgm:pt>
    <dgm:pt modelId="{84618AB7-2A46-4126-8058-002626800580}">
      <dgm:prSet custT="1"/>
      <dgm:spPr/>
      <dgm:t>
        <a:bodyPr/>
        <a:lstStyle/>
        <a:p>
          <a:r>
            <a:rPr lang="ru-RU" sz="1600" b="1" i="1" dirty="0" smtClean="0">
              <a:latin typeface="Monotype Corsiva" pitchFamily="66" charset="0"/>
            </a:rPr>
            <a:t>Сетевая методическая поддержка</a:t>
          </a:r>
          <a:endParaRPr lang="ru-RU" sz="1600" b="1" i="1" dirty="0">
            <a:latin typeface="Monotype Corsiva" pitchFamily="66" charset="0"/>
          </a:endParaRPr>
        </a:p>
      </dgm:t>
    </dgm:pt>
    <dgm:pt modelId="{B5A52572-D49E-4C34-9A84-32AB0CB601F3}" type="parTrans" cxnId="{EB1EA9A8-645C-4DB1-A8EC-ACAD4BBF0663}">
      <dgm:prSet/>
      <dgm:spPr/>
      <dgm:t>
        <a:bodyPr/>
        <a:lstStyle/>
        <a:p>
          <a:endParaRPr lang="ru-RU"/>
        </a:p>
      </dgm:t>
    </dgm:pt>
    <dgm:pt modelId="{B7CCB50D-431F-4B30-A44A-2D24A82B066A}" type="sibTrans" cxnId="{EB1EA9A8-645C-4DB1-A8EC-ACAD4BBF0663}">
      <dgm:prSet/>
      <dgm:spPr/>
      <dgm:t>
        <a:bodyPr/>
        <a:lstStyle/>
        <a:p>
          <a:endParaRPr lang="ru-RU"/>
        </a:p>
      </dgm:t>
    </dgm:pt>
    <dgm:pt modelId="{1EA15FA0-CC1B-47DC-A6D3-0E5DDFB4CA15}">
      <dgm:prSet custT="1"/>
      <dgm:spPr/>
      <dgm:t>
        <a:bodyPr/>
        <a:lstStyle/>
        <a:p>
          <a:pPr rtl="0"/>
          <a:r>
            <a:rPr kumimoji="0" lang="ru-RU" sz="1600" b="1" i="0" u="none" strike="noStrike" cap="none" normalizeH="0" baseline="0" dirty="0" smtClean="0">
              <a:ln/>
              <a:effectLst/>
              <a:latin typeface="Monotype Corsiva" pitchFamily="66" charset="0"/>
            </a:rPr>
            <a:t>Электронные образовательные ресурсы</a:t>
          </a:r>
          <a:endParaRPr kumimoji="0" lang="en-US" sz="1600" b="1" i="0" u="none" strike="noStrike" cap="none" normalizeH="0" baseline="0" dirty="0" smtClean="0">
            <a:ln/>
            <a:effectLst/>
            <a:latin typeface="Monotype Corsiva" pitchFamily="66" charset="0"/>
          </a:endParaRPr>
        </a:p>
      </dgm:t>
    </dgm:pt>
    <dgm:pt modelId="{8D3B2D4D-2A13-456B-B2A3-25F0A786F0D6}" type="parTrans" cxnId="{56A90465-EA03-4A6C-BE93-8CA37851A416}">
      <dgm:prSet/>
      <dgm:spPr/>
      <dgm:t>
        <a:bodyPr/>
        <a:lstStyle/>
        <a:p>
          <a:endParaRPr lang="ru-RU"/>
        </a:p>
      </dgm:t>
    </dgm:pt>
    <dgm:pt modelId="{44C0B6B1-8782-46D1-9AA3-5314A2A51335}" type="sibTrans" cxnId="{56A90465-EA03-4A6C-BE93-8CA37851A416}">
      <dgm:prSet/>
      <dgm:spPr/>
      <dgm:t>
        <a:bodyPr/>
        <a:lstStyle/>
        <a:p>
          <a:endParaRPr lang="ru-RU"/>
        </a:p>
      </dgm:t>
    </dgm:pt>
    <dgm:pt modelId="{3208C076-56EA-4A47-9B0E-9F94805CB1C0}">
      <dgm:prSet custT="1"/>
      <dgm:spPr/>
      <dgm:t>
        <a:bodyPr/>
        <a:lstStyle/>
        <a:p>
          <a:pPr rtl="0"/>
          <a:r>
            <a:rPr kumimoji="0" lang="ru-RU" sz="1600" b="1" i="0" u="none" strike="noStrike" cap="none" normalizeH="0" baseline="0" smtClean="0">
              <a:ln/>
              <a:effectLst/>
              <a:latin typeface="Monotype Corsiva" pitchFamily="66" charset="0"/>
            </a:rPr>
            <a:t>Химия : методическое пособие для 8–9 классов</a:t>
          </a:r>
          <a:endParaRPr kumimoji="0" lang="ru-RU" sz="1600" b="1" i="0" u="none" strike="noStrike" cap="none" normalizeH="0" baseline="0" dirty="0" smtClean="0">
            <a:ln/>
            <a:effectLst/>
            <a:latin typeface="Monotype Corsiva" pitchFamily="66" charset="0"/>
          </a:endParaRPr>
        </a:p>
      </dgm:t>
    </dgm:pt>
    <dgm:pt modelId="{89C6E634-A49E-4B37-B2E0-48374A5FC4C3}" type="sibTrans" cxnId="{F83D289F-1F80-48FC-A036-4377DB35742C}">
      <dgm:prSet/>
      <dgm:spPr/>
      <dgm:t>
        <a:bodyPr/>
        <a:lstStyle/>
        <a:p>
          <a:endParaRPr lang="ru-RU"/>
        </a:p>
      </dgm:t>
    </dgm:pt>
    <dgm:pt modelId="{FC69A3DD-67FC-4EF0-A3FB-61CB1EF6763F}" type="parTrans" cxnId="{F83D289F-1F80-48FC-A036-4377DB35742C}">
      <dgm:prSet/>
      <dgm:spPr/>
      <dgm:t>
        <a:bodyPr/>
        <a:lstStyle/>
        <a:p>
          <a:endParaRPr lang="ru-RU"/>
        </a:p>
      </dgm:t>
    </dgm:pt>
    <dgm:pt modelId="{0E9CAF93-28D8-4708-8E82-01350319708A}">
      <dgm:prSet custT="1"/>
      <dgm:spPr/>
      <dgm:t>
        <a:bodyPr/>
        <a:lstStyle/>
        <a:p>
          <a:r>
            <a:rPr lang="ru-RU" sz="1600" b="1" i="1" dirty="0" smtClean="0">
              <a:latin typeface="Monotype Corsiva" pitchFamily="66" charset="0"/>
            </a:rPr>
            <a:t>Программа по химии. Основная школа: 8–9 классы</a:t>
          </a:r>
        </a:p>
      </dgm:t>
    </dgm:pt>
    <dgm:pt modelId="{A56C2F03-FEE0-4ED0-8745-8D1926CE9DB5}" type="parTrans" cxnId="{1056D5E4-452F-42BA-971F-1BBB4E20943F}">
      <dgm:prSet/>
      <dgm:spPr/>
      <dgm:t>
        <a:bodyPr/>
        <a:lstStyle/>
        <a:p>
          <a:endParaRPr lang="ru-RU"/>
        </a:p>
      </dgm:t>
    </dgm:pt>
    <dgm:pt modelId="{7FA6488C-645C-4413-8D71-A27DFA57F63E}" type="sibTrans" cxnId="{1056D5E4-452F-42BA-971F-1BBB4E20943F}">
      <dgm:prSet/>
      <dgm:spPr/>
      <dgm:t>
        <a:bodyPr/>
        <a:lstStyle/>
        <a:p>
          <a:endParaRPr lang="ru-RU"/>
        </a:p>
      </dgm:t>
    </dgm:pt>
    <dgm:pt modelId="{F5DE814B-C3D9-4D2B-B486-C8A2D08261CE}" type="pres">
      <dgm:prSet presAssocID="{E43F07EE-B74F-405B-B2FB-D009EDB8209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38CA3D-3085-4B58-B441-6D76E4FEA53B}" type="pres">
      <dgm:prSet presAssocID="{E43F07EE-B74F-405B-B2FB-D009EDB8209C}" presName="cycle" presStyleCnt="0"/>
      <dgm:spPr/>
      <dgm:t>
        <a:bodyPr/>
        <a:lstStyle/>
        <a:p>
          <a:endParaRPr lang="ru-RU"/>
        </a:p>
      </dgm:t>
    </dgm:pt>
    <dgm:pt modelId="{C259F625-87F7-4D13-B578-18EBFE853E3C}" type="pres">
      <dgm:prSet presAssocID="{AF63BF1D-EFDA-409E-949B-2C4DC2DE2CD7}" presName="nodeFirstNode" presStyleLbl="node1" presStyleIdx="0" presStyleCnt="7" custRadScaleRad="85170" custRadScaleInc="-2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133114-A7BE-4EEC-B157-3864D0CED1FD}" type="pres">
      <dgm:prSet presAssocID="{5983D614-EAAD-4DC6-8559-CFB116458498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7075EE0F-76AC-4050-A2EC-4830B3633E89}" type="pres">
      <dgm:prSet presAssocID="{0E9CAF93-28D8-4708-8E82-01350319708A}" presName="nodeFollowingNodes" presStyleLbl="node1" presStyleIdx="1" presStyleCnt="7" custScaleY="891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43BD75-CF26-4B62-B967-162D07873FD9}" type="pres">
      <dgm:prSet presAssocID="{3208C076-56EA-4A47-9B0E-9F94805CB1C0}" presName="nodeFollowingNodes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2272AB-BA54-4BA2-905F-D24B31105D19}" type="pres">
      <dgm:prSet presAssocID="{BBE50BFE-FEC0-4A43-82CD-BEDB3A5DF045}" presName="nodeFollowingNodes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4F9128-05EB-44D9-9C0B-681E038B93B5}" type="pres">
      <dgm:prSet presAssocID="{DEA53C59-E8BB-4AB5-BA26-5139A312B2E2}" presName="nodeFollowingNodes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30BA45-F092-463D-87EE-5D40C2722CAD}" type="pres">
      <dgm:prSet presAssocID="{1EA15FA0-CC1B-47DC-A6D3-0E5DDFB4CA15}" presName="nodeFollowingNodes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BFD2A7-0BB7-44D3-9A8C-A38508235D2A}" type="pres">
      <dgm:prSet presAssocID="{84618AB7-2A46-4126-8058-002626800580}" presName="nodeFollowingNodes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A90465-EA03-4A6C-BE93-8CA37851A416}" srcId="{E43F07EE-B74F-405B-B2FB-D009EDB8209C}" destId="{1EA15FA0-CC1B-47DC-A6D3-0E5DDFB4CA15}" srcOrd="5" destOrd="0" parTransId="{8D3B2D4D-2A13-456B-B2A3-25F0A786F0D6}" sibTransId="{44C0B6B1-8782-46D1-9AA3-5314A2A51335}"/>
    <dgm:cxn modelId="{1056D5E4-452F-42BA-971F-1BBB4E20943F}" srcId="{E43F07EE-B74F-405B-B2FB-D009EDB8209C}" destId="{0E9CAF93-28D8-4708-8E82-01350319708A}" srcOrd="1" destOrd="0" parTransId="{A56C2F03-FEE0-4ED0-8745-8D1926CE9DB5}" sibTransId="{7FA6488C-645C-4413-8D71-A27DFA57F63E}"/>
    <dgm:cxn modelId="{A18DC5EC-722E-48C6-86C9-B8BFAF84AB6B}" type="presOf" srcId="{BBE50BFE-FEC0-4A43-82CD-BEDB3A5DF045}" destId="{432272AB-BA54-4BA2-905F-D24B31105D19}" srcOrd="0" destOrd="0" presId="urn:microsoft.com/office/officeart/2005/8/layout/cycle3"/>
    <dgm:cxn modelId="{F83D289F-1F80-48FC-A036-4377DB35742C}" srcId="{E43F07EE-B74F-405B-B2FB-D009EDB8209C}" destId="{3208C076-56EA-4A47-9B0E-9F94805CB1C0}" srcOrd="2" destOrd="0" parTransId="{FC69A3DD-67FC-4EF0-A3FB-61CB1EF6763F}" sibTransId="{89C6E634-A49E-4B37-B2E0-48374A5FC4C3}"/>
    <dgm:cxn modelId="{16017510-6347-452D-9D22-0A6C5580BD50}" type="presOf" srcId="{5983D614-EAAD-4DC6-8559-CFB116458498}" destId="{51133114-A7BE-4EEC-B157-3864D0CED1FD}" srcOrd="0" destOrd="0" presId="urn:microsoft.com/office/officeart/2005/8/layout/cycle3"/>
    <dgm:cxn modelId="{5EEA994D-F34B-4DAD-B848-23F37BFDC677}" type="presOf" srcId="{AF63BF1D-EFDA-409E-949B-2C4DC2DE2CD7}" destId="{C259F625-87F7-4D13-B578-18EBFE853E3C}" srcOrd="0" destOrd="0" presId="urn:microsoft.com/office/officeart/2005/8/layout/cycle3"/>
    <dgm:cxn modelId="{1876A7D4-B1AD-48B6-B724-2CC127CB1726}" srcId="{E43F07EE-B74F-405B-B2FB-D009EDB8209C}" destId="{BBE50BFE-FEC0-4A43-82CD-BEDB3A5DF045}" srcOrd="3" destOrd="0" parTransId="{3F38CFCB-AA1D-4074-8749-F7BA932A53FC}" sibTransId="{E680B977-4E88-4AF8-A2D9-AA61423C73C0}"/>
    <dgm:cxn modelId="{B4C81DFE-C77A-47A2-8CC2-479A42C8307F}" type="presOf" srcId="{0E9CAF93-28D8-4708-8E82-01350319708A}" destId="{7075EE0F-76AC-4050-A2EC-4830B3633E89}" srcOrd="0" destOrd="0" presId="urn:microsoft.com/office/officeart/2005/8/layout/cycle3"/>
    <dgm:cxn modelId="{3A56210A-0B7F-43D5-B3B5-D4E1FF3DB2C1}" type="presOf" srcId="{DEA53C59-E8BB-4AB5-BA26-5139A312B2E2}" destId="{B14F9128-05EB-44D9-9C0B-681E038B93B5}" srcOrd="0" destOrd="0" presId="urn:microsoft.com/office/officeart/2005/8/layout/cycle3"/>
    <dgm:cxn modelId="{E3AE6626-825B-45A4-B839-1A4E7FF1FBEA}" srcId="{E43F07EE-B74F-405B-B2FB-D009EDB8209C}" destId="{DEA53C59-E8BB-4AB5-BA26-5139A312B2E2}" srcOrd="4" destOrd="0" parTransId="{74E018DA-72AA-40E4-8A2A-0A09DD1C191E}" sibTransId="{B55DD44A-365D-42EC-B758-0238646C688F}"/>
    <dgm:cxn modelId="{1A4E1F0C-189C-417A-9949-9EEAEC8FD7F6}" type="presOf" srcId="{84618AB7-2A46-4126-8058-002626800580}" destId="{91BFD2A7-0BB7-44D3-9A8C-A38508235D2A}" srcOrd="0" destOrd="0" presId="urn:microsoft.com/office/officeart/2005/8/layout/cycle3"/>
    <dgm:cxn modelId="{CBB34A98-05A0-4AA8-A743-7007247DBD62}" type="presOf" srcId="{E43F07EE-B74F-405B-B2FB-D009EDB8209C}" destId="{F5DE814B-C3D9-4D2B-B486-C8A2D08261CE}" srcOrd="0" destOrd="0" presId="urn:microsoft.com/office/officeart/2005/8/layout/cycle3"/>
    <dgm:cxn modelId="{373A872A-10DB-4AD6-98FD-5810F34B042C}" type="presOf" srcId="{1EA15FA0-CC1B-47DC-A6D3-0E5DDFB4CA15}" destId="{E230BA45-F092-463D-87EE-5D40C2722CAD}" srcOrd="0" destOrd="0" presId="urn:microsoft.com/office/officeart/2005/8/layout/cycle3"/>
    <dgm:cxn modelId="{B72237DD-62E7-4829-867B-1E044D5F7761}" type="presOf" srcId="{3208C076-56EA-4A47-9B0E-9F94805CB1C0}" destId="{C543BD75-CF26-4B62-B967-162D07873FD9}" srcOrd="0" destOrd="0" presId="urn:microsoft.com/office/officeart/2005/8/layout/cycle3"/>
    <dgm:cxn modelId="{44C81C05-D6C6-423F-9739-C20C6C93E6B2}" srcId="{E43F07EE-B74F-405B-B2FB-D009EDB8209C}" destId="{AF63BF1D-EFDA-409E-949B-2C4DC2DE2CD7}" srcOrd="0" destOrd="0" parTransId="{A799A483-ED7F-40F6-AA45-D90913463547}" sibTransId="{5983D614-EAAD-4DC6-8559-CFB116458498}"/>
    <dgm:cxn modelId="{EB1EA9A8-645C-4DB1-A8EC-ACAD4BBF0663}" srcId="{E43F07EE-B74F-405B-B2FB-D009EDB8209C}" destId="{84618AB7-2A46-4126-8058-002626800580}" srcOrd="6" destOrd="0" parTransId="{B5A52572-D49E-4C34-9A84-32AB0CB601F3}" sibTransId="{B7CCB50D-431F-4B30-A44A-2D24A82B066A}"/>
    <dgm:cxn modelId="{F4878BBD-67A8-4A9A-AACF-BE812795DF6F}" type="presParOf" srcId="{F5DE814B-C3D9-4D2B-B486-C8A2D08261CE}" destId="{1238CA3D-3085-4B58-B441-6D76E4FEA53B}" srcOrd="0" destOrd="0" presId="urn:microsoft.com/office/officeart/2005/8/layout/cycle3"/>
    <dgm:cxn modelId="{7A7306FF-D9DD-4DC2-8D73-D1DA2CDF1416}" type="presParOf" srcId="{1238CA3D-3085-4B58-B441-6D76E4FEA53B}" destId="{C259F625-87F7-4D13-B578-18EBFE853E3C}" srcOrd="0" destOrd="0" presId="urn:microsoft.com/office/officeart/2005/8/layout/cycle3"/>
    <dgm:cxn modelId="{6576ED71-B81C-4D77-8C97-3A810F25CF9A}" type="presParOf" srcId="{1238CA3D-3085-4B58-B441-6D76E4FEA53B}" destId="{51133114-A7BE-4EEC-B157-3864D0CED1FD}" srcOrd="1" destOrd="0" presId="urn:microsoft.com/office/officeart/2005/8/layout/cycle3"/>
    <dgm:cxn modelId="{982E2071-2A6C-40BE-8CCC-723B52FDEBD1}" type="presParOf" srcId="{1238CA3D-3085-4B58-B441-6D76E4FEA53B}" destId="{7075EE0F-76AC-4050-A2EC-4830B3633E89}" srcOrd="2" destOrd="0" presId="urn:microsoft.com/office/officeart/2005/8/layout/cycle3"/>
    <dgm:cxn modelId="{F9C29B05-F556-4AB7-80D3-C8DD9495AB8C}" type="presParOf" srcId="{1238CA3D-3085-4B58-B441-6D76E4FEA53B}" destId="{C543BD75-CF26-4B62-B967-162D07873FD9}" srcOrd="3" destOrd="0" presId="urn:microsoft.com/office/officeart/2005/8/layout/cycle3"/>
    <dgm:cxn modelId="{B9A68BE0-6117-419D-9A0C-308AF336F6F7}" type="presParOf" srcId="{1238CA3D-3085-4B58-B441-6D76E4FEA53B}" destId="{432272AB-BA54-4BA2-905F-D24B31105D19}" srcOrd="4" destOrd="0" presId="urn:microsoft.com/office/officeart/2005/8/layout/cycle3"/>
    <dgm:cxn modelId="{FDB307F6-7226-49A6-ACDE-00FC57EE705F}" type="presParOf" srcId="{1238CA3D-3085-4B58-B441-6D76E4FEA53B}" destId="{B14F9128-05EB-44D9-9C0B-681E038B93B5}" srcOrd="5" destOrd="0" presId="urn:microsoft.com/office/officeart/2005/8/layout/cycle3"/>
    <dgm:cxn modelId="{76A2F1DE-22F0-4D0B-BE71-7397AFAA15D9}" type="presParOf" srcId="{1238CA3D-3085-4B58-B441-6D76E4FEA53B}" destId="{E230BA45-F092-463D-87EE-5D40C2722CAD}" srcOrd="6" destOrd="0" presId="urn:microsoft.com/office/officeart/2005/8/layout/cycle3"/>
    <dgm:cxn modelId="{DE173036-4671-43DA-AEEC-BAE5971111DF}" type="presParOf" srcId="{1238CA3D-3085-4B58-B441-6D76E4FEA53B}" destId="{91BFD2A7-0BB7-44D3-9A8C-A38508235D2A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33114-A7BE-4EEC-B157-3864D0CED1FD}">
      <dsp:nvSpPr>
        <dsp:cNvPr id="0" name=""/>
        <dsp:cNvSpPr/>
      </dsp:nvSpPr>
      <dsp:spPr>
        <a:xfrm>
          <a:off x="982482" y="332802"/>
          <a:ext cx="5825944" cy="5825944"/>
        </a:xfrm>
        <a:prstGeom prst="circularArrow">
          <a:avLst>
            <a:gd name="adj1" fmla="val 5544"/>
            <a:gd name="adj2" fmla="val 330680"/>
            <a:gd name="adj3" fmla="val 14504464"/>
            <a:gd name="adj4" fmla="val 16956704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59F625-87F7-4D13-B578-18EBFE853E3C}">
      <dsp:nvSpPr>
        <dsp:cNvPr id="0" name=""/>
        <dsp:cNvSpPr/>
      </dsp:nvSpPr>
      <dsp:spPr>
        <a:xfrm>
          <a:off x="2981289" y="372029"/>
          <a:ext cx="1828331" cy="9141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latin typeface="Monotype Corsiva" pitchFamily="66" charset="0"/>
            </a:rPr>
            <a:t>Учебники для 8 и 9 класса</a:t>
          </a:r>
          <a:endParaRPr lang="ru-RU" sz="1600" b="1" i="1" kern="1200" dirty="0">
            <a:latin typeface="Monotype Corsiva" pitchFamily="66" charset="0"/>
          </a:endParaRPr>
        </a:p>
      </dsp:txBody>
      <dsp:txXfrm>
        <a:off x="3025915" y="416655"/>
        <a:ext cx="1739079" cy="824913"/>
      </dsp:txXfrm>
    </dsp:sp>
    <dsp:sp modelId="{7075EE0F-76AC-4050-A2EC-4830B3633E89}">
      <dsp:nvSpPr>
        <dsp:cNvPr id="0" name=""/>
        <dsp:cNvSpPr/>
      </dsp:nvSpPr>
      <dsp:spPr>
        <a:xfrm>
          <a:off x="4957315" y="988163"/>
          <a:ext cx="1828331" cy="81529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latin typeface="Monotype Corsiva" pitchFamily="66" charset="0"/>
            </a:rPr>
            <a:t>Программа по химии. Основная школа: 8–9 классы</a:t>
          </a:r>
        </a:p>
      </dsp:txBody>
      <dsp:txXfrm>
        <a:off x="4997115" y="1027963"/>
        <a:ext cx="1748731" cy="735698"/>
      </dsp:txXfrm>
    </dsp:sp>
    <dsp:sp modelId="{C543BD75-CF26-4B62-B967-162D07873FD9}">
      <dsp:nvSpPr>
        <dsp:cNvPr id="0" name=""/>
        <dsp:cNvSpPr/>
      </dsp:nvSpPr>
      <dsp:spPr>
        <a:xfrm>
          <a:off x="5437046" y="3040568"/>
          <a:ext cx="1828331" cy="9141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600" b="1" i="0" u="none" strike="noStrike" kern="1200" cap="none" normalizeH="0" baseline="0" smtClean="0">
              <a:ln/>
              <a:effectLst/>
              <a:latin typeface="Monotype Corsiva" pitchFamily="66" charset="0"/>
            </a:rPr>
            <a:t>Химия : методическое пособие для 8–9 классов</a:t>
          </a:r>
          <a:endParaRPr kumimoji="0" lang="ru-RU" sz="1600" b="1" i="0" u="none" strike="noStrike" kern="1200" cap="none" normalizeH="0" baseline="0" dirty="0" smtClean="0">
            <a:ln/>
            <a:effectLst/>
            <a:latin typeface="Monotype Corsiva" pitchFamily="66" charset="0"/>
          </a:endParaRPr>
        </a:p>
      </dsp:txBody>
      <dsp:txXfrm>
        <a:off x="5481672" y="3085194"/>
        <a:ext cx="1739079" cy="824913"/>
      </dsp:txXfrm>
    </dsp:sp>
    <dsp:sp modelId="{432272AB-BA54-4BA2-905F-D24B31105D19}">
      <dsp:nvSpPr>
        <dsp:cNvPr id="0" name=""/>
        <dsp:cNvSpPr/>
      </dsp:nvSpPr>
      <dsp:spPr>
        <a:xfrm>
          <a:off x="4092870" y="4726112"/>
          <a:ext cx="1828331" cy="9141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600" b="1" i="0" u="none" strike="noStrike" kern="1200" cap="none" normalizeH="0" baseline="0" smtClean="0">
              <a:ln/>
              <a:effectLst/>
              <a:latin typeface="Monotype Corsiva" pitchFamily="66" charset="0"/>
            </a:rPr>
            <a:t>Дидактические материалы к учебнику для 8 класса</a:t>
          </a:r>
          <a:endParaRPr kumimoji="0" lang="ru-RU" sz="1600" b="1" i="0" u="none" strike="noStrike" kern="1200" cap="none" normalizeH="0" baseline="0" dirty="0" smtClean="0">
            <a:ln/>
            <a:effectLst/>
            <a:latin typeface="Monotype Corsiva" pitchFamily="66" charset="0"/>
          </a:endParaRPr>
        </a:p>
      </dsp:txBody>
      <dsp:txXfrm>
        <a:off x="4137496" y="4770738"/>
        <a:ext cx="1739079" cy="824913"/>
      </dsp:txXfrm>
    </dsp:sp>
    <dsp:sp modelId="{B14F9128-05EB-44D9-9C0B-681E038B93B5}">
      <dsp:nvSpPr>
        <dsp:cNvPr id="0" name=""/>
        <dsp:cNvSpPr/>
      </dsp:nvSpPr>
      <dsp:spPr>
        <a:xfrm>
          <a:off x="1936978" y="4726112"/>
          <a:ext cx="1828331" cy="9141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600" b="1" i="0" u="none" strike="noStrike" kern="1200" cap="none" normalizeH="0" baseline="0" smtClean="0">
              <a:ln/>
              <a:effectLst/>
              <a:latin typeface="Monotype Corsiva" pitchFamily="66" charset="0"/>
            </a:rPr>
            <a:t>Лабораторный журнал для 8 класса</a:t>
          </a:r>
          <a:endParaRPr lang="ru-RU" sz="1600" kern="1200" dirty="0"/>
        </a:p>
      </dsp:txBody>
      <dsp:txXfrm>
        <a:off x="1981604" y="4770738"/>
        <a:ext cx="1739079" cy="824913"/>
      </dsp:txXfrm>
    </dsp:sp>
    <dsp:sp modelId="{E230BA45-F092-463D-87EE-5D40C2722CAD}">
      <dsp:nvSpPr>
        <dsp:cNvPr id="0" name=""/>
        <dsp:cNvSpPr/>
      </dsp:nvSpPr>
      <dsp:spPr>
        <a:xfrm>
          <a:off x="592802" y="3040568"/>
          <a:ext cx="1828331" cy="9141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600" b="1" i="0" u="none" strike="noStrike" kern="1200" cap="none" normalizeH="0" baseline="0" dirty="0" smtClean="0">
              <a:ln/>
              <a:effectLst/>
              <a:latin typeface="Monotype Corsiva" pitchFamily="66" charset="0"/>
            </a:rPr>
            <a:t>Электронные образовательные ресурсы</a:t>
          </a:r>
          <a:endParaRPr kumimoji="0" lang="en-US" sz="1600" b="1" i="0" u="none" strike="noStrike" kern="1200" cap="none" normalizeH="0" baseline="0" dirty="0" smtClean="0">
            <a:ln/>
            <a:effectLst/>
            <a:latin typeface="Monotype Corsiva" pitchFamily="66" charset="0"/>
          </a:endParaRPr>
        </a:p>
      </dsp:txBody>
      <dsp:txXfrm>
        <a:off x="637428" y="3085194"/>
        <a:ext cx="1739079" cy="824913"/>
      </dsp:txXfrm>
    </dsp:sp>
    <dsp:sp modelId="{91BFD2A7-0BB7-44D3-9A8C-A38508235D2A}">
      <dsp:nvSpPr>
        <dsp:cNvPr id="0" name=""/>
        <dsp:cNvSpPr/>
      </dsp:nvSpPr>
      <dsp:spPr>
        <a:xfrm>
          <a:off x="1072533" y="938729"/>
          <a:ext cx="1828331" cy="9141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latin typeface="Monotype Corsiva" pitchFamily="66" charset="0"/>
            </a:rPr>
            <a:t>Сетевая методическая поддержка</a:t>
          </a:r>
          <a:endParaRPr lang="ru-RU" sz="1600" b="1" i="1" kern="1200" dirty="0">
            <a:latin typeface="Monotype Corsiva" pitchFamily="66" charset="0"/>
          </a:endParaRPr>
        </a:p>
      </dsp:txBody>
      <dsp:txXfrm>
        <a:off x="1117159" y="983355"/>
        <a:ext cx="1739079" cy="8249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F43F6-DEA5-439B-8067-5800FD8A329D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ED758-7835-494F-BFEA-BACA691B86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8677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DF805A2-2CBC-4917-9167-3194A8EB9DC5}" type="slidenum">
              <a:rPr lang="ru-RU" sz="1200" smtClean="0"/>
              <a:pPr eaLnBrk="1" hangingPunct="1"/>
              <a:t>1</a:t>
            </a:fld>
            <a:endParaRPr lang="ru-RU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79F1C1D-12BC-4101-8BB2-00038D22ADE5}" type="slidenum">
              <a:rPr lang="ru-RU" sz="1200" smtClean="0"/>
              <a:pPr eaLnBrk="1" hangingPunct="1"/>
              <a:t>15</a:t>
            </a:fld>
            <a:endParaRPr lang="ru-RU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0312A3D-4774-4806-9226-B7E0C73D41F6}" type="slidenum">
              <a:rPr lang="ru-RU" sz="1200" smtClean="0"/>
              <a:pPr eaLnBrk="1" hangingPunct="1"/>
              <a:t>16</a:t>
            </a:fld>
            <a:endParaRPr lang="ru-RU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593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0BCAF7F-8E26-45A3-B691-7EE67C2CDCFA}" type="slidenum">
              <a:rPr lang="ru-RU" sz="1200" smtClean="0"/>
              <a:pPr eaLnBrk="1" hangingPunct="1"/>
              <a:t>17</a:t>
            </a:fld>
            <a:endParaRPr lang="ru-RU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8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5539" name="Номер слайда 3"/>
          <p:cNvSpPr txBox="1">
            <a:spLocks noGrp="1"/>
          </p:cNvSpPr>
          <p:nvPr/>
        </p:nvSpPr>
        <p:spPr bwMode="auto">
          <a:xfrm>
            <a:off x="3884364" y="8686507"/>
            <a:ext cx="2972016" cy="456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 b="1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algn="r"/>
            <a:fld id="{E873A1A7-6981-445B-8CF0-94EDC9197076}" type="slidenum">
              <a:rPr lang="ru-RU" sz="1200"/>
              <a:pPr algn="r"/>
              <a:t>27</a:t>
            </a:fld>
            <a:endParaRPr lang="ru-RU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01A69C7-9236-4173-8FBF-6DD62F36CD92}" type="slidenum">
              <a:rPr lang="ru-RU" sz="1200">
                <a:solidFill>
                  <a:prstClr val="black"/>
                </a:solidFill>
              </a:rPr>
              <a:pPr eaLnBrk="1" hangingPunct="1"/>
              <a:t>31</a:t>
            </a:fld>
            <a:endParaRPr lang="ru-RU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19DECE-8986-4E58-AB07-7F90750ADAFE}" type="slidenum">
              <a:rPr lang="ru-RU" smtClean="0"/>
              <a:pPr/>
              <a:t>38</a:t>
            </a:fld>
            <a:endParaRPr lang="ru-RU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В завершение повторите предлагаемые действия и их преимущества.  Говорите убежденно и уверенно, и вы продадите свои идеи.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082F02B-6EC8-4AFA-8834-92D69597227D}" type="slidenum">
              <a:rPr lang="ru-RU" sz="1200" smtClean="0"/>
              <a:pPr eaLnBrk="1" hangingPunct="1"/>
              <a:t>6</a:t>
            </a:fld>
            <a:endParaRPr lang="ru-RU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48823C8-7E0D-45BB-8FD9-154CAF53E36E}" type="slidenum">
              <a:rPr lang="ru-RU" sz="1200">
                <a:solidFill>
                  <a:prstClr val="black"/>
                </a:solidFill>
              </a:rPr>
              <a:pPr eaLnBrk="1" hangingPunct="1"/>
              <a:t>7</a:t>
            </a:fld>
            <a:endParaRPr lang="ru-RU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023BDC3-34BE-4632-9C79-67671D375978}" type="slidenum">
              <a:rPr lang="ru-RU" sz="1200" smtClean="0"/>
              <a:pPr eaLnBrk="1" hangingPunct="1"/>
              <a:t>9</a:t>
            </a:fld>
            <a:endParaRPr lang="ru-RU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AD3B144-4F1E-417C-AC81-9A7BFA1A765A}" type="slidenum">
              <a:rPr lang="ru-RU" sz="1200" smtClean="0"/>
              <a:pPr eaLnBrk="1" hangingPunct="1"/>
              <a:t>10</a:t>
            </a:fld>
            <a:endParaRPr lang="ru-RU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7112FD8-433F-4B87-B1DB-3C07FB3FE253}" type="slidenum">
              <a:rPr lang="ru-RU" sz="1200">
                <a:solidFill>
                  <a:prstClr val="black"/>
                </a:solidFill>
              </a:rPr>
              <a:pPr eaLnBrk="1" hangingPunct="1"/>
              <a:t>11</a:t>
            </a:fld>
            <a:endParaRPr lang="ru-RU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E90E268-5BC3-4A7E-97DA-D54E3DE87B6E}" type="slidenum">
              <a:rPr lang="ru-RU" sz="1200">
                <a:solidFill>
                  <a:prstClr val="black"/>
                </a:solidFill>
              </a:rPr>
              <a:pPr eaLnBrk="1" hangingPunct="1"/>
              <a:t>12</a:t>
            </a:fld>
            <a:endParaRPr lang="ru-RU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1FCF989-1675-4465-977D-D2D471D84310}" type="slidenum">
              <a:rPr lang="ru-RU" sz="1200" smtClean="0"/>
              <a:pPr eaLnBrk="1" hangingPunct="1"/>
              <a:t>13</a:t>
            </a:fld>
            <a:endParaRPr lang="ru-RU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266CD6B-0219-404D-BA72-E089EF2F4923}" type="slidenum">
              <a:rPr lang="ru-RU" sz="1200">
                <a:solidFill>
                  <a:prstClr val="black"/>
                </a:solidFill>
              </a:rPr>
              <a:pPr eaLnBrk="1" hangingPunct="1"/>
              <a:t>14</a:t>
            </a:fld>
            <a:endParaRPr lang="ru-RU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F7517-D5DF-4C91-8A25-51F72450DDE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932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E2467-5850-4877-8346-9EF5E594F27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7498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512E5-6F9A-486C-8E5D-814BAFA4E3B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3553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6A5AC-C041-4B01-958A-FD82323AB2C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9665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2AD0F-F867-4187-8989-DB51712E071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5496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34906-819D-4886-A761-5DD5591A6F4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56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317A4-2488-432D-AE71-3541BE5ABAB9}" type="datetime1">
              <a:rPr lang="ru-RU"/>
              <a:pPr>
                <a:defRPr/>
              </a:pPr>
              <a:t>10.02.2013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81D72-104B-4B50-8B10-9C552BC1B6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A7FC-41D1-4222-ADA8-C487B8A1B9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774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A8228-6875-453D-93C3-90EC1E19E0A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62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FFEBA-AD57-44F3-81E0-FA966C94FB0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3709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FE4F2-C05D-49C6-8FE0-09D84089494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5872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2ADBB-3B59-411C-AD5D-A25B5B03DCB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450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289A-BB8F-477C-AF57-A80FFFA9A82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235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30E01-B454-41A5-A6BC-3B62B6A6D0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0683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AF946-E40C-432B-BB6D-72EBC4013C0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131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E73889-B2B6-4538-B2F2-2E37C0D15831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765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3" r:id="rId1"/>
    <p:sldLayoutId id="2147484164" r:id="rId2"/>
    <p:sldLayoutId id="2147484165" r:id="rId3"/>
    <p:sldLayoutId id="2147484166" r:id="rId4"/>
    <p:sldLayoutId id="2147484167" r:id="rId5"/>
    <p:sldLayoutId id="2147484168" r:id="rId6"/>
    <p:sldLayoutId id="2147484169" r:id="rId7"/>
    <p:sldLayoutId id="2147484170" r:id="rId8"/>
    <p:sldLayoutId id="2147484171" r:id="rId9"/>
    <p:sldLayoutId id="2147484172" r:id="rId10"/>
    <p:sldLayoutId id="2147484173" r:id="rId11"/>
    <p:sldLayoutId id="2147484174" r:id="rId12"/>
    <p:sldLayoutId id="2147484175" r:id="rId13"/>
    <p:sldLayoutId id="2147484176" r:id="rId14"/>
    <p:sldLayoutId id="2147484177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etodist.lbz.r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my.mail.ru/community/chem-textboo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ollege.ru/himiya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net.ru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him.1september.ru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him-school.ru/" TargetMode="Externa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shkolu.ru/" TargetMode="Externa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57563"/>
            <a:ext cx="8208963" cy="22320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66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Создание проблемных ситуаций на уроках  химии с использованием е-УМК «БИНОМ».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620688"/>
            <a:ext cx="61024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Учение вообще, как отмечал С.Л. Рубинштейн, есть «совместное исследование, проводимое учителем и учеником».</a:t>
            </a:r>
          </a:p>
        </p:txBody>
      </p:sp>
    </p:spTree>
    <p:extLst>
      <p:ext uri="{BB962C8B-B14F-4D97-AF65-F5344CB8AC3E}">
        <p14:creationId xmlns:p14="http://schemas.microsoft.com/office/powerpoint/2010/main" xmlns="" val="137602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484438" y="874713"/>
            <a:ext cx="6659562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</a:rPr>
              <a:t>Жилин Денис Михайлович</a:t>
            </a:r>
            <a:r>
              <a:rPr lang="en-US"/>
              <a:t/>
            </a:r>
            <a:br>
              <a:rPr lang="en-US"/>
            </a:br>
            <a:endParaRPr lang="ru-RU"/>
          </a:p>
          <a:p>
            <a:r>
              <a:rPr lang="en-US" b="1" i="1">
                <a:latin typeface="Mongolian Baiti" pitchFamily="66" charset="0"/>
              </a:rPr>
              <a:t>Кандидат химических наук, </a:t>
            </a:r>
            <a:endParaRPr lang="ru-RU" b="1" i="1">
              <a:latin typeface="Mongolian Baiti" pitchFamily="66" charset="0"/>
            </a:endParaRPr>
          </a:p>
          <a:p>
            <a:r>
              <a:rPr lang="en-US" b="1" i="1">
                <a:latin typeface="Mongolian Baiti" pitchFamily="66" charset="0"/>
              </a:rPr>
              <a:t>учитель химии школы №192 г. Москвы, разработчик наборов "Юный химик" и "Свет и цвет", а также лото "Катионы и анионы", </a:t>
            </a:r>
            <a:endParaRPr lang="ru-RU" b="1" i="1">
              <a:latin typeface="Mongolian Baiti" pitchFamily="66" charset="0"/>
            </a:endParaRPr>
          </a:p>
          <a:p>
            <a:r>
              <a:rPr lang="en-US" b="1" i="1">
                <a:latin typeface="Mongolian Baiti" pitchFamily="66" charset="0"/>
              </a:rPr>
              <a:t>автор книги "Теория систем: опыт построения курса" и ряда учебных и методических пособий. </a:t>
            </a:r>
          </a:p>
        </p:txBody>
      </p:sp>
      <p:pic>
        <p:nvPicPr>
          <p:cNvPr id="6147" name="Picture 3" descr="Жилин Денис Михайлович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23850" y="981075"/>
            <a:ext cx="2005013" cy="2606675"/>
          </a:xfrm>
          <a:noFill/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258888" y="4705350"/>
            <a:ext cx="7418387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/>
              <a:t>Авторская мастерская</a:t>
            </a:r>
            <a:r>
              <a:rPr lang="en-US" sz="2800"/>
              <a:t/>
            </a:r>
            <a:br>
              <a:rPr lang="en-US" sz="2800"/>
            </a:br>
            <a:r>
              <a:rPr lang="en-US" sz="2800"/>
              <a:t>E-mail: zhila2000@mail.ru| Форум: </a:t>
            </a:r>
            <a:r>
              <a:rPr lang="en-US" sz="2800" b="1"/>
              <a:t>Жилин Д</a:t>
            </a:r>
            <a:r>
              <a:rPr lang="ru-RU" sz="2800" b="1"/>
              <a:t>.</a:t>
            </a:r>
            <a:r>
              <a:rPr lang="en-US" sz="2800" b="1"/>
              <a:t>М</a:t>
            </a:r>
            <a:r>
              <a:rPr lang="ru-RU" sz="2800" b="1"/>
              <a:t>.</a:t>
            </a:r>
            <a:r>
              <a:rPr lang="en-US" sz="2800"/>
              <a:t> | </a:t>
            </a:r>
            <a:r>
              <a:rPr lang="ru-RU" sz="2800"/>
              <a:t>Видеолекции</a:t>
            </a:r>
            <a:r>
              <a:rPr 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47164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79388" y="115888"/>
            <a:ext cx="8713787" cy="65532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>Лабораторный журнал</a:t>
            </a:r>
          </a:p>
          <a:p>
            <a:pPr marL="0" indent="0" algn="ctr">
              <a:buFontTx/>
              <a:buNone/>
              <a:defRPr/>
            </a:pPr>
            <a:endParaRPr lang="ru-RU" sz="1000" dirty="0">
              <a:solidFill>
                <a:srgbClr val="FF000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ru-RU" sz="2000" b="1" u="sng" dirty="0" smtClean="0">
                <a:solidFill>
                  <a:schemeClr val="accent6"/>
                </a:solidFill>
              </a:rPr>
              <a:t>Лабораторные опыты</a:t>
            </a:r>
            <a:r>
              <a:rPr lang="ru-RU" sz="1800" b="1" i="1" dirty="0" smtClean="0">
                <a:solidFill>
                  <a:schemeClr val="accent6"/>
                </a:solidFill>
              </a:rPr>
              <a:t>, которые приводятся в конце некоторых параграфов.</a:t>
            </a:r>
          </a:p>
          <a:p>
            <a:pPr marL="0" indent="0">
              <a:buFontTx/>
              <a:buNone/>
              <a:defRPr/>
            </a:pPr>
            <a:r>
              <a:rPr lang="ru-RU" sz="2000" b="1" u="sng" dirty="0" smtClean="0">
                <a:solidFill>
                  <a:schemeClr val="accent6"/>
                </a:solidFill>
              </a:rPr>
              <a:t> Практические работы</a:t>
            </a:r>
            <a:r>
              <a:rPr lang="ru-RU" sz="1000" dirty="0">
                <a:solidFill>
                  <a:srgbClr val="FF0000"/>
                </a:solidFill>
              </a:rPr>
              <a:t> </a:t>
            </a:r>
            <a:r>
              <a:rPr lang="ru-RU" sz="1000" dirty="0" smtClean="0">
                <a:solidFill>
                  <a:srgbClr val="FF0000"/>
                </a:solidFill>
              </a:rPr>
              <a:t> </a:t>
            </a:r>
            <a:r>
              <a:rPr lang="ru-RU" sz="1800" b="1" i="1" dirty="0" smtClean="0">
                <a:solidFill>
                  <a:schemeClr val="accent6"/>
                </a:solidFill>
              </a:rPr>
              <a:t>соответствуют работам, приведенным в учебнике </a:t>
            </a:r>
          </a:p>
          <a:p>
            <a:pPr marL="0" indent="0">
              <a:buFontTx/>
              <a:buNone/>
              <a:defRPr/>
            </a:pPr>
            <a:r>
              <a:rPr lang="ru-RU" sz="2000" b="1" u="sng" dirty="0" smtClean="0">
                <a:solidFill>
                  <a:schemeClr val="accent6"/>
                </a:solidFill>
              </a:rPr>
              <a:t>Фронтальные опыты</a:t>
            </a:r>
            <a:r>
              <a:rPr lang="ru-RU" sz="1000" dirty="0">
                <a:solidFill>
                  <a:srgbClr val="FF0000"/>
                </a:solidFill>
              </a:rPr>
              <a:t> </a:t>
            </a:r>
            <a:r>
              <a:rPr lang="ru-RU" sz="1000" dirty="0" smtClean="0">
                <a:solidFill>
                  <a:srgbClr val="FF0000"/>
                </a:solidFill>
              </a:rPr>
              <a:t> </a:t>
            </a:r>
            <a:r>
              <a:rPr lang="ru-RU" sz="1800" b="1" i="1" dirty="0" smtClean="0">
                <a:solidFill>
                  <a:schemeClr val="accent6"/>
                </a:solidFill>
              </a:rPr>
              <a:t>соответствуют опытам в тексте параграфа. Приведены только для тех параграфов, которые содержат относительно сложные опыты, требующие записи наблюдений.</a:t>
            </a:r>
          </a:p>
          <a:p>
            <a:pPr marL="0" indent="0">
              <a:buFontTx/>
              <a:buNone/>
              <a:defRPr/>
            </a:pPr>
            <a:r>
              <a:rPr lang="ru-RU" sz="2000" b="1" u="sng" dirty="0" smtClean="0">
                <a:solidFill>
                  <a:schemeClr val="accent6"/>
                </a:solidFill>
              </a:rPr>
              <a:t>Факультативные эксперименты</a:t>
            </a:r>
            <a:r>
              <a:rPr lang="ru-RU" sz="1000" dirty="0" smtClean="0">
                <a:solidFill>
                  <a:srgbClr val="FF0000"/>
                </a:solidFill>
              </a:rPr>
              <a:t>. </a:t>
            </a:r>
            <a:r>
              <a:rPr lang="ru-RU" sz="1800" b="1" i="1" dirty="0" smtClean="0">
                <a:solidFill>
                  <a:schemeClr val="accent6"/>
                </a:solidFill>
                <a:latin typeface="+mj-lt"/>
              </a:rPr>
              <a:t>Не входят в учебник, однако позволяют получить необходимые навыки или просто представляют интерес</a:t>
            </a:r>
            <a:r>
              <a:rPr lang="ru-RU" sz="1800" b="1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. Содержит факультативные работы, которые могут быть выполнены в рамках школьных кружков и </a:t>
            </a:r>
            <a:r>
              <a:rPr lang="ru-RU" sz="1800" b="1" i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предпрофильной</a:t>
            </a:r>
            <a:r>
              <a:rPr lang="ru-RU" sz="1800" b="1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подготовки. </a:t>
            </a:r>
          </a:p>
          <a:p>
            <a:pPr marL="0" indent="0">
              <a:buFontTx/>
              <a:buNone/>
              <a:defRPr/>
            </a:pPr>
            <a:r>
              <a:rPr lang="ru-RU" sz="1800" b="1" dirty="0" smtClean="0">
                <a:solidFill>
                  <a:schemeClr val="accent6"/>
                </a:solidFill>
                <a:latin typeface="+mj-lt"/>
              </a:rPr>
              <a:t> </a:t>
            </a:r>
            <a:endParaRPr lang="ru-RU" sz="1800" b="1" dirty="0">
              <a:solidFill>
                <a:schemeClr val="accent6"/>
              </a:solidFill>
              <a:latin typeface="+mj-lt"/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875" y="3929063"/>
            <a:ext cx="2071688" cy="278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398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ъект 1"/>
          <p:cNvSpPr>
            <a:spLocks noGrp="1"/>
          </p:cNvSpPr>
          <p:nvPr>
            <p:ph/>
          </p:nvPr>
        </p:nvSpPr>
        <p:spPr>
          <a:xfrm>
            <a:off x="0" y="142875"/>
            <a:ext cx="9144000" cy="657225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b="1" smtClean="0">
                <a:solidFill>
                  <a:srgbClr val="FF0000"/>
                </a:solidFill>
              </a:rPr>
              <a:t>Дидактические материалы </a:t>
            </a:r>
          </a:p>
          <a:p>
            <a:pPr marL="0" indent="0" algn="ctr">
              <a:buFontTx/>
              <a:buNone/>
            </a:pPr>
            <a:r>
              <a:rPr lang="ru-RU" b="1" smtClean="0">
                <a:solidFill>
                  <a:srgbClr val="FF0000"/>
                </a:solidFill>
              </a:rPr>
              <a:t>к учебнику для 8 класса</a:t>
            </a:r>
          </a:p>
          <a:p>
            <a:pPr marL="0" indent="0" algn="ctr">
              <a:buFontTx/>
              <a:buNone/>
            </a:pPr>
            <a:endParaRPr lang="ru-RU" sz="2800" b="1" smtClean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</a:pPr>
            <a:r>
              <a:rPr lang="ru-RU" sz="2800" b="1" i="1" smtClean="0">
                <a:solidFill>
                  <a:srgbClr val="7030A0"/>
                </a:solidFill>
              </a:rPr>
              <a:t>В пособии содержатся условия проверочных и контрольных работ по всем темам учебника. </a:t>
            </a:r>
          </a:p>
          <a:p>
            <a:pPr marL="0" indent="0" algn="ctr">
              <a:buFontTx/>
              <a:buNone/>
            </a:pPr>
            <a:r>
              <a:rPr lang="ru-RU" sz="2800" b="1" i="1" smtClean="0">
                <a:solidFill>
                  <a:srgbClr val="7030A0"/>
                </a:solidFill>
              </a:rPr>
              <a:t>Представлено по 30 вариантов каждой работы</a:t>
            </a:r>
            <a:r>
              <a:rPr lang="ru-RU" sz="2800" b="1" smtClean="0">
                <a:solidFill>
                  <a:srgbClr val="7030A0"/>
                </a:solidFill>
              </a:rPr>
              <a:t>.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3250" y="3500438"/>
            <a:ext cx="2571750" cy="321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2377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357563" y="3143250"/>
            <a:ext cx="2362200" cy="3333750"/>
          </a:xfrm>
          <a:noFill/>
        </p:spPr>
      </p:pic>
      <p:sp>
        <p:nvSpPr>
          <p:cNvPr id="20483" name="Прямоугольник 3"/>
          <p:cNvSpPr>
            <a:spLocks noChangeArrowheads="1"/>
          </p:cNvSpPr>
          <p:nvPr/>
        </p:nvSpPr>
        <p:spPr bwMode="auto">
          <a:xfrm>
            <a:off x="142875" y="1000125"/>
            <a:ext cx="87852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b="1" i="1">
                <a:solidFill>
                  <a:srgbClr val="7030A0"/>
                </a:solidFill>
              </a:rPr>
              <a:t>Содержит общую концепцию курса химии для основной школы, методические советы по комплектации кабинета химии, примерное поурочное планирование учебного материала, таблицы соответствия материала учебников Государственному образовательному стандарту.</a:t>
            </a:r>
          </a:p>
        </p:txBody>
      </p:sp>
      <p:sp>
        <p:nvSpPr>
          <p:cNvPr id="20484" name="Прямоугольник 4"/>
          <p:cNvSpPr>
            <a:spLocks noChangeArrowheads="1"/>
          </p:cNvSpPr>
          <p:nvPr/>
        </p:nvSpPr>
        <p:spPr bwMode="auto">
          <a:xfrm>
            <a:off x="0" y="214313"/>
            <a:ext cx="9001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0000"/>
                </a:solidFill>
              </a:rPr>
              <a:t>Химия : методическое пособие для 8–9 классов</a:t>
            </a:r>
          </a:p>
        </p:txBody>
      </p:sp>
    </p:spTree>
    <p:extLst>
      <p:ext uri="{BB962C8B-B14F-4D97-AF65-F5344CB8AC3E}">
        <p14:creationId xmlns:p14="http://schemas.microsoft.com/office/powerpoint/2010/main" xmlns="" val="182062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14313" y="188913"/>
            <a:ext cx="8786812" cy="6669087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Программа по химии. Основная школа: 8–9 классы.</a:t>
            </a:r>
          </a:p>
          <a:p>
            <a:pPr>
              <a:buFontTx/>
              <a:buNone/>
              <a:defRPr/>
            </a:pPr>
            <a:endParaRPr lang="ru-RU" sz="1800" b="1" i="1" dirty="0" smtClean="0"/>
          </a:p>
          <a:p>
            <a:pPr>
              <a:buFontTx/>
              <a:buNone/>
              <a:defRPr/>
            </a:pPr>
            <a:r>
              <a:rPr lang="ru-RU" sz="1800" b="1" i="1" dirty="0" smtClean="0"/>
              <a:t>Настоящий сборник программ предназначен администрации ОУ для использования при подготовке образовательной программы ОУ, реализующего основную образовательную программу основного общего образования ФГОС. Сборник содержит все необходимые материалы для планирования, организации обучения в новой информационной среде школы и подготовки отчетных документов. В этом сборнике размещены 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800" b="1" i="1" dirty="0"/>
              <a:t>Г</a:t>
            </a:r>
            <a:r>
              <a:rPr lang="ru-RU" sz="1800" b="1" i="1" dirty="0" smtClean="0"/>
              <a:t>руппа </a:t>
            </a:r>
            <a:r>
              <a:rPr lang="ru-RU" sz="1800" b="1" i="1" dirty="0" err="1" smtClean="0"/>
              <a:t>метапредметных</a:t>
            </a:r>
            <a:r>
              <a:rPr lang="ru-RU" sz="1800" b="1" i="1" dirty="0" smtClean="0"/>
              <a:t> результатов, основанных на регулятивных УУД .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800" b="1" i="1" dirty="0" smtClean="0"/>
              <a:t>Группа </a:t>
            </a:r>
            <a:r>
              <a:rPr lang="ru-RU" sz="1800" b="1" i="1" dirty="0" err="1" smtClean="0"/>
              <a:t>метапредметных</a:t>
            </a:r>
            <a:r>
              <a:rPr lang="ru-RU" sz="1800" b="1" i="1" dirty="0" smtClean="0"/>
              <a:t> результатов, основанных на познавательных УУД.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800" b="1" i="1" dirty="0" smtClean="0"/>
              <a:t>Группа </a:t>
            </a:r>
            <a:r>
              <a:rPr lang="ru-RU" sz="1800" b="1" i="1" dirty="0" err="1" smtClean="0"/>
              <a:t>метапредметных</a:t>
            </a:r>
            <a:r>
              <a:rPr lang="ru-RU" sz="1800" b="1" i="1" dirty="0" smtClean="0"/>
              <a:t> результатов, основанных на коммуникативных УУД 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800" b="1" i="1" dirty="0" smtClean="0"/>
              <a:t>Программа курса химии для 8–9 классов общеобразовательных учреждений.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800" b="1" i="1" dirty="0" smtClean="0"/>
              <a:t>Примерное тематическое планирование учебного материала.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800" b="1" i="1" dirty="0" smtClean="0"/>
              <a:t>Соответствие содержания предметной линии фундаментальному ядру содержания общего образования и примерной программе  по химии.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800" b="1" i="1" dirty="0" smtClean="0"/>
              <a:t>Рекомендации по использованию электронных информационных </a:t>
            </a:r>
          </a:p>
          <a:p>
            <a:pPr marL="0" indent="0">
              <a:buFontTx/>
              <a:buNone/>
              <a:defRPr/>
            </a:pPr>
            <a:r>
              <a:rPr lang="ru-RU" sz="1800" b="1" i="1" dirty="0" smtClean="0"/>
              <a:t>      ресурсов</a:t>
            </a:r>
            <a:r>
              <a:rPr lang="ru-RU" sz="1800" b="1" i="1" dirty="0"/>
              <a:t> </a:t>
            </a:r>
            <a:r>
              <a:rPr lang="ru-RU" sz="1800" b="1" i="1" dirty="0" smtClean="0"/>
              <a:t>   Федеральных информационных порталов</a:t>
            </a:r>
          </a:p>
          <a:p>
            <a:pPr marL="0" indent="0">
              <a:buFontTx/>
              <a:buNone/>
              <a:defRPr/>
            </a:pPr>
            <a:r>
              <a:rPr lang="ru-RU" sz="1800" b="1" i="1" dirty="0"/>
              <a:t> </a:t>
            </a:r>
            <a:r>
              <a:rPr lang="ru-RU" sz="1800" b="1" i="1" dirty="0" smtClean="0"/>
              <a:t>     http://fcior.edu.ru и http://school=collection.edu.ru</a:t>
            </a:r>
          </a:p>
          <a:p>
            <a:pPr marL="0" indent="0">
              <a:buFontTx/>
              <a:buNone/>
              <a:defRPr/>
            </a:pPr>
            <a:endParaRPr lang="ru-RU" sz="1800" b="1" i="1" dirty="0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188" y="4697413"/>
            <a:ext cx="1547812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8852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15913"/>
            <a:ext cx="9144000" cy="1143001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>Электронные образовательные ресурсы</a:t>
            </a:r>
          </a:p>
        </p:txBody>
      </p:sp>
      <p:graphicFrame>
        <p:nvGraphicFramePr>
          <p:cNvPr id="10243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244157458"/>
              </p:ext>
            </p:extLst>
          </p:nvPr>
        </p:nvGraphicFramePr>
        <p:xfrm>
          <a:off x="323850" y="722313"/>
          <a:ext cx="8820150" cy="5878581"/>
        </p:xfrm>
        <a:graphic>
          <a:graphicData uri="http://schemas.openxmlformats.org/drawingml/2006/table">
            <a:tbl>
              <a:tblPr/>
              <a:tblGrid>
                <a:gridCol w="1187450"/>
                <a:gridCol w="1081088"/>
                <a:gridCol w="1368425"/>
                <a:gridCol w="1295400"/>
                <a:gridCol w="3887787"/>
              </a:tblGrid>
              <a:tr h="6665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Параграф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Эксперимент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Дом.задания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Рекомендации включения ЦОР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19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Смеси и методы их разделения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Лаб. опыты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8.1-8.4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§8 упр. 8.1-8.2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Видеоматериалы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•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Разделение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воды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растительного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масла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http://school-collection.edu.ru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поиска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ввести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деление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смеси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воды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растительного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масла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•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Разделение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смеси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крахмала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воды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фильтрованием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http://school-collection.edu.ru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поиска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ввести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разделение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крахмала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воды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•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Разделение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смеси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серы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железа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помощью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магнита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воды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http://school-collection.edu.ru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поиска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ввести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разделение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серы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железа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Имитация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эксперимента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•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Перегонка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ftp://ftp.fcior.edu.ru/marstu/2006/mmlab.chemistry.858p.oms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•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Методы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разделения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смесей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081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8858250" cy="9286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СЕТЕВАЯ МЕТОДИЧЕСКАЯ ПОДДЕРЖКА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14313" y="928688"/>
            <a:ext cx="8786812" cy="20621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/>
              <a:t>Методическая служба издательства «БИНОМ. Лаборатория знаний» осуществляет сетевую методическую поддержку УМК на специальном сайте (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http://metodist.lbz.ru</a:t>
            </a:r>
            <a:r>
              <a:rPr lang="ru-RU" sz="3200" dirty="0"/>
              <a:t>)</a:t>
            </a:r>
            <a:endParaRPr lang="ru-RU" dirty="0"/>
          </a:p>
        </p:txBody>
      </p:sp>
      <p:sp useBgFill="1">
        <p:nvSpPr>
          <p:cNvPr id="24580" name="Rectangle 4"/>
          <p:cNvSpPr>
            <a:spLocks noChangeArrowheads="1"/>
          </p:cNvSpPr>
          <p:nvPr/>
        </p:nvSpPr>
        <p:spPr bwMode="auto">
          <a:xfrm>
            <a:off x="285750" y="3071813"/>
            <a:ext cx="8643938" cy="2554287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3200" dirty="0">
                <a:cs typeface="Times New Roman" pitchFamily="18" charset="0"/>
              </a:rPr>
              <a:t>C</a:t>
            </a:r>
            <a:r>
              <a:rPr lang="ru-RU" sz="3200" dirty="0" err="1">
                <a:cs typeface="Times New Roman" pitchFamily="18" charset="0"/>
              </a:rPr>
              <a:t>етевое</a:t>
            </a:r>
            <a:r>
              <a:rPr lang="ru-RU" sz="3200" dirty="0">
                <a:cs typeface="Times New Roman" pitchFamily="18" charset="0"/>
              </a:rPr>
              <a:t> сообщество «Учебник химии», организованном автором на портале www.mail.ru по адресу: </a:t>
            </a:r>
            <a:r>
              <a:rPr lang="ru-RU" sz="3200" dirty="0">
                <a:cs typeface="Times New Roman" pitchFamily="18" charset="0"/>
                <a:hlinkClick r:id="rId4"/>
              </a:rPr>
              <a:t>http://my.mail.ru/community/chem-textbook</a:t>
            </a:r>
            <a:endParaRPr lang="ru-RU" sz="3200" dirty="0">
              <a:cs typeface="Times New Roman" pitchFamily="18" charset="0"/>
            </a:endParaRPr>
          </a:p>
          <a:p>
            <a:pPr eaLnBrk="0" hangingPunct="0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27158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8786813" cy="928688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Рекомендуемые электронные ресурсы</a:t>
            </a:r>
          </a:p>
        </p:txBody>
      </p:sp>
      <p:sp>
        <p:nvSpPr>
          <p:cNvPr id="25603" name="Прямоугольник 3"/>
          <p:cNvSpPr>
            <a:spLocks noChangeArrowheads="1"/>
          </p:cNvSpPr>
          <p:nvPr/>
        </p:nvSpPr>
        <p:spPr bwMode="auto">
          <a:xfrm>
            <a:off x="285750" y="1357313"/>
            <a:ext cx="8643938" cy="50165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                                 </a:t>
            </a:r>
            <a:r>
              <a:rPr lang="ru-RU" sz="32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Открытый колледж: Химия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sz="3200" b="1" dirty="0">
                <a:latin typeface="Monotype Corsiva" pitchFamily="66" charset="0"/>
              </a:rPr>
              <a:t>College.ru – интернет-проект для дистанционной подготовки к сдаче ЕГЭ. С 2000 года учебный портал College.ru помогает старшеклассникам успешно учиться и готовиться к поступлению в высшие учебные заведения. </a:t>
            </a:r>
          </a:p>
          <a:p>
            <a:pPr>
              <a:defRPr/>
            </a:pPr>
            <a:r>
              <a:rPr lang="ru-RU" sz="3200" b="1" dirty="0">
                <a:latin typeface="Monotype Corsiva" pitchFamily="66" charset="0"/>
              </a:rPr>
              <a:t> Адрес сайта: 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  <a:hlinkClick r:id="rId3"/>
              </a:rPr>
              <a:t>http://college.ru/himiya/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50" y="1484313"/>
            <a:ext cx="216535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1724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856662" cy="1152525"/>
          </a:xfrm>
        </p:spPr>
        <p:txBody>
          <a:bodyPr/>
          <a:lstStyle/>
          <a:p>
            <a:r>
              <a:rPr lang="ru-RU" sz="3600" b="1" smtClean="0">
                <a:solidFill>
                  <a:srgbClr val="FF0000"/>
                </a:solidFill>
              </a:rPr>
              <a:t>Рекомендуемые электронные ресурсы</a:t>
            </a:r>
            <a:endParaRPr lang="ru-RU" sz="3600" smtClean="0"/>
          </a:p>
        </p:txBody>
      </p:sp>
      <p:pic>
        <p:nvPicPr>
          <p:cNvPr id="26627" name="Picture 4"/>
          <p:cNvPicPr>
            <a:picLocks noGrp="1" noChangeAspect="1" noChangeArrowheads="1"/>
          </p:cNvPicPr>
          <p:nvPr>
            <p:ph type="tbl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07950" y="1125538"/>
            <a:ext cx="1963738" cy="1511300"/>
          </a:xfrm>
          <a:noFill/>
        </p:spPr>
      </p:pic>
      <p:sp>
        <p:nvSpPr>
          <p:cNvPr id="26628" name="Прямоугольник 4"/>
          <p:cNvSpPr>
            <a:spLocks noChangeArrowheads="1"/>
          </p:cNvSpPr>
          <p:nvPr/>
        </p:nvSpPr>
        <p:spPr bwMode="auto">
          <a:xfrm>
            <a:off x="2124075" y="1125538"/>
            <a:ext cx="6911975" cy="5138737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>
                <a:solidFill>
                  <a:srgbClr val="2D2DB9">
                    <a:lumMod val="60000"/>
                    <a:lumOff val="40000"/>
                  </a:srgbClr>
                </a:solidFill>
              </a:rPr>
              <a:t>Портал фундаментального химического образования России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000000"/>
                </a:solidFill>
                <a:latin typeface="Monotype Corsiva" pitchFamily="66" charset="0"/>
              </a:rPr>
              <a:t>Исследования в химии и химическое образование связаны с анализом исключительно большого количества научных публикаций. Умение свободно ориентироваться в общемировом информационном потоке, квалифицированно находить и обрабатывать нужные данные и далее на их основе принимать решения - это те качества, которыми наряду с профессиональными знаниями, должны владеть специалисты нового поколения химиков.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b="1" dirty="0">
              <a:solidFill>
                <a:srgbClr val="000000"/>
              </a:solidFill>
              <a:latin typeface="Monotype Corsiva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000000"/>
                </a:solidFill>
                <a:latin typeface="Monotype Corsiva" pitchFamily="66" charset="0"/>
              </a:rPr>
              <a:t>С этой целью и создается виртуальная информационная сеть "</a:t>
            </a:r>
            <a:r>
              <a:rPr lang="ru-RU" sz="2000" b="1" dirty="0" err="1">
                <a:solidFill>
                  <a:srgbClr val="000000"/>
                </a:solidFill>
                <a:latin typeface="Monotype Corsiva" pitchFamily="66" charset="0"/>
              </a:rPr>
              <a:t>Chemnet</a:t>
            </a:r>
            <a:r>
              <a:rPr lang="ru-RU" sz="2000" b="1" dirty="0">
                <a:solidFill>
                  <a:srgbClr val="000000"/>
                </a:solidFill>
                <a:latin typeface="Monotype Corsiva" pitchFamily="66" charset="0"/>
              </a:rPr>
              <a:t>"(Россия). Она основывается на совокупности информационных ресурсов по химии (образование, наука, технология).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b="1" dirty="0">
              <a:solidFill>
                <a:srgbClr val="000000"/>
              </a:solidFill>
              <a:latin typeface="Monotype Corsiva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000000"/>
                </a:solidFill>
                <a:latin typeface="Monotype Corsiva" pitchFamily="66" charset="0"/>
              </a:rPr>
              <a:t>Адрес сайта: </a:t>
            </a:r>
            <a:r>
              <a:rPr lang="ru-RU" sz="2000" b="1" dirty="0">
                <a:solidFill>
                  <a:srgbClr val="000000">
                    <a:lumMod val="95000"/>
                    <a:lumOff val="5000"/>
                  </a:srgbClr>
                </a:solidFill>
                <a:latin typeface="Monotype Corsiva" pitchFamily="66" charset="0"/>
                <a:hlinkClick r:id="rId3"/>
              </a:rPr>
              <a:t>http://www.chemnet.ru</a:t>
            </a:r>
            <a:endParaRPr lang="ru-RU" sz="2000" b="1" dirty="0">
              <a:solidFill>
                <a:srgbClr val="000000">
                  <a:lumMod val="95000"/>
                  <a:lumOff val="5000"/>
                </a:srgb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618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179388" y="260350"/>
            <a:ext cx="8785225" cy="720725"/>
          </a:xfrm>
        </p:spPr>
        <p:txBody>
          <a:bodyPr/>
          <a:lstStyle/>
          <a:p>
            <a:r>
              <a:rPr lang="ru-RU" sz="3600" b="1" smtClean="0">
                <a:solidFill>
                  <a:srgbClr val="FF0000"/>
                </a:solidFill>
              </a:rPr>
              <a:t>Рекомендуемые электронные ресурсы</a:t>
            </a:r>
            <a:endParaRPr lang="ru-RU" sz="3600" smtClean="0"/>
          </a:p>
        </p:txBody>
      </p:sp>
      <p:pic>
        <p:nvPicPr>
          <p:cNvPr id="27651" name="Picture 2"/>
          <p:cNvPicPr>
            <a:picLocks noGrp="1" noChangeAspect="1" noChangeArrowheads="1"/>
          </p:cNvPicPr>
          <p:nvPr>
            <p:ph type="tbl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23850" y="1052513"/>
            <a:ext cx="1962150" cy="1584325"/>
          </a:xfrm>
          <a:noFill/>
        </p:spPr>
      </p:pic>
      <p:sp>
        <p:nvSpPr>
          <p:cNvPr id="27652" name="Прямоугольник 4"/>
          <p:cNvSpPr>
            <a:spLocks noChangeArrowheads="1"/>
          </p:cNvSpPr>
          <p:nvPr/>
        </p:nvSpPr>
        <p:spPr bwMode="auto">
          <a:xfrm>
            <a:off x="2286000" y="1720850"/>
            <a:ext cx="6534150" cy="3600450"/>
          </a:xfrm>
          <a:prstGeom prst="rect">
            <a:avLst/>
          </a:prstGeom>
          <a:solidFill>
            <a:schemeClr val="accent3">
              <a:lumMod val="65000"/>
            </a:schemeClr>
          </a:solidFill>
          <a:ln>
            <a:noFill/>
          </a:ln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Все для учителя химии</a:t>
            </a:r>
          </a:p>
          <a:p>
            <a:pPr>
              <a:defRPr/>
            </a:pPr>
            <a:endParaRPr lang="ru-RU" sz="32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sz="2800" b="1" dirty="0">
                <a:latin typeface="Monotype Corsiva" pitchFamily="66" charset="0"/>
              </a:rPr>
              <a:t>Газета "Химия" издательского дома 1-го сентября. Сайт "Я иду на урок химии". Материалы к уроку.</a:t>
            </a:r>
          </a:p>
          <a:p>
            <a:pPr>
              <a:defRPr/>
            </a:pPr>
            <a:endParaRPr lang="ru-RU" sz="2800" b="1" dirty="0">
              <a:latin typeface="Monotype Corsiva" pitchFamily="66" charset="0"/>
            </a:endParaRPr>
          </a:p>
          <a:p>
            <a:pPr>
              <a:defRPr/>
            </a:pPr>
            <a:r>
              <a:rPr lang="ru-RU" sz="2800" b="1" dirty="0">
                <a:latin typeface="Monotype Corsiva" pitchFamily="66" charset="0"/>
              </a:rPr>
              <a:t> Адрес сайта: </a:t>
            </a:r>
            <a:r>
              <a:rPr lang="ru-RU" sz="2800" b="1" dirty="0">
                <a:latin typeface="Monotype Corsiva" pitchFamily="66" charset="0"/>
                <a:hlinkClick r:id="rId3"/>
              </a:rPr>
              <a:t>http://him.1september.ru</a:t>
            </a:r>
            <a:endParaRPr lang="ru-RU" sz="2800" b="1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690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685800" y="260350"/>
            <a:ext cx="7772400" cy="1152525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</a:rPr>
              <a:t>Электронный учебник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03350" y="1557338"/>
            <a:ext cx="5616575" cy="12239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357298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i="1" dirty="0"/>
              <a:t>(ЭУ) – это электронное учебное издание, представляющее собой электронный учебно-методический </a:t>
            </a:r>
            <a:r>
              <a:rPr lang="ru-RU" sz="3600" b="1" i="1" dirty="0" smtClean="0"/>
              <a:t>комплекс (УМК), </a:t>
            </a:r>
            <a:r>
              <a:rPr lang="ru-RU" sz="3600" b="1" i="1" dirty="0"/>
              <a:t>предназначенный для организации учебной деятельности на всех этапах дидактического цикла. </a:t>
            </a:r>
            <a:endParaRPr lang="ru-RU" sz="3600" b="1" i="1" dirty="0" smtClean="0"/>
          </a:p>
          <a:p>
            <a:pPr algn="just"/>
            <a:r>
              <a:rPr lang="ru-RU" sz="3600" b="1" i="1" dirty="0" smtClean="0"/>
              <a:t>Обязательный элемент ОП, </a:t>
            </a:r>
            <a:r>
              <a:rPr lang="ru-RU" sz="3600" b="1" i="1" dirty="0" err="1" smtClean="0"/>
              <a:t>системообразующая</a:t>
            </a:r>
            <a:r>
              <a:rPr lang="ru-RU" sz="3600" b="1" i="1" dirty="0" smtClean="0"/>
              <a:t> основа ИОС ученика.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414487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85225" cy="792162"/>
          </a:xfrm>
        </p:spPr>
        <p:txBody>
          <a:bodyPr/>
          <a:lstStyle/>
          <a:p>
            <a:r>
              <a:rPr lang="ru-RU" sz="3600" b="1" smtClean="0">
                <a:solidFill>
                  <a:srgbClr val="FF0000"/>
                </a:solidFill>
              </a:rPr>
              <a:t>Рекомендуемые электронные ресурсы</a:t>
            </a:r>
            <a:endParaRPr lang="ru-RU" sz="3600" smtClean="0"/>
          </a:p>
        </p:txBody>
      </p:sp>
      <p:sp>
        <p:nvSpPr>
          <p:cNvPr id="28675" name="Прямоугольник 5"/>
          <p:cNvSpPr>
            <a:spLocks noChangeArrowheads="1"/>
          </p:cNvSpPr>
          <p:nvPr/>
        </p:nvSpPr>
        <p:spPr bwMode="auto">
          <a:xfrm>
            <a:off x="250825" y="1341438"/>
            <a:ext cx="8642350" cy="52625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Виртуальная Химическая Школа</a:t>
            </a:r>
          </a:p>
          <a:p>
            <a:pPr>
              <a:defRPr/>
            </a:pPr>
            <a:endParaRPr lang="ru-RU" sz="1200" dirty="0"/>
          </a:p>
          <a:p>
            <a:pPr>
              <a:defRPr/>
            </a:pPr>
            <a:endParaRPr lang="ru-RU" sz="1200" dirty="0"/>
          </a:p>
          <a:p>
            <a:pPr>
              <a:defRPr/>
            </a:pPr>
            <a:r>
              <a:rPr lang="ru-RU" sz="2800" b="1" dirty="0">
                <a:latin typeface="Monotype Corsiva" pitchFamily="66" charset="0"/>
              </a:rPr>
              <a:t>Виртуальная Химическая Школа - интерактивное продолжение статического сайта Виртуальной Химической Школы! </a:t>
            </a:r>
            <a:r>
              <a:rPr lang="ru-RU" sz="2800" b="1" dirty="0" err="1">
                <a:latin typeface="Monotype Corsiva" pitchFamily="66" charset="0"/>
              </a:rPr>
              <a:t>Cдающие</a:t>
            </a:r>
            <a:r>
              <a:rPr lang="ru-RU" sz="2800" b="1" dirty="0">
                <a:latin typeface="Monotype Corsiva" pitchFamily="66" charset="0"/>
              </a:rPr>
              <a:t> ЕГЭ и ГИА, участники олимпиад и все без ограничения интересующиеся опытами, методикой и педагогикой могут изучать материалы, решать тематические тесты, задавать вопросы, посещать онлайн-</a:t>
            </a:r>
            <a:r>
              <a:rPr lang="ru-RU" sz="2800" b="1" dirty="0" err="1">
                <a:latin typeface="Monotype Corsiva" pitchFamily="66" charset="0"/>
              </a:rPr>
              <a:t>видеолекции</a:t>
            </a:r>
            <a:r>
              <a:rPr lang="ru-RU" sz="2800" b="1" dirty="0">
                <a:latin typeface="Monotype Corsiva" pitchFamily="66" charset="0"/>
              </a:rPr>
              <a:t> и консультироваться у выдающихся специалистов! Ведущий Марат Ахметов</a:t>
            </a:r>
          </a:p>
          <a:p>
            <a:pPr>
              <a:defRPr/>
            </a:pPr>
            <a:endParaRPr lang="ru-RU" sz="2800" b="1" dirty="0">
              <a:latin typeface="Monotype Corsiva" pitchFamily="66" charset="0"/>
            </a:endParaRPr>
          </a:p>
          <a:p>
            <a:pPr>
              <a:defRPr/>
            </a:pPr>
            <a:r>
              <a:rPr lang="ru-RU" sz="2800" b="1" dirty="0">
                <a:latin typeface="Monotype Corsiva" pitchFamily="66" charset="0"/>
              </a:rPr>
              <a:t> Адрес сайта: http://</a:t>
            </a:r>
            <a:r>
              <a:rPr lang="ru-RU" sz="2800" b="1" dirty="0">
                <a:latin typeface="Monotype Corsiva" pitchFamily="66" charset="0"/>
                <a:hlinkClick r:id="rId2"/>
              </a:rPr>
              <a:t>him-school.ru</a:t>
            </a:r>
            <a:endParaRPr lang="ru-RU" sz="2800" b="1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413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8856663" cy="936625"/>
          </a:xfrm>
        </p:spPr>
        <p:txBody>
          <a:bodyPr/>
          <a:lstStyle/>
          <a:p>
            <a:r>
              <a:rPr lang="ru-RU" sz="3600" b="1" smtClean="0">
                <a:solidFill>
                  <a:srgbClr val="FF0000"/>
                </a:solidFill>
              </a:rPr>
              <a:t>Рекомендуемые электронные ресурсы</a:t>
            </a:r>
            <a:endParaRPr lang="ru-RU" sz="3600" smtClean="0"/>
          </a:p>
        </p:txBody>
      </p:sp>
      <p:sp>
        <p:nvSpPr>
          <p:cNvPr id="29699" name="Прямоугольник 5"/>
          <p:cNvSpPr>
            <a:spLocks noChangeArrowheads="1"/>
          </p:cNvSpPr>
          <p:nvPr/>
        </p:nvSpPr>
        <p:spPr bwMode="auto">
          <a:xfrm>
            <a:off x="684213" y="2828925"/>
            <a:ext cx="8064500" cy="107791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r>
              <a:rPr lang="ru-RU" sz="3200" b="1" dirty="0">
                <a:latin typeface="Monotype Corsiva" pitchFamily="66" charset="0"/>
              </a:rPr>
              <a:t>Бесплатный школьный портал </a:t>
            </a:r>
            <a:r>
              <a:rPr lang="ru-RU" sz="3200" b="1" dirty="0" err="1">
                <a:latin typeface="Monotype Corsiva" pitchFamily="66" charset="0"/>
              </a:rPr>
              <a:t>ПроШколу.ру</a:t>
            </a:r>
            <a:r>
              <a:rPr lang="ru-RU" sz="3200" b="1" dirty="0">
                <a:latin typeface="Monotype Corsiva" pitchFamily="66" charset="0"/>
              </a:rPr>
              <a:t> - все школы России</a:t>
            </a:r>
            <a:r>
              <a:rPr lang="ru-RU" dirty="0"/>
              <a:t> </a:t>
            </a:r>
            <a:r>
              <a:rPr lang="en-US" sz="3200" b="1" dirty="0">
                <a:latin typeface="Monotype Corsiva" pitchFamily="66" charset="0"/>
                <a:hlinkClick r:id="rId2"/>
              </a:rPr>
              <a:t>http://www.proshkolu.ru</a:t>
            </a:r>
            <a:endParaRPr lang="ru-RU" sz="3200" b="1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865294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323528" y="188641"/>
            <a:ext cx="9001125" cy="1296144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FF0000"/>
                </a:solidFill>
              </a:rPr>
              <a:t>Особенности УМК «Химия. 8-9класс» Д.М. Жилина</a:t>
            </a:r>
            <a:endParaRPr lang="ru-RU" sz="2800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446936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Полное соответствие Государственному образовательному стандарту  по химии для 8-9 классов основной общеобразовательной школы.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Единая система представления учебного материала, сопровождающаяся графическими элементами навигации по тексту и инструкцией по работе с учебником.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Мотивация изучения химии за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счѐт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опоры на жизненный опыт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ребѐнка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Большое количество домашних экспериментов, предваряющих изучение темы или позволяющих закрепить изученный материал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Насыщенность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демоэкспериментом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, лабораторными опытами и практическими работами, в том числе, по выбору учителя.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ru-RU" sz="24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82044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172450" cy="1071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>Особенности УМК «Химия. 8-9класс» Д.М. Жилина</a:t>
            </a:r>
            <a:endParaRPr lang="ru-RU" sz="36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452437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Разбор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</a:rPr>
              <a:t>обобщѐнных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алгоритмов решения всех типов задач, предусмотренных ГОС.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Наличие оригинального дополнительного материала в рубриках «Это интересно».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 Параграфы для факультативного изучения, повышающие мобильность учителя и учащихся в выборе траектории обучения.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Расширение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дидактических возможностей УМК за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счѐт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ориентации на работу учителя и учащихся с использованием ФЦИОР 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http://fcior.edu.ru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, Единой коллекции ЦОР (http://schoolcollection.edu.ru), авторских ресурсов, специально подготовленных издательством. 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26693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smtClean="0"/>
              <a:t>Ключевые установки стандарта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Ориентация на результат образования, а не регламентация процесса обучения.</a:t>
            </a:r>
          </a:p>
          <a:p>
            <a:pPr marL="0" indent="0" eaLnBrk="1" hangingPunct="1">
              <a:buNone/>
              <a:defRPr/>
            </a:pPr>
            <a:endParaRPr lang="ru-RU" sz="2800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Переход на </a:t>
            </a:r>
            <a:r>
              <a:rPr lang="ru-RU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деятельностную</a:t>
            </a:r>
            <a: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парадигму образования.</a:t>
            </a:r>
          </a:p>
          <a:p>
            <a:pPr>
              <a:buNone/>
            </a:pPr>
            <a:r>
              <a:rPr lang="ru-RU" sz="2800" dirty="0" smtClean="0"/>
              <a:t>	(освоение учениками знаний, умений, навыков преимущественно в форме деятельности, ученик должен уметь использовать свои знания);</a:t>
            </a:r>
          </a:p>
          <a:p>
            <a:pPr eaLnBrk="1" hangingPunct="1">
              <a:defRPr/>
            </a:pPr>
            <a: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обеспечение каждого субъекта образовательного процесса широким доступом к информационно-методическим ресурсам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Псков 2013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96FC9308-491F-4C52-8EDE-C675045DA283}" type="slidenum">
              <a:rPr lang="ru-RU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059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60648"/>
            <a:ext cx="7772400" cy="5835352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Учебная ситуация - такая </a:t>
            </a:r>
            <a:r>
              <a:rPr lang="ru-RU" sz="2800" dirty="0"/>
              <a:t>особая единица учебного процесса, в которой дети с помощью учителя обнаруживают предмет своего действия, исследуют его, совершая разнообразные учебные действия, преобразуют его, например, переформулируют, или предлагают свое описание и т.д., частично – запоминают. В связи с новыми требованиями перед учителем ставится задача научиться создавать учебные ситуации как особые структурные единицы учебной деятельности, а также уметь переводить учебные задачи в учебную ситуацию.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64610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5800" y="285750"/>
          <a:ext cx="7772400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48"/>
                <a:gridCol w="417195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95000"/>
                              <a:lumOff val="5000"/>
                            </a:schemeClr>
                          </a:solidFill>
                        </a:rPr>
                        <a:t>Учебная ситуация</a:t>
                      </a:r>
                      <a:endParaRPr lang="ru-RU" dirty="0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95000"/>
                              <a:lumOff val="5000"/>
                            </a:schemeClr>
                          </a:solidFill>
                        </a:rPr>
                        <a:t>Проблемная ситуация</a:t>
                      </a:r>
                      <a:endParaRPr lang="ru-RU" dirty="0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такая особая единица учебного процесса, в которой дети с помощью учителя обнаруживают предмет своего действия, исследуют его, совершая разнообразные учебные действия, преобразуют его, например, переформулируют, или предлагают свое описание и т.д., частично – запоминают.</a:t>
                      </a:r>
                      <a:endParaRPr lang="ru-RU" dirty="0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dirty="0" smtClean="0">
                          <a:solidFill>
                            <a:schemeClr val="tx2">
                              <a:lumMod val="95000"/>
                              <a:lumOff val="5000"/>
                            </a:schemeClr>
                          </a:solidFill>
                        </a:rPr>
                        <a:t>Созданная учителем единица учебного процесса,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которая способствует самостоятельному  поиску учащимися новых понятий и способов действий;</a:t>
                      </a:r>
                    </a:p>
                    <a:p>
                      <a:pPr lvl="0"/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предполагает последовательное и целенаправленное выдвижение перед учащимися познавательных проблем, разрешение которых (под руководством учителя) приводит к активному усвоению новых знаний;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обеспечивает особый способ мышления, прочность знаний и творческое их применение в практической деятельности.</a:t>
                      </a:r>
                    </a:p>
                    <a:p>
                      <a:endParaRPr lang="ru-RU" dirty="0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Преподаватель не сообщает готовых знаний, а организует учащихся на их поиск: понятия, закономерности, теории познаются в ходе поиска, наблюдений, анализа фактов, мыслительной деятельности.</a:t>
                      </a:r>
                      <a:endParaRPr lang="ru-RU" dirty="0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3200" b="1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fld id="{55F8A7A9-6D14-4805-8C29-62F07385D967}" type="slidenum">
              <a:rPr lang="ru-RU" sz="1000" b="0" smtClean="0"/>
              <a:pPr/>
              <a:t>27</a:t>
            </a:fld>
            <a:endParaRPr lang="ru-RU" sz="1000" b="0" smtClean="0"/>
          </a:p>
        </p:txBody>
      </p:sp>
      <p:sp>
        <p:nvSpPr>
          <p:cNvPr id="14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ru-RU" sz="1400" dirty="0">
              <a:latin typeface="+mn-lt"/>
            </a:endParaRPr>
          </a:p>
        </p:txBody>
      </p:sp>
      <p:sp>
        <p:nvSpPr>
          <p:cNvPr id="50181" name="AutoShape 7"/>
          <p:cNvSpPr>
            <a:spLocks noChangeArrowheads="1"/>
          </p:cNvSpPr>
          <p:nvPr/>
        </p:nvSpPr>
        <p:spPr bwMode="auto">
          <a:xfrm>
            <a:off x="3500438" y="1571625"/>
            <a:ext cx="2071687" cy="12858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ru-RU" sz="1600">
              <a:latin typeface="Tahoma" pitchFamily="34" charset="0"/>
            </a:endParaRP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В традиционной</a:t>
            </a: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системе </a:t>
            </a: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образовательного</a:t>
            </a: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процесса</a:t>
            </a:r>
          </a:p>
          <a:p>
            <a:pPr algn="ctr">
              <a:defRPr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50182" name="AutoShape 16"/>
          <p:cNvSpPr>
            <a:spLocks noChangeArrowheads="1"/>
          </p:cNvSpPr>
          <p:nvPr/>
        </p:nvSpPr>
        <p:spPr bwMode="auto">
          <a:xfrm>
            <a:off x="6681788" y="2786063"/>
            <a:ext cx="2319337" cy="20716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>
                <a:latin typeface="Tahoma" pitchFamily="34" charset="0"/>
              </a:rPr>
              <a:t>Организует </a:t>
            </a: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деятельность </a:t>
            </a: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ученика в </a:t>
            </a: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инновационной </a:t>
            </a: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образовательной </a:t>
            </a: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среде</a:t>
            </a:r>
            <a:endParaRPr lang="ru-RU">
              <a:latin typeface="Tahoma" pitchFamily="34" charset="0"/>
            </a:endParaRPr>
          </a:p>
        </p:txBody>
      </p:sp>
      <p:sp>
        <p:nvSpPr>
          <p:cNvPr id="50183" name="AutoShape 9"/>
          <p:cNvSpPr>
            <a:spLocks noChangeArrowheads="1"/>
          </p:cNvSpPr>
          <p:nvPr/>
        </p:nvSpPr>
        <p:spPr bwMode="auto">
          <a:xfrm>
            <a:off x="6556375" y="1214438"/>
            <a:ext cx="2444750" cy="5715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>
                <a:latin typeface="Tahoma" pitchFamily="34" charset="0"/>
              </a:rPr>
              <a:t>Учитель</a:t>
            </a:r>
            <a:endParaRPr lang="ru-RU">
              <a:latin typeface="Tahoma" pitchFamily="34" charset="0"/>
            </a:endParaRPr>
          </a:p>
        </p:txBody>
      </p:sp>
      <p:sp>
        <p:nvSpPr>
          <p:cNvPr id="50184" name="AutoShape 10"/>
          <p:cNvSpPr>
            <a:spLocks noChangeArrowheads="1"/>
          </p:cNvSpPr>
          <p:nvPr/>
        </p:nvSpPr>
        <p:spPr bwMode="auto">
          <a:xfrm rot="10800000">
            <a:off x="2643188" y="1924050"/>
            <a:ext cx="719137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857250" y="214313"/>
            <a:ext cx="4357688" cy="1214437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0" y="-71438"/>
            <a:ext cx="9286875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ru-RU" sz="2800" b="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Изменение роли участников педагогического процесса </a:t>
            </a:r>
          </a:p>
        </p:txBody>
      </p:sp>
      <p:sp>
        <p:nvSpPr>
          <p:cNvPr id="50187" name="AutoShape 10"/>
          <p:cNvSpPr>
            <a:spLocks noChangeArrowheads="1"/>
          </p:cNvSpPr>
          <p:nvPr/>
        </p:nvSpPr>
        <p:spPr bwMode="auto">
          <a:xfrm>
            <a:off x="5715000" y="1928813"/>
            <a:ext cx="719138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0188" name="AutoShape 9"/>
          <p:cNvSpPr>
            <a:spLocks noChangeArrowheads="1"/>
          </p:cNvSpPr>
          <p:nvPr/>
        </p:nvSpPr>
        <p:spPr bwMode="auto">
          <a:xfrm>
            <a:off x="142875" y="1214438"/>
            <a:ext cx="2444750" cy="5715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ru-RU" sz="1600">
              <a:latin typeface="Tahoma" pitchFamily="34" charset="0"/>
            </a:endParaRP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Ученик</a:t>
            </a:r>
          </a:p>
          <a:p>
            <a:pPr algn="ctr">
              <a:defRPr/>
            </a:pPr>
            <a:endParaRPr lang="ru-RU">
              <a:latin typeface="Tahoma" pitchFamily="34" charset="0"/>
            </a:endParaRPr>
          </a:p>
        </p:txBody>
      </p:sp>
      <p:sp>
        <p:nvSpPr>
          <p:cNvPr id="50189" name="AutoShape 9"/>
          <p:cNvSpPr>
            <a:spLocks noChangeArrowheads="1"/>
          </p:cNvSpPr>
          <p:nvPr/>
        </p:nvSpPr>
        <p:spPr bwMode="auto">
          <a:xfrm>
            <a:off x="142875" y="1857375"/>
            <a:ext cx="2444750" cy="6429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ru-RU" sz="1600">
              <a:latin typeface="Tahoma" pitchFamily="34" charset="0"/>
            </a:endParaRP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Получает готовую </a:t>
            </a: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информацию</a:t>
            </a:r>
          </a:p>
          <a:p>
            <a:pPr algn="ctr">
              <a:defRPr/>
            </a:pPr>
            <a:endParaRPr lang="ru-RU">
              <a:latin typeface="Tahoma" pitchFamily="34" charset="0"/>
            </a:endParaRPr>
          </a:p>
        </p:txBody>
      </p:sp>
      <p:sp>
        <p:nvSpPr>
          <p:cNvPr id="50190" name="AutoShape 9"/>
          <p:cNvSpPr>
            <a:spLocks noChangeArrowheads="1"/>
          </p:cNvSpPr>
          <p:nvPr/>
        </p:nvSpPr>
        <p:spPr bwMode="auto">
          <a:xfrm>
            <a:off x="142875" y="2857500"/>
            <a:ext cx="2444750" cy="1857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ru-RU" sz="1600">
              <a:latin typeface="Tahoma" pitchFamily="34" charset="0"/>
            </a:endParaRPr>
          </a:p>
          <a:p>
            <a:pPr algn="ctr">
              <a:defRPr/>
            </a:pPr>
            <a:endParaRPr lang="ru-RU" sz="1600">
              <a:latin typeface="Tahoma" pitchFamily="34" charset="0"/>
            </a:endParaRPr>
          </a:p>
          <a:p>
            <a:pPr algn="ctr">
              <a:defRPr/>
            </a:pPr>
            <a:endParaRPr lang="ru-RU" sz="1600">
              <a:latin typeface="Tahoma" pitchFamily="34" charset="0"/>
            </a:endParaRP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Осуществляет:</a:t>
            </a:r>
          </a:p>
          <a:p>
            <a:pPr algn="ctr">
              <a:buFont typeface="Arial" charset="0"/>
              <a:buChar char="•"/>
              <a:defRPr/>
            </a:pPr>
            <a:r>
              <a:rPr lang="ru-RU" sz="1600">
                <a:latin typeface="Tahoma" pitchFamily="34" charset="0"/>
              </a:rPr>
              <a:t>поиск</a:t>
            </a:r>
          </a:p>
          <a:p>
            <a:pPr algn="ctr">
              <a:buFont typeface="Arial" charset="0"/>
              <a:buChar char="•"/>
              <a:defRPr/>
            </a:pPr>
            <a:r>
              <a:rPr lang="ru-RU" sz="1600">
                <a:latin typeface="Tahoma" pitchFamily="34" charset="0"/>
              </a:rPr>
              <a:t>выбор</a:t>
            </a:r>
          </a:p>
          <a:p>
            <a:pPr algn="ctr">
              <a:buFont typeface="Arial" charset="0"/>
              <a:buChar char="•"/>
              <a:defRPr/>
            </a:pPr>
            <a:r>
              <a:rPr lang="ru-RU" sz="1600">
                <a:latin typeface="Tahoma" pitchFamily="34" charset="0"/>
              </a:rPr>
              <a:t>анализ</a:t>
            </a:r>
          </a:p>
          <a:p>
            <a:pPr algn="ctr">
              <a:buFont typeface="Arial" charset="0"/>
              <a:buChar char="•"/>
              <a:defRPr/>
            </a:pPr>
            <a:r>
              <a:rPr lang="ru-RU" sz="1600">
                <a:latin typeface="Tahoma" pitchFamily="34" charset="0"/>
              </a:rPr>
              <a:t>систематизацию и</a:t>
            </a: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презентацию</a:t>
            </a: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информации</a:t>
            </a:r>
          </a:p>
          <a:p>
            <a:pPr algn="ctr">
              <a:defRPr/>
            </a:pPr>
            <a:endParaRPr lang="ru-RU" sz="1600">
              <a:latin typeface="Tahoma" pitchFamily="34" charset="0"/>
            </a:endParaRPr>
          </a:p>
          <a:p>
            <a:pPr algn="ctr">
              <a:defRPr/>
            </a:pPr>
            <a:endParaRPr lang="ru-RU" sz="1600">
              <a:latin typeface="Tahoma" pitchFamily="34" charset="0"/>
            </a:endParaRPr>
          </a:p>
          <a:p>
            <a:pPr algn="ctr">
              <a:defRPr/>
            </a:pPr>
            <a:endParaRPr lang="ru-RU">
              <a:latin typeface="Tahoma" pitchFamily="34" charset="0"/>
            </a:endParaRPr>
          </a:p>
        </p:txBody>
      </p:sp>
      <p:sp>
        <p:nvSpPr>
          <p:cNvPr id="50191" name="AutoShape 9"/>
          <p:cNvSpPr>
            <a:spLocks noChangeArrowheads="1"/>
          </p:cNvSpPr>
          <p:nvPr/>
        </p:nvSpPr>
        <p:spPr bwMode="auto">
          <a:xfrm>
            <a:off x="6556375" y="1857375"/>
            <a:ext cx="2444750" cy="6429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ru-RU" sz="1600">
              <a:latin typeface="Tahoma" pitchFamily="34" charset="0"/>
            </a:endParaRP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Транслирует</a:t>
            </a: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информацию</a:t>
            </a:r>
          </a:p>
          <a:p>
            <a:pPr algn="ctr">
              <a:defRPr/>
            </a:pPr>
            <a:endParaRPr lang="ru-RU">
              <a:latin typeface="Tahoma" pitchFamily="34" charset="0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3357563" y="4143375"/>
            <a:ext cx="2357437" cy="714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ru-RU" sz="1600" dirty="0">
              <a:latin typeface="Tahoma" pitchFamily="34" charset="0"/>
            </a:endParaRP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Новое качество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образования</a:t>
            </a:r>
          </a:p>
          <a:p>
            <a:pPr algn="ctr">
              <a:defRPr/>
            </a:pPr>
            <a:endParaRPr lang="ru-RU" sz="2400" dirty="0">
              <a:latin typeface="Tahoma" pitchFamily="34" charset="0"/>
            </a:endParaRPr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3286125" y="4929188"/>
            <a:ext cx="2571750" cy="714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ru-RU" sz="1600" dirty="0">
              <a:latin typeface="Tahoma" pitchFamily="34" charset="0"/>
            </a:endParaRP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Новый образовательный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результат</a:t>
            </a:r>
          </a:p>
          <a:p>
            <a:pPr algn="ctr">
              <a:defRPr/>
            </a:pPr>
            <a:endParaRPr lang="ru-RU" sz="2400" dirty="0">
              <a:latin typeface="Tahoma" pitchFamily="34" charset="0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1714500" y="5786438"/>
            <a:ext cx="5429250" cy="9286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ru-RU" sz="1600" dirty="0">
              <a:latin typeface="Tahoma" pitchFamily="34" charset="0"/>
            </a:endParaRPr>
          </a:p>
          <a:p>
            <a:pPr algn="ctr">
              <a:defRPr/>
            </a:pPr>
            <a:r>
              <a:rPr lang="ru-RU" sz="1600" dirty="0">
                <a:latin typeface="Tahoma" pitchFamily="34" charset="0"/>
                <a:cs typeface="Tahoma" pitchFamily="34" charset="0"/>
              </a:rPr>
              <a:t>«Компетентности к обновлению 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  <a:cs typeface="Tahoma" pitchFamily="34" charset="0"/>
              </a:rPr>
              <a:t>компетенций» и мотивация к обучению 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  <a:cs typeface="Tahoma" pitchFamily="34" charset="0"/>
              </a:rPr>
              <a:t>на разных этапах развития личности обучающихся</a:t>
            </a:r>
          </a:p>
          <a:p>
            <a:pPr algn="ctr">
              <a:defRPr/>
            </a:pPr>
            <a:endParaRPr lang="ru-RU" sz="2400" dirty="0">
              <a:latin typeface="Tahoma" pitchFamily="34" charset="0"/>
            </a:endParaRPr>
          </a:p>
        </p:txBody>
      </p:sp>
      <p:sp>
        <p:nvSpPr>
          <p:cNvPr id="27" name="Стрелка углом 26"/>
          <p:cNvSpPr/>
          <p:nvPr/>
        </p:nvSpPr>
        <p:spPr>
          <a:xfrm rot="5400000">
            <a:off x="3217068" y="2926557"/>
            <a:ext cx="639763" cy="1644650"/>
          </a:xfrm>
          <a:prstGeom prst="bent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Стрелка углом 27"/>
          <p:cNvSpPr/>
          <p:nvPr/>
        </p:nvSpPr>
        <p:spPr>
          <a:xfrm rot="5400000" flipV="1">
            <a:off x="5430043" y="2929732"/>
            <a:ext cx="639763" cy="1644650"/>
          </a:xfrm>
          <a:prstGeom prst="ben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111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642918"/>
            <a:ext cx="75009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Проблемную ситуацию психологи определяют как психическое состояние личности, при котором возникает познавательная потребность в результате каких – либо противоречий.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Проблема ( от греч. – задача) – «сложный вопрос, задача, требующая решения» (С.И. Ожегов). Проблема может быть научной и учебной.</a:t>
            </a:r>
            <a:br>
              <a:rPr lang="ru-RU" dirty="0" smtClean="0"/>
            </a:br>
            <a:endParaRPr lang="ru-RU" dirty="0" smtClean="0"/>
          </a:p>
          <a:p>
            <a:endParaRPr lang="ru-RU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Учебной проблемой является вопрос или задание, способ решения или результат которого ученику заранее неизвестен, но ученик обладает определёнными знаниями и умениями, для того, чтобы осуществить поиск этого результата или способа выполнения задания. Вопрос, на который ученик заранее знает ответ, не является проблемой.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612845"/>
            <a:ext cx="77153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Виды проблемных ситуаций на уроках химии:</a:t>
            </a:r>
          </a:p>
          <a:p>
            <a:endParaRPr lang="ru-RU" dirty="0" smtClean="0"/>
          </a:p>
          <a:p>
            <a:r>
              <a:rPr lang="ru-RU" sz="2000" dirty="0" smtClean="0"/>
              <a:t>1.  </a:t>
            </a:r>
            <a:r>
              <a:rPr lang="ru-RU" sz="2000" b="1" dirty="0" smtClean="0"/>
              <a:t>Ситуации конфликта</a:t>
            </a:r>
            <a:r>
              <a:rPr lang="ru-RU" sz="2000" dirty="0" smtClean="0"/>
              <a:t>, в основе которых лежат противоречия: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между ранее усвоенным материалом и материалом, изучаемым на уроке;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между данными науки и жизненными представлениями школьников;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между предсказанным теоретическим ходом эксперимента и реально наблюдаемыми процессами.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2.</a:t>
            </a:r>
            <a:r>
              <a:rPr lang="ru-RU" sz="2000" b="1" dirty="0" smtClean="0"/>
              <a:t>  Ситуации затруднения</a:t>
            </a:r>
            <a:r>
              <a:rPr lang="ru-RU" sz="2000" dirty="0" smtClean="0"/>
              <a:t>, которые создаются в случаях, когда учащиеся осознают недостаточность или отсутствие необходимых для достижения поставленной цели знаний и умений.</a:t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764704"/>
            <a:ext cx="75425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 целом УМК – открытая система учебных и методических пособий на печатной и (или) электронной основе, являющихся источниками учебной и методической информации, предназначенных для участников ОП и ориентированных на обеспечение эффективной учебной деятельности школьников, развитие их способностей, склонностей, удовлетворение их познавательных потребностей и интересов. Каждый компонент УМК  обеспечивает свои приоритетные функции.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9684515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612845"/>
            <a:ext cx="7715304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Приемы создания проблемных ситуаций.</a:t>
            </a:r>
          </a:p>
          <a:p>
            <a:endParaRPr lang="ru-RU" dirty="0" smtClean="0"/>
          </a:p>
          <a:p>
            <a:pPr marL="457200" lvl="0" indent="-457200">
              <a:buAutoNum type="arabicPeriod"/>
            </a:pPr>
            <a:r>
              <a:rPr lang="ru-RU" sz="2000" b="1" dirty="0" smtClean="0"/>
              <a:t>Подведение школьников </a:t>
            </a:r>
          </a:p>
          <a:p>
            <a:pPr marL="457200" lvl="0" indent="-457200"/>
            <a:r>
              <a:rPr lang="ru-RU" sz="2000" b="1" dirty="0" smtClean="0"/>
              <a:t>       к противоречию, вызывающему</a:t>
            </a:r>
          </a:p>
          <a:p>
            <a:pPr marL="457200" lvl="0" indent="-457200"/>
            <a:r>
              <a:rPr lang="ru-RU" sz="2000" b="1" dirty="0" smtClean="0"/>
              <a:t>       у них удивление или затруднение.</a:t>
            </a:r>
          </a:p>
          <a:p>
            <a:pPr marL="457200" lvl="0" indent="-457200"/>
            <a:endParaRPr lang="ru-RU" sz="2000" dirty="0" smtClean="0"/>
          </a:p>
          <a:p>
            <a:pPr lvl="0"/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  <a:p>
            <a:pPr lvl="0"/>
            <a:r>
              <a:rPr lang="ru-RU" sz="2000" dirty="0" smtClean="0"/>
              <a:t> 2.  </a:t>
            </a:r>
            <a:r>
              <a:rPr lang="ru-RU" sz="2000" b="1" dirty="0" smtClean="0"/>
              <a:t>Дать практическое задание, с которым ученики до настоящего момента не сталкивались, т.е. задание, не похожее на все предыдущие. Не зная способа выполнения нового задания, ученики испытывают затруднение. </a:t>
            </a:r>
          </a:p>
          <a:p>
            <a:pPr lvl="0"/>
            <a:r>
              <a:rPr lang="ru-RU" sz="2000" dirty="0" smtClean="0"/>
              <a:t>	В магазин приходит Коля.</a:t>
            </a:r>
          </a:p>
          <a:p>
            <a:pPr lvl="0"/>
            <a:r>
              <a:rPr lang="ru-RU" sz="2000" dirty="0" smtClean="0"/>
              <a:t>	«Взвесьте 10 молей соли.</a:t>
            </a:r>
          </a:p>
          <a:p>
            <a:pPr lvl="0"/>
            <a:r>
              <a:rPr lang="ru-RU" sz="2000" dirty="0" smtClean="0"/>
              <a:t>	 Деньги сразу Вам отдам я.</a:t>
            </a:r>
          </a:p>
          <a:p>
            <a:pPr lvl="0"/>
            <a:r>
              <a:rPr lang="ru-RU" sz="2000" dirty="0" smtClean="0"/>
              <a:t>	Сколько это будет граммов?».</a:t>
            </a:r>
          </a:p>
          <a:p>
            <a:pPr lvl="0"/>
            <a:r>
              <a:rPr lang="ru-RU" sz="2000" dirty="0" smtClean="0"/>
              <a:t>		Отвечает продавец: «Ай да Коля, ну хитрец!</a:t>
            </a:r>
          </a:p>
          <a:p>
            <a:pPr lvl="0"/>
            <a:r>
              <a:rPr lang="ru-RU" sz="2000" dirty="0" smtClean="0"/>
              <a:t>		Если учишься ты в школе, знаешь массу моля соли»</a:t>
            </a:r>
          </a:p>
          <a:p>
            <a:pPr lvl="0"/>
            <a:endParaRPr lang="ru-RU" sz="2000" dirty="0" smtClean="0"/>
          </a:p>
          <a:p>
            <a:pPr lvl="0"/>
            <a:endParaRPr lang="ru-RU" sz="2000" dirty="0" smtClean="0"/>
          </a:p>
          <a:p>
            <a:pPr lvl="0"/>
            <a:endParaRPr lang="ru-RU" sz="2000" dirty="0" smtClean="0"/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http://www.hemi.nsu.ru/80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29256" y="1000108"/>
            <a:ext cx="3286148" cy="20478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>Организации текста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692150"/>
            <a:ext cx="3686175" cy="5689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1800" b="1" smtClean="0"/>
              <a:t>Темы для повторения</a:t>
            </a:r>
          </a:p>
          <a:p>
            <a:pPr eaLnBrk="1" hangingPunct="1">
              <a:buFontTx/>
              <a:buNone/>
            </a:pPr>
            <a:r>
              <a:rPr lang="ru-RU" sz="1800" b="1" i="1" smtClean="0"/>
              <a:t>(можно задавать на дом)</a:t>
            </a:r>
          </a:p>
          <a:p>
            <a:pPr eaLnBrk="1" hangingPunct="1"/>
            <a:endParaRPr lang="ru-RU" sz="1800" b="1" smtClean="0"/>
          </a:p>
          <a:p>
            <a:pPr eaLnBrk="1" hangingPunct="1">
              <a:buFontTx/>
              <a:buNone/>
            </a:pPr>
            <a:r>
              <a:rPr lang="ru-RU" sz="1800" b="1" smtClean="0"/>
              <a:t>Вопросы перед началом урока</a:t>
            </a:r>
          </a:p>
          <a:p>
            <a:pPr eaLnBrk="1" hangingPunct="1"/>
            <a:endParaRPr lang="ru-RU" sz="1800" b="1" smtClean="0"/>
          </a:p>
          <a:p>
            <a:pPr eaLnBrk="1" hangingPunct="1"/>
            <a:r>
              <a:rPr lang="ru-RU" sz="1800" b="1" smtClean="0"/>
              <a:t>Определяемый термин выделен жирным шрифтом</a:t>
            </a:r>
          </a:p>
          <a:p>
            <a:pPr eaLnBrk="1" hangingPunct="1"/>
            <a:endParaRPr lang="ru-RU" sz="1800" b="1" smtClean="0"/>
          </a:p>
          <a:p>
            <a:pPr eaLnBrk="1" hangingPunct="1"/>
            <a:r>
              <a:rPr lang="ru-RU" sz="1800" b="1" smtClean="0"/>
              <a:t>Определения дублированы на полях</a:t>
            </a:r>
          </a:p>
          <a:p>
            <a:pPr eaLnBrk="1" hangingPunct="1"/>
            <a:endParaRPr lang="ru-RU" sz="1800" b="1" smtClean="0"/>
          </a:p>
          <a:p>
            <a:pPr eaLnBrk="1" hangingPunct="1"/>
            <a:r>
              <a:rPr lang="ru-RU" sz="1800" b="1" smtClean="0"/>
              <a:t>Ключевые положения на полях</a:t>
            </a:r>
          </a:p>
          <a:p>
            <a:pPr eaLnBrk="1" hangingPunct="1"/>
            <a:endParaRPr lang="ru-RU" sz="1800" b="1" smtClean="0"/>
          </a:p>
          <a:p>
            <a:pPr eaLnBrk="1" hangingPunct="1"/>
            <a:r>
              <a:rPr lang="ru-RU" sz="1800" b="1" smtClean="0"/>
              <a:t>Пример</a:t>
            </a:r>
          </a:p>
          <a:p>
            <a:pPr eaLnBrk="1" hangingPunct="1"/>
            <a:endParaRPr lang="ru-RU" sz="1800" b="1" smtClean="0"/>
          </a:p>
          <a:p>
            <a:pPr eaLnBrk="1" hangingPunct="1"/>
            <a:r>
              <a:rPr lang="ru-RU" sz="1800" b="1" smtClean="0"/>
              <a:t>Задание для закрепления</a:t>
            </a:r>
            <a:br>
              <a:rPr lang="ru-RU" sz="1800" b="1" smtClean="0"/>
            </a:br>
            <a:r>
              <a:rPr lang="ru-RU" sz="1800" b="1" smtClean="0"/>
              <a:t> </a:t>
            </a:r>
            <a:r>
              <a:rPr lang="ru-RU" sz="1800" b="1" i="1" smtClean="0"/>
              <a:t>(по примеру)</a:t>
            </a:r>
          </a:p>
          <a:p>
            <a:pPr eaLnBrk="1" hangingPunct="1"/>
            <a:r>
              <a:rPr lang="ru-RU" sz="1800" b="1" smtClean="0"/>
              <a:t>Перекрестные ссылки</a:t>
            </a:r>
          </a:p>
        </p:txBody>
      </p:sp>
      <p:pic>
        <p:nvPicPr>
          <p:cNvPr id="12292" name="Picture 5" descr="linii_texta-2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064000" y="1314450"/>
            <a:ext cx="4832350" cy="4989513"/>
          </a:xfrm>
          <a:noFill/>
        </p:spPr>
      </p:pic>
      <p:sp>
        <p:nvSpPr>
          <p:cNvPr id="12293" name="AutoShape 6"/>
          <p:cNvSpPr>
            <a:spLocks noChangeArrowheads="1"/>
          </p:cNvSpPr>
          <p:nvPr/>
        </p:nvSpPr>
        <p:spPr bwMode="auto">
          <a:xfrm>
            <a:off x="4065588" y="1617663"/>
            <a:ext cx="3373437" cy="1050925"/>
          </a:xfrm>
          <a:prstGeom prst="roundRect">
            <a:avLst>
              <a:gd name="adj" fmla="val 26644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294" name="Line 7"/>
          <p:cNvSpPr>
            <a:spLocks noChangeShapeType="1"/>
          </p:cNvSpPr>
          <p:nvPr/>
        </p:nvSpPr>
        <p:spPr bwMode="auto">
          <a:xfrm>
            <a:off x="2646363" y="1581150"/>
            <a:ext cx="1406525" cy="293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295" name="AutoShape 8"/>
          <p:cNvSpPr>
            <a:spLocks noChangeArrowheads="1"/>
          </p:cNvSpPr>
          <p:nvPr/>
        </p:nvSpPr>
        <p:spPr bwMode="auto">
          <a:xfrm>
            <a:off x="4052888" y="2730500"/>
            <a:ext cx="3448050" cy="568325"/>
          </a:xfrm>
          <a:prstGeom prst="roundRect">
            <a:avLst>
              <a:gd name="adj" fmla="val 26644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296" name="Line 9"/>
          <p:cNvSpPr>
            <a:spLocks noChangeShapeType="1"/>
          </p:cNvSpPr>
          <p:nvPr/>
        </p:nvSpPr>
        <p:spPr bwMode="auto">
          <a:xfrm>
            <a:off x="3609975" y="2459038"/>
            <a:ext cx="430213" cy="2825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297" name="Line 10"/>
          <p:cNvSpPr>
            <a:spLocks noChangeShapeType="1"/>
          </p:cNvSpPr>
          <p:nvPr/>
        </p:nvSpPr>
        <p:spPr bwMode="auto">
          <a:xfrm>
            <a:off x="6153150" y="3644900"/>
            <a:ext cx="4826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298" name="Line 11"/>
          <p:cNvSpPr>
            <a:spLocks noChangeShapeType="1"/>
          </p:cNvSpPr>
          <p:nvPr/>
        </p:nvSpPr>
        <p:spPr bwMode="auto">
          <a:xfrm>
            <a:off x="2249488" y="3224213"/>
            <a:ext cx="3854450" cy="3444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299" name="Freeform 12"/>
          <p:cNvSpPr>
            <a:spLocks/>
          </p:cNvSpPr>
          <p:nvPr/>
        </p:nvSpPr>
        <p:spPr bwMode="auto">
          <a:xfrm>
            <a:off x="3448050" y="3471863"/>
            <a:ext cx="4040188" cy="528637"/>
          </a:xfrm>
          <a:custGeom>
            <a:avLst/>
            <a:gdLst>
              <a:gd name="T0" fmla="*/ 0 w 2545"/>
              <a:gd name="T1" fmla="*/ 2147483647 h 333"/>
              <a:gd name="T2" fmla="*/ 2147483647 w 2545"/>
              <a:gd name="T3" fmla="*/ 2147483647 h 333"/>
              <a:gd name="T4" fmla="*/ 2147483647 w 2545"/>
              <a:gd name="T5" fmla="*/ 2147483647 h 333"/>
              <a:gd name="T6" fmla="*/ 2147483647 w 2545"/>
              <a:gd name="T7" fmla="*/ 0 h 333"/>
              <a:gd name="T8" fmla="*/ 0 60000 65536"/>
              <a:gd name="T9" fmla="*/ 0 60000 65536"/>
              <a:gd name="T10" fmla="*/ 0 60000 65536"/>
              <a:gd name="T11" fmla="*/ 0 60000 65536"/>
              <a:gd name="T12" fmla="*/ 0 w 2545"/>
              <a:gd name="T13" fmla="*/ 0 h 333"/>
              <a:gd name="T14" fmla="*/ 2545 w 2545"/>
              <a:gd name="T15" fmla="*/ 333 h 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45" h="333">
                <a:moveTo>
                  <a:pt x="0" y="288"/>
                </a:moveTo>
                <a:cubicBezTo>
                  <a:pt x="184" y="293"/>
                  <a:pt x="776" y="320"/>
                  <a:pt x="1105" y="319"/>
                </a:cubicBezTo>
                <a:cubicBezTo>
                  <a:pt x="1434" y="318"/>
                  <a:pt x="1737" y="333"/>
                  <a:pt x="1977" y="280"/>
                </a:cubicBezTo>
                <a:cubicBezTo>
                  <a:pt x="2217" y="227"/>
                  <a:pt x="2427" y="58"/>
                  <a:pt x="2545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arrow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300" name="AutoShape 13"/>
          <p:cNvSpPr>
            <a:spLocks noChangeArrowheads="1"/>
          </p:cNvSpPr>
          <p:nvPr/>
        </p:nvSpPr>
        <p:spPr bwMode="auto">
          <a:xfrm>
            <a:off x="7512050" y="3140075"/>
            <a:ext cx="1162050" cy="444500"/>
          </a:xfrm>
          <a:prstGeom prst="roundRect">
            <a:avLst>
              <a:gd name="adj" fmla="val 26644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301" name="AutoShape 14"/>
          <p:cNvSpPr>
            <a:spLocks noChangeArrowheads="1"/>
          </p:cNvSpPr>
          <p:nvPr/>
        </p:nvSpPr>
        <p:spPr bwMode="auto">
          <a:xfrm>
            <a:off x="7437438" y="3635375"/>
            <a:ext cx="1249362" cy="679450"/>
          </a:xfrm>
          <a:prstGeom prst="roundRect">
            <a:avLst>
              <a:gd name="adj" fmla="val 26644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302" name="AutoShape 15"/>
          <p:cNvSpPr>
            <a:spLocks noChangeArrowheads="1"/>
          </p:cNvSpPr>
          <p:nvPr/>
        </p:nvSpPr>
        <p:spPr bwMode="auto">
          <a:xfrm>
            <a:off x="7413625" y="4364038"/>
            <a:ext cx="1249363" cy="679450"/>
          </a:xfrm>
          <a:prstGeom prst="roundRect">
            <a:avLst>
              <a:gd name="adj" fmla="val 26644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303" name="Freeform 16"/>
          <p:cNvSpPr>
            <a:spLocks/>
          </p:cNvSpPr>
          <p:nvPr/>
        </p:nvSpPr>
        <p:spPr bwMode="auto">
          <a:xfrm>
            <a:off x="3509963" y="3916363"/>
            <a:ext cx="3905250" cy="519112"/>
          </a:xfrm>
          <a:custGeom>
            <a:avLst/>
            <a:gdLst>
              <a:gd name="T0" fmla="*/ 0 w 2460"/>
              <a:gd name="T1" fmla="*/ 2147483647 h 327"/>
              <a:gd name="T2" fmla="*/ 2147483647 w 2460"/>
              <a:gd name="T3" fmla="*/ 2147483647 h 327"/>
              <a:gd name="T4" fmla="*/ 2147483647 w 2460"/>
              <a:gd name="T5" fmla="*/ 2147483647 h 327"/>
              <a:gd name="T6" fmla="*/ 2147483647 w 2460"/>
              <a:gd name="T7" fmla="*/ 0 h 327"/>
              <a:gd name="T8" fmla="*/ 0 60000 65536"/>
              <a:gd name="T9" fmla="*/ 0 60000 65536"/>
              <a:gd name="T10" fmla="*/ 0 60000 65536"/>
              <a:gd name="T11" fmla="*/ 0 60000 65536"/>
              <a:gd name="T12" fmla="*/ 0 w 2460"/>
              <a:gd name="T13" fmla="*/ 0 h 327"/>
              <a:gd name="T14" fmla="*/ 2460 w 2460"/>
              <a:gd name="T15" fmla="*/ 327 h 32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60" h="327">
                <a:moveTo>
                  <a:pt x="0" y="327"/>
                </a:moveTo>
                <a:cubicBezTo>
                  <a:pt x="73" y="299"/>
                  <a:pt x="219" y="193"/>
                  <a:pt x="443" y="156"/>
                </a:cubicBezTo>
                <a:cubicBezTo>
                  <a:pt x="655" y="108"/>
                  <a:pt x="988" y="118"/>
                  <a:pt x="1346" y="102"/>
                </a:cubicBezTo>
                <a:cubicBezTo>
                  <a:pt x="1704" y="86"/>
                  <a:pt x="2228" y="21"/>
                  <a:pt x="246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arrow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304" name="Line 17"/>
          <p:cNvSpPr>
            <a:spLocks noChangeShapeType="1"/>
          </p:cNvSpPr>
          <p:nvPr/>
        </p:nvSpPr>
        <p:spPr bwMode="auto">
          <a:xfrm>
            <a:off x="4213225" y="4298950"/>
            <a:ext cx="741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305" name="Line 18"/>
          <p:cNvSpPr>
            <a:spLocks noChangeShapeType="1"/>
          </p:cNvSpPr>
          <p:nvPr/>
        </p:nvSpPr>
        <p:spPr bwMode="auto">
          <a:xfrm flipV="1">
            <a:off x="2667000" y="5992813"/>
            <a:ext cx="3754438" cy="4841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306" name="Freeform 19"/>
          <p:cNvSpPr>
            <a:spLocks/>
          </p:cNvSpPr>
          <p:nvPr/>
        </p:nvSpPr>
        <p:spPr bwMode="auto">
          <a:xfrm>
            <a:off x="1198563" y="4373563"/>
            <a:ext cx="3063875" cy="741362"/>
          </a:xfrm>
          <a:custGeom>
            <a:avLst/>
            <a:gdLst>
              <a:gd name="T0" fmla="*/ 0 w 1930"/>
              <a:gd name="T1" fmla="*/ 2147483647 h 467"/>
              <a:gd name="T2" fmla="*/ 2147483647 w 1930"/>
              <a:gd name="T3" fmla="*/ 2147483647 h 467"/>
              <a:gd name="T4" fmla="*/ 2147483647 w 1930"/>
              <a:gd name="T5" fmla="*/ 0 h 467"/>
              <a:gd name="T6" fmla="*/ 0 60000 65536"/>
              <a:gd name="T7" fmla="*/ 0 60000 65536"/>
              <a:gd name="T8" fmla="*/ 0 60000 65536"/>
              <a:gd name="T9" fmla="*/ 0 w 1930"/>
              <a:gd name="T10" fmla="*/ 0 h 467"/>
              <a:gd name="T11" fmla="*/ 1930 w 1930"/>
              <a:gd name="T12" fmla="*/ 467 h 4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30" h="467">
                <a:moveTo>
                  <a:pt x="0" y="467"/>
                </a:moveTo>
                <a:cubicBezTo>
                  <a:pt x="159" y="450"/>
                  <a:pt x="635" y="444"/>
                  <a:pt x="957" y="366"/>
                </a:cubicBezTo>
                <a:cubicBezTo>
                  <a:pt x="1268" y="307"/>
                  <a:pt x="1727" y="76"/>
                  <a:pt x="193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arrow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307" name="Line 20"/>
          <p:cNvSpPr>
            <a:spLocks noChangeShapeType="1"/>
          </p:cNvSpPr>
          <p:nvPr/>
        </p:nvSpPr>
        <p:spPr bwMode="auto">
          <a:xfrm flipV="1">
            <a:off x="2682875" y="5026025"/>
            <a:ext cx="1517650" cy="4619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308" name="Line 21"/>
          <p:cNvSpPr>
            <a:spLocks noChangeShapeType="1"/>
          </p:cNvSpPr>
          <p:nvPr/>
        </p:nvSpPr>
        <p:spPr bwMode="auto">
          <a:xfrm>
            <a:off x="4213225" y="4929188"/>
            <a:ext cx="741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309" name="Line 22"/>
          <p:cNvSpPr>
            <a:spLocks noChangeShapeType="1"/>
          </p:cNvSpPr>
          <p:nvPr/>
        </p:nvSpPr>
        <p:spPr bwMode="auto">
          <a:xfrm flipV="1">
            <a:off x="6462713" y="5930900"/>
            <a:ext cx="579437" cy="1111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206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785794"/>
            <a:ext cx="757242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3. Вызвать удивление чем-либо.</a:t>
            </a:r>
          </a:p>
          <a:p>
            <a:pPr lvl="0"/>
            <a:r>
              <a:rPr lang="ru-RU" dirty="0" smtClean="0"/>
              <a:t>Горело семь свечей. Три погасли. Сколько свечей осталось? Дополнительный вопрос: горение свечи – это физический или химический процесс? Ответ обоснуйте </a:t>
            </a:r>
          </a:p>
          <a:p>
            <a:pPr lvl="0"/>
            <a:r>
              <a:rPr lang="ru-RU" dirty="0" smtClean="0"/>
              <a:t>4. </a:t>
            </a:r>
            <a:r>
              <a:rPr lang="ru-RU" b="1" dirty="0" smtClean="0"/>
              <a:t>Постановка конкретных проблемных вопросов, требующих логики рассуждения, обоснования, обобщения, конкретизации.</a:t>
            </a:r>
          </a:p>
          <a:p>
            <a:r>
              <a:rPr lang="ru-RU" dirty="0" smtClean="0"/>
              <a:t>Я всюду есть – но понемножку</a:t>
            </a:r>
            <a:br>
              <a:rPr lang="ru-RU" dirty="0" smtClean="0"/>
            </a:br>
            <a:r>
              <a:rPr lang="ru-RU" dirty="0" smtClean="0"/>
              <a:t>Черню серебряную ложку</a:t>
            </a:r>
            <a:br>
              <a:rPr lang="ru-RU" dirty="0" smtClean="0"/>
            </a:br>
            <a:r>
              <a:rPr lang="ru-RU" dirty="0" smtClean="0"/>
              <a:t>Когда испорчено яйцо</a:t>
            </a:r>
            <a:br>
              <a:rPr lang="ru-RU" dirty="0" smtClean="0"/>
            </a:br>
            <a:r>
              <a:rPr lang="ru-RU" dirty="0" smtClean="0"/>
              <a:t>Я тоже сразу налицо,</a:t>
            </a:r>
            <a:br>
              <a:rPr lang="ru-RU" dirty="0" smtClean="0"/>
            </a:br>
            <a:r>
              <a:rPr lang="ru-RU" dirty="0" smtClean="0"/>
              <a:t>Я отбиваю аппетит</a:t>
            </a:r>
            <a:br>
              <a:rPr lang="ru-RU" dirty="0" smtClean="0"/>
            </a:br>
            <a:r>
              <a:rPr lang="ru-RU" dirty="0" smtClean="0"/>
              <a:t>И очень сильно ядовит.</a:t>
            </a:r>
          </a:p>
          <a:p>
            <a:pPr lvl="0"/>
            <a:endParaRPr lang="ru-RU" b="1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ru-RU" dirty="0" smtClean="0"/>
              <a:t>	Получить нерастворимое основание и доказать, что это основание.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ru-RU" dirty="0" smtClean="0"/>
              <a:t>Доказать, что </a:t>
            </a:r>
            <a:r>
              <a:rPr lang="ru-RU" dirty="0" err="1" smtClean="0"/>
              <a:t>гидроксид</a:t>
            </a:r>
            <a:r>
              <a:rPr lang="ru-RU" dirty="0" smtClean="0"/>
              <a:t> серы – кислота.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Жилец из квартиры №26 решил помочь освободиться жильцу из квартиры №29 из его хлорида, но при этом сам попал в западню. Почему?</a:t>
            </a:r>
          </a:p>
          <a:p>
            <a:pPr lvl="0"/>
            <a:r>
              <a:rPr lang="ru-RU" b="1" dirty="0" smtClean="0"/>
              <a:t>Почему мы «слышим»  взаимодействие кислорода с водородом? </a:t>
            </a:r>
          </a:p>
          <a:p>
            <a:pPr lvl="0"/>
            <a:endParaRPr lang="ru-RU" b="1" dirty="0" smtClean="0"/>
          </a:p>
          <a:p>
            <a:r>
              <a:rPr lang="ru-RU" b="1" dirty="0" smtClean="0"/>
              <a:t>5. </a:t>
            </a:r>
            <a:r>
              <a:rPr lang="ru-RU" dirty="0" smtClean="0"/>
              <a:t>Столкнуть разные мнения учащихся по поводу какого-то факта</a:t>
            </a:r>
          </a:p>
          <a:p>
            <a:pPr lvl="0"/>
            <a:r>
              <a:rPr lang="ru-RU" b="1" dirty="0" smtClean="0"/>
              <a:t> </a:t>
            </a:r>
          </a:p>
          <a:p>
            <a:endParaRPr lang="ru-RU" b="1" dirty="0" smtClean="0"/>
          </a:p>
          <a:p>
            <a:pPr lvl="0"/>
            <a:endParaRPr lang="ru-RU" dirty="0" smtClean="0"/>
          </a:p>
          <a:p>
            <a:endParaRPr lang="ru-RU" b="1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Образование гремучей смеси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Обычно лёгок и летуч,</a:t>
            </a:r>
          </a:p>
          <a:p>
            <a:pPr>
              <a:buNone/>
            </a:pPr>
            <a:r>
              <a:rPr lang="ru-RU" dirty="0" smtClean="0"/>
              <a:t>Он вдруг становится могуч:</a:t>
            </a:r>
          </a:p>
          <a:p>
            <a:pPr>
              <a:buNone/>
            </a:pPr>
            <a:r>
              <a:rPr lang="ru-RU" dirty="0" smtClean="0"/>
              <a:t>Его нагрев     неосторожно</a:t>
            </a:r>
          </a:p>
          <a:p>
            <a:pPr>
              <a:buNone/>
            </a:pPr>
            <a:r>
              <a:rPr lang="ru-RU" dirty="0" smtClean="0"/>
              <a:t>Взорвать в округе всё возможно.</a:t>
            </a:r>
            <a:endParaRPr lang="ru-RU" dirty="0"/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lum contrast="18000"/>
          </a:blip>
          <a:srcRect/>
          <a:stretch>
            <a:fillRect/>
          </a:stretch>
        </p:blipFill>
        <p:spPr bwMode="auto">
          <a:xfrm>
            <a:off x="4648200" y="1714488"/>
            <a:ext cx="4038600" cy="3859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428604"/>
            <a:ext cx="735811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6. Постановка проблемных задач.</a:t>
            </a:r>
          </a:p>
          <a:p>
            <a:endParaRPr lang="ru-RU" b="1" dirty="0" smtClean="0"/>
          </a:p>
          <a:p>
            <a:r>
              <a:rPr lang="ru-RU" b="1" dirty="0" smtClean="0"/>
              <a:t>Сколько литров водорода можно получить из 49 г серной кислоты?</a:t>
            </a:r>
          </a:p>
          <a:p>
            <a:endParaRPr lang="ru-RU" b="1" dirty="0" smtClean="0"/>
          </a:p>
          <a:p>
            <a:r>
              <a:rPr lang="ru-RU" dirty="0" smtClean="0"/>
              <a:t>Она прозрачна как вода</a:t>
            </a:r>
            <a:br>
              <a:rPr lang="ru-RU" dirty="0" smtClean="0"/>
            </a:br>
            <a:r>
              <a:rPr lang="ru-RU" dirty="0" smtClean="0"/>
              <a:t>Не пахнет и густа как масло</a:t>
            </a:r>
            <a:br>
              <a:rPr lang="ru-RU" dirty="0" smtClean="0"/>
            </a:br>
            <a:r>
              <a:rPr lang="ru-RU" dirty="0" smtClean="0"/>
              <a:t>Но воду лить в нее опасно:</a:t>
            </a:r>
            <a:br>
              <a:rPr lang="ru-RU" dirty="0" smtClean="0"/>
            </a:br>
            <a:r>
              <a:rPr lang="ru-RU" dirty="0" smtClean="0"/>
              <a:t>Из колбы пар, вода шумит</a:t>
            </a:r>
            <a:br>
              <a:rPr lang="ru-RU" dirty="0" smtClean="0"/>
            </a:br>
            <a:r>
              <a:rPr lang="ru-RU" dirty="0" smtClean="0"/>
              <a:t>Как будто в ней змея лежит</a:t>
            </a:r>
            <a:br>
              <a:rPr lang="ru-RU" dirty="0" smtClean="0"/>
            </a:br>
            <a:r>
              <a:rPr lang="ru-RU" dirty="0" smtClean="0"/>
              <a:t>И вольно иль невольно</a:t>
            </a:r>
            <a:br>
              <a:rPr lang="ru-RU" dirty="0" smtClean="0"/>
            </a:br>
            <a:r>
              <a:rPr lang="ru-RU" dirty="0" smtClean="0"/>
              <a:t>Ужалить может больно.</a:t>
            </a:r>
          </a:p>
          <a:p>
            <a:endParaRPr lang="ru-RU" b="1" dirty="0" smtClean="0"/>
          </a:p>
          <a:p>
            <a:pPr lvl="0"/>
            <a:r>
              <a:rPr lang="ru-RU" b="1" dirty="0" smtClean="0"/>
              <a:t>Генетическая связь.</a:t>
            </a:r>
          </a:p>
          <a:p>
            <a:pPr lvl="0"/>
            <a:r>
              <a:rPr lang="ru-RU" b="1" dirty="0" smtClean="0"/>
              <a:t> </a:t>
            </a:r>
          </a:p>
          <a:p>
            <a:pPr lvl="0"/>
            <a:endParaRPr lang="ru-RU" b="1" dirty="0" smtClean="0"/>
          </a:p>
          <a:p>
            <a:r>
              <a:rPr lang="ru-RU" b="1" dirty="0" smtClean="0"/>
              <a:t>7. Сталкивание противоречий теоретических знаний и практической деятельности.</a:t>
            </a:r>
          </a:p>
          <a:p>
            <a:r>
              <a:rPr lang="ru-RU" dirty="0" smtClean="0"/>
              <a:t>Каким газом можно наполнять мыльные пузыри, чтобы они поднимались: водородом, гелием, углекислым газом, азотом</a:t>
            </a:r>
          </a:p>
          <a:p>
            <a:endParaRPr lang="ru-RU" dirty="0" smtClean="0"/>
          </a:p>
          <a:p>
            <a:r>
              <a:rPr lang="ru-RU" b="1" dirty="0" smtClean="0"/>
              <a:t>8. Выполнение практических работ.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Действие индикаторов на растворы кислоты,   щелочи  и воды.</a:t>
            </a:r>
          </a:p>
        </p:txBody>
      </p:sp>
      <p:pic>
        <p:nvPicPr>
          <p:cNvPr id="561155" name="Picture 3" descr="159 Изменение цвета индикаторов в щелочной среде  Ахлебинин А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00364" y="2000240"/>
            <a:ext cx="5572125" cy="4237038"/>
          </a:xfrm>
          <a:noFill/>
        </p:spPr>
      </p:pic>
      <p:sp>
        <p:nvSpPr>
          <p:cNvPr id="561156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2819400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ru-RU" b="1">
                <a:latin typeface="Times New Roman" pitchFamily="18" charset="0"/>
              </a:rPr>
              <a:t>Признак химической реакции:</a:t>
            </a:r>
          </a:p>
          <a:p>
            <a:pPr>
              <a:spcBef>
                <a:spcPct val="50000"/>
              </a:spcBef>
            </a:pPr>
            <a:r>
              <a:rPr lang="ru-RU" i="1"/>
              <a:t>изменение окраски индикатора.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61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561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54" grpId="0" autoUpdateAnimBg="0"/>
      <p:bldP spid="561156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Шпаргалка.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57188" y="1981200"/>
            <a:ext cx="8329612" cy="4114800"/>
          </a:xfrm>
        </p:spPr>
        <p:txBody>
          <a:bodyPr/>
          <a:lstStyle/>
          <a:p>
            <a:r>
              <a:rPr lang="ru-RU" dirty="0" smtClean="0"/>
              <a:t>все кислоты можно определить индикаторами.</a:t>
            </a:r>
          </a:p>
          <a:p>
            <a:r>
              <a:rPr lang="ru-RU" dirty="0" smtClean="0"/>
              <a:t>Все металлы взаимодействуют с кислотами</a:t>
            </a:r>
          </a:p>
          <a:p>
            <a:r>
              <a:rPr lang="ru-RU" dirty="0" smtClean="0"/>
              <a:t>Все кислоты взаимодействуют с металлами с образованием соли и водорода </a:t>
            </a:r>
          </a:p>
          <a:p>
            <a:r>
              <a:rPr lang="ru-RU" dirty="0" smtClean="0"/>
              <a:t>между кислотой и металлом происходит определенный тип химической реакции.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smtClean="0"/>
              <a:t>Реакции в химии разные встречаются,</a:t>
            </a:r>
            <a:br>
              <a:rPr lang="ru-RU" sz="2400" smtClean="0"/>
            </a:br>
            <a:r>
              <a:rPr lang="ru-RU" sz="2400" smtClean="0"/>
              <a:t>Они в </a:t>
            </a:r>
            <a:r>
              <a:rPr lang="ru-RU" sz="2800" smtClean="0"/>
              <a:t>классификации</a:t>
            </a:r>
            <a:r>
              <a:rPr lang="ru-RU" sz="2400" smtClean="0"/>
              <a:t> нуждаются.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1600" smtClean="0"/>
              <a:t>Несколько веществ в одно объединяется,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smtClean="0"/>
              <a:t>Реакцией </a:t>
            </a:r>
            <a:r>
              <a:rPr lang="ru-RU" sz="2000" smtClean="0">
                <a:solidFill>
                  <a:srgbClr val="FF0000"/>
                </a:solidFill>
              </a:rPr>
              <a:t>соединения</a:t>
            </a:r>
            <a:r>
              <a:rPr lang="ru-RU" sz="1600" smtClean="0"/>
              <a:t> такая называется.</a:t>
            </a:r>
            <a:br>
              <a:rPr lang="ru-RU" sz="1600" smtClean="0"/>
            </a:br>
            <a:r>
              <a:rPr lang="ru-RU" sz="1600" smtClean="0"/>
              <a:t>				На много веществ одно распадается,</a:t>
            </a:r>
            <a:br>
              <a:rPr lang="ru-RU" sz="1600" smtClean="0"/>
            </a:br>
            <a:r>
              <a:rPr lang="ru-RU" sz="1600" smtClean="0"/>
              <a:t>			Реакцией </a:t>
            </a:r>
            <a:r>
              <a:rPr lang="ru-RU" sz="2400" smtClean="0">
                <a:solidFill>
                  <a:srgbClr val="FF0000"/>
                </a:solidFill>
              </a:rPr>
              <a:t>разложения</a:t>
            </a:r>
            <a:r>
              <a:rPr lang="ru-RU" sz="1600" smtClean="0"/>
              <a:t> она называется.</a:t>
            </a:r>
            <a:br>
              <a:rPr lang="ru-RU" sz="1600" smtClean="0"/>
            </a:br>
            <a:endParaRPr lang="ru-RU" sz="1600" smtClean="0"/>
          </a:p>
          <a:p>
            <a:pPr eaLnBrk="1" hangingPunct="1">
              <a:buFont typeface="Wingdings" pitchFamily="2" charset="2"/>
              <a:buNone/>
            </a:pP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>Простое вещество из сложного атомы  вытесняет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smtClean="0"/>
              <a:t>(По-другому говорят – замещает) –</a:t>
            </a:r>
            <a:br>
              <a:rPr lang="ru-RU" sz="1600" smtClean="0"/>
            </a:br>
            <a:r>
              <a:rPr lang="ru-RU" sz="1600" smtClean="0"/>
              <a:t>Эта реакция, без сомнения,</a:t>
            </a:r>
            <a:br>
              <a:rPr lang="ru-RU" sz="1600" smtClean="0"/>
            </a:br>
            <a:r>
              <a:rPr lang="ru-RU" sz="1600" smtClean="0"/>
              <a:t>Называется реакцией </a:t>
            </a:r>
            <a:r>
              <a:rPr lang="ru-RU" sz="2000" smtClean="0">
                <a:solidFill>
                  <a:srgbClr val="FF0000"/>
                </a:solidFill>
              </a:rPr>
              <a:t>замещения.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>			Два сложных вещества встречаются</a:t>
            </a:r>
            <a:br>
              <a:rPr lang="ru-RU" sz="1600" smtClean="0"/>
            </a:br>
            <a:r>
              <a:rPr lang="ru-RU" sz="1600" smtClean="0"/>
              <a:t>			И составными частями меняются –</a:t>
            </a:r>
            <a:br>
              <a:rPr lang="ru-RU" sz="1600" smtClean="0"/>
            </a:br>
            <a:r>
              <a:rPr lang="ru-RU" sz="1600" smtClean="0"/>
              <a:t>			Такая у состава перемена</a:t>
            </a:r>
            <a:br>
              <a:rPr lang="ru-RU" sz="1600" smtClean="0"/>
            </a:br>
            <a:r>
              <a:rPr lang="ru-RU" sz="1600" smtClean="0"/>
              <a:t>			Называется реакцией </a:t>
            </a:r>
            <a:r>
              <a:rPr lang="ru-RU" sz="2400" smtClean="0">
                <a:solidFill>
                  <a:srgbClr val="C00000"/>
                </a:solidFill>
              </a:rPr>
              <a:t>обмена.</a:t>
            </a:r>
          </a:p>
        </p:txBody>
      </p:sp>
      <p:sp>
        <p:nvSpPr>
          <p:cNvPr id="2048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4642F52-D620-4DDC-A858-2989E70CF3AB}" type="datetime1">
              <a:rPr lang="ru-RU" smtClean="0">
                <a:latin typeface="Arial" pitchFamily="34" charset="0"/>
              </a:rPr>
              <a:pPr/>
              <a:t>10.02.2013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048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04A731-3B93-4FAF-96E5-41C56B83AECC}" type="slidenum">
              <a:rPr lang="en-US" smtClean="0"/>
              <a:pPr/>
              <a:t>37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512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ЗАДАНИЕ №2</a:t>
            </a:r>
          </a:p>
        </p:txBody>
      </p:sp>
      <p:sp>
        <p:nvSpPr>
          <p:cNvPr id="362513" name="Rectangle 1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Определите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тип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химической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 реакции.</a:t>
            </a:r>
          </a:p>
          <a:p>
            <a:pPr eaLnBrk="1" hangingPunct="1">
              <a:buFont typeface="Wingdings" pitchFamily="2" charset="2"/>
              <a:buNone/>
            </a:pPr>
            <a:endParaRPr lang="ru-RU" sz="2800" smtClean="0"/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 			  					</a:t>
            </a:r>
          </a:p>
          <a:p>
            <a:pPr eaLnBrk="1" hangingPunct="1">
              <a:buFont typeface="Wingdings" pitchFamily="2" charset="2"/>
              <a:buNone/>
            </a:pPr>
            <a:endParaRPr lang="ru-RU" sz="2800" smtClean="0"/>
          </a:p>
        </p:txBody>
      </p:sp>
      <p:graphicFrame>
        <p:nvGraphicFramePr>
          <p:cNvPr id="362540" name="Group 44"/>
          <p:cNvGraphicFramePr>
            <a:graphicFrameLocks noGrp="1"/>
          </p:cNvGraphicFramePr>
          <p:nvPr>
            <p:ph sz="half" idx="2"/>
          </p:nvPr>
        </p:nvGraphicFramePr>
        <p:xfrm>
          <a:off x="3048000" y="1600200"/>
          <a:ext cx="5410200" cy="4419600"/>
        </p:xfrm>
        <a:graphic>
          <a:graphicData uri="http://schemas.openxmlformats.org/drawingml/2006/table">
            <a:tbl>
              <a:tblPr/>
              <a:tblGrid>
                <a:gridCol w="2546350"/>
                <a:gridCol w="2863850"/>
              </a:tblGrid>
              <a:tr h="441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 реакции: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После реакции: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3505200" y="2362200"/>
            <a:ext cx="1447800" cy="838200"/>
            <a:chOff x="2208" y="1488"/>
            <a:chExt cx="912" cy="528"/>
          </a:xfrm>
        </p:grpSpPr>
        <p:sp>
          <p:nvSpPr>
            <p:cNvPr id="24602" name="Oval 46"/>
            <p:cNvSpPr>
              <a:spLocks noChangeArrowheads="1"/>
            </p:cNvSpPr>
            <p:nvPr/>
          </p:nvSpPr>
          <p:spPr bwMode="auto">
            <a:xfrm>
              <a:off x="2208" y="1488"/>
              <a:ext cx="624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03" name="Oval 47"/>
            <p:cNvSpPr>
              <a:spLocks noChangeArrowheads="1"/>
            </p:cNvSpPr>
            <p:nvPr/>
          </p:nvSpPr>
          <p:spPr bwMode="auto">
            <a:xfrm>
              <a:off x="2784" y="1584"/>
              <a:ext cx="336" cy="33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5943600" y="2895600"/>
            <a:ext cx="990600" cy="1600200"/>
            <a:chOff x="3696" y="1872"/>
            <a:chExt cx="624" cy="1008"/>
          </a:xfrm>
        </p:grpSpPr>
        <p:sp>
          <p:nvSpPr>
            <p:cNvPr id="24600" name="Oval 48"/>
            <p:cNvSpPr>
              <a:spLocks noChangeArrowheads="1"/>
            </p:cNvSpPr>
            <p:nvPr/>
          </p:nvSpPr>
          <p:spPr bwMode="auto">
            <a:xfrm>
              <a:off x="3696" y="1872"/>
              <a:ext cx="624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01" name="Oval 50"/>
            <p:cNvSpPr>
              <a:spLocks noChangeArrowheads="1"/>
            </p:cNvSpPr>
            <p:nvPr/>
          </p:nvSpPr>
          <p:spPr bwMode="auto">
            <a:xfrm>
              <a:off x="3696" y="2352"/>
              <a:ext cx="624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7467600" y="3124200"/>
            <a:ext cx="533400" cy="1066800"/>
            <a:chOff x="4704" y="1968"/>
            <a:chExt cx="336" cy="672"/>
          </a:xfrm>
        </p:grpSpPr>
        <p:sp>
          <p:nvSpPr>
            <p:cNvPr id="24598" name="Oval 49"/>
            <p:cNvSpPr>
              <a:spLocks noChangeArrowheads="1"/>
            </p:cNvSpPr>
            <p:nvPr/>
          </p:nvSpPr>
          <p:spPr bwMode="auto">
            <a:xfrm>
              <a:off x="4704" y="1968"/>
              <a:ext cx="336" cy="33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599" name="Oval 51"/>
            <p:cNvSpPr>
              <a:spLocks noChangeArrowheads="1"/>
            </p:cNvSpPr>
            <p:nvPr/>
          </p:nvSpPr>
          <p:spPr bwMode="auto">
            <a:xfrm>
              <a:off x="4704" y="2304"/>
              <a:ext cx="336" cy="33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3505200" y="3886200"/>
            <a:ext cx="1447800" cy="838200"/>
            <a:chOff x="2208" y="2448"/>
            <a:chExt cx="912" cy="528"/>
          </a:xfrm>
        </p:grpSpPr>
        <p:sp>
          <p:nvSpPr>
            <p:cNvPr id="24596" name="Oval 52"/>
            <p:cNvSpPr>
              <a:spLocks noChangeArrowheads="1"/>
            </p:cNvSpPr>
            <p:nvPr/>
          </p:nvSpPr>
          <p:spPr bwMode="auto">
            <a:xfrm>
              <a:off x="2208" y="2448"/>
              <a:ext cx="624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597" name="Oval 53"/>
            <p:cNvSpPr>
              <a:spLocks noChangeArrowheads="1"/>
            </p:cNvSpPr>
            <p:nvPr/>
          </p:nvSpPr>
          <p:spPr bwMode="auto">
            <a:xfrm>
              <a:off x="2784" y="2544"/>
              <a:ext cx="336" cy="33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4594" name="Text Box 58"/>
          <p:cNvSpPr txBox="1">
            <a:spLocks noChangeArrowheads="1"/>
          </p:cNvSpPr>
          <p:nvPr/>
        </p:nvSpPr>
        <p:spPr bwMode="auto">
          <a:xfrm>
            <a:off x="4419600" y="3200400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+</a:t>
            </a:r>
          </a:p>
        </p:txBody>
      </p:sp>
      <p:sp>
        <p:nvSpPr>
          <p:cNvPr id="24595" name="Text Box 59"/>
          <p:cNvSpPr txBox="1">
            <a:spLocks noChangeArrowheads="1"/>
          </p:cNvSpPr>
          <p:nvPr/>
        </p:nvSpPr>
        <p:spPr bwMode="auto">
          <a:xfrm>
            <a:off x="6934200" y="3276600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+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12" grpId="0" autoUpdateAnimBg="0"/>
      <p:bldP spid="362513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 descr="https://sites.google.com/site/himulacom/_/rsrc/1315460339013/zvonok-na-urok/8-klass/urok-no35-fiziceskie-i-himiceskie-svojstva-osnovanij-reakcia-nejtralizacii/ch08_19_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85794"/>
            <a:ext cx="6555839" cy="49292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285728"/>
            <a:ext cx="7772400" cy="928694"/>
          </a:xfrm>
        </p:spPr>
        <p:txBody>
          <a:bodyPr/>
          <a:lstStyle/>
          <a:p>
            <a:pPr algn="l"/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		</a:t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dirty="0" smtClean="0"/>
              <a:t>Функции</a:t>
            </a:r>
            <a:r>
              <a:rPr lang="ru-RU" b="1" dirty="0" smtClean="0"/>
              <a:t> </a:t>
            </a:r>
            <a:r>
              <a:rPr lang="ru-RU" sz="3200" b="1" dirty="0" smtClean="0"/>
              <a:t> УМК и е-УМК.</a:t>
            </a:r>
            <a:r>
              <a:rPr lang="ru-RU" dirty="0" smtClean="0"/>
              <a:t>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1. Систематизирующая : организация,  </a:t>
            </a:r>
            <a:r>
              <a:rPr lang="ru-RU" sz="2800" b="1" i="1" dirty="0" err="1" smtClean="0"/>
              <a:t>структуирование</a:t>
            </a:r>
            <a:r>
              <a:rPr lang="ru-RU" sz="2800" b="1" i="1" dirty="0" smtClean="0"/>
              <a:t> и систематизация ОП.</a:t>
            </a:r>
            <a:br>
              <a:rPr lang="ru-RU" sz="2800" b="1" i="1" dirty="0" smtClean="0"/>
            </a:br>
            <a:r>
              <a:rPr lang="ru-RU" sz="2800" b="1" i="1" dirty="0" smtClean="0"/>
              <a:t>2. Информационная.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3. </a:t>
            </a:r>
            <a:r>
              <a:rPr lang="ru-RU" sz="2800" b="1" i="1" dirty="0" smtClean="0"/>
              <a:t>Мотивационная.</a:t>
            </a:r>
            <a:br>
              <a:rPr lang="ru-RU" sz="2800" b="1" i="1" dirty="0" smtClean="0"/>
            </a:br>
            <a:r>
              <a:rPr lang="ru-RU" sz="2800" b="1" i="1" dirty="0" smtClean="0"/>
              <a:t>4. Обучающая – развитие познавательных возможностей обучающихся.</a:t>
            </a:r>
            <a:br>
              <a:rPr lang="ru-RU" sz="2800" b="1" i="1" dirty="0" smtClean="0"/>
            </a:br>
            <a:r>
              <a:rPr lang="ru-RU" sz="2800" b="1" i="1" dirty="0" smtClean="0"/>
              <a:t>5. Воспитывающая -  работа на те результаты, которые прописаны в ФГОС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Условия осуществления проблемного обучения: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– наличие  проблемной  ситуации;</a:t>
            </a:r>
          </a:p>
          <a:p>
            <a:pPr>
              <a:buNone/>
            </a:pPr>
            <a:r>
              <a:rPr lang="ru-RU" dirty="0" smtClean="0"/>
              <a:t>– готовность ученика к поиску решения; </a:t>
            </a:r>
          </a:p>
          <a:p>
            <a:pPr>
              <a:buNone/>
            </a:pPr>
            <a:r>
              <a:rPr lang="ru-RU" dirty="0" smtClean="0"/>
              <a:t>– возможность неоднозначного пути решения.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-214338"/>
            <a:ext cx="7772400" cy="1538310"/>
          </a:xfrm>
        </p:spPr>
        <p:txBody>
          <a:bodyPr/>
          <a:lstStyle/>
          <a:p>
            <a:r>
              <a:rPr lang="ru-RU" sz="3200" dirty="0" smtClean="0"/>
              <a:t>приемы осуществления  проблемного   обучения: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572560" cy="4810140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ru-RU" sz="2800" dirty="0" smtClean="0"/>
              <a:t>  создания проблемных ситуаций: постановка проблемных вопросов, задач, опытов;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/>
              <a:t>   формирования учебных гипотез по разрешению проблемных ситуаций – высказывание предположений о причинах явлений, о связях между понятиями, величинами;</a:t>
            </a:r>
          </a:p>
          <a:p>
            <a:pPr lvl="0"/>
            <a:r>
              <a:rPr lang="ru-RU" sz="2800" dirty="0" smtClean="0"/>
              <a:t>  доказательства учебных гипотез – доказательства на основе сравнений, логических рассуждений, результатов учебно-исследовательских опытов;</a:t>
            </a:r>
          </a:p>
          <a:p>
            <a:pPr lvl="0"/>
            <a:r>
              <a:rPr lang="ru-RU" sz="2800" dirty="0" smtClean="0"/>
              <a:t>  формирования новых учебных выводов и обобщений.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Проблемное обучение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способствует формированию более прочных знаний, умений и навыков, повышению интереса к знаниям, создаёт положительную мотивацию учения, улучшает морально-психологические условия обучения   школьников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85728"/>
            <a:ext cx="7772400" cy="1466872"/>
          </a:xfrm>
        </p:spPr>
        <p:txBody>
          <a:bodyPr/>
          <a:lstStyle/>
          <a:p>
            <a:r>
              <a:rPr lang="ru-RU" dirty="0" smtClean="0"/>
              <a:t>Новые дидактические функции.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643050"/>
            <a:ext cx="83582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i="1" dirty="0" smtClean="0"/>
              <a:t> </a:t>
            </a:r>
            <a:r>
              <a:rPr lang="ru-RU" sz="2800" b="1" i="1" dirty="0" err="1" smtClean="0"/>
              <a:t>Мультимедийность</a:t>
            </a:r>
            <a:r>
              <a:rPr lang="ru-RU" sz="2800" b="1" i="1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/>
              <a:t> интерактивность, 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/>
              <a:t> избыточность и вариативность   </a:t>
            </a:r>
          </a:p>
          <a:p>
            <a:r>
              <a:rPr lang="ru-RU" sz="2800" b="1" i="1" dirty="0" smtClean="0"/>
              <a:t>                 дополнительного содержания,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/>
              <a:t> разнообразие форм представления информации,   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/>
              <a:t> </a:t>
            </a:r>
            <a:r>
              <a:rPr lang="ru-RU" sz="2800" b="1" i="1" dirty="0" err="1" smtClean="0"/>
              <a:t>разноуровневость</a:t>
            </a:r>
            <a:r>
              <a:rPr lang="ru-RU" sz="2800" b="1" i="1" dirty="0" smtClean="0"/>
              <a:t> форм представления учебной  </a:t>
            </a:r>
          </a:p>
          <a:p>
            <a:r>
              <a:rPr lang="ru-RU" sz="2800" b="1" i="1" dirty="0" smtClean="0"/>
              <a:t>информации,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/>
              <a:t>  разнообразие контрольно-измерительных материалов, в том числе и с автоматической проверкой, 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/>
              <a:t> наличие дополнительных инструментов и сервисов.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685800" y="1557338"/>
            <a:ext cx="7772400" cy="2232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Состав е-УМК «Химия»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для 8-9 классов.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 smtClean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3068638"/>
            <a:ext cx="8785225" cy="3027362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Соответствует федеральному государственному образовательному стандарту основного общего образования (2010 г.).</a:t>
            </a:r>
          </a:p>
        </p:txBody>
      </p:sp>
    </p:spTree>
    <p:extLst>
      <p:ext uri="{BB962C8B-B14F-4D97-AF65-F5344CB8AC3E}">
        <p14:creationId xmlns:p14="http://schemas.microsoft.com/office/powerpoint/2010/main" xmlns="" val="339584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357188"/>
            <a:ext cx="8858250" cy="7858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b="1" i="1" dirty="0" smtClean="0">
                <a:solidFill>
                  <a:srgbClr val="FF0000"/>
                </a:solidFill>
              </a:rPr>
              <a:t>е-УМК образован следующими компонентами </a:t>
            </a:r>
            <a:r>
              <a:rPr lang="ru-RU" b="1" i="1" dirty="0" smtClean="0">
                <a:solidFill>
                  <a:srgbClr val="FF0000"/>
                </a:solidFill>
              </a:rPr>
              <a:t/>
            </a:r>
            <a:br>
              <a:rPr lang="ru-RU" b="1" i="1" dirty="0" smtClean="0">
                <a:solidFill>
                  <a:srgbClr val="FF0000"/>
                </a:solidFill>
              </a:rPr>
            </a:br>
            <a:endParaRPr lang="ru-RU" b="1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557384920"/>
              </p:ext>
            </p:extLst>
          </p:nvPr>
        </p:nvGraphicFramePr>
        <p:xfrm>
          <a:off x="642910" y="928670"/>
          <a:ext cx="785818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39024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404664"/>
            <a:ext cx="7772400" cy="5691336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b="1" i="1" smtClean="0"/>
              <a:t>	Основная</a:t>
            </a:r>
            <a:r>
              <a:rPr lang="ru-RU" sz="2800" b="1" i="1" dirty="0"/>
              <a:t>, координирующая роль среди всех учебных и методических материалов, входящих в состав УМК отводится школьному учебнику. Необходимо полное соответствие всей системы учебных и </a:t>
            </a:r>
            <a:r>
              <a:rPr lang="ru-RU" sz="2800" b="1" i="1" dirty="0" smtClean="0"/>
              <a:t>методических материалов, входящих  в состав УМК содержанию и структуре  учебника, а </a:t>
            </a:r>
            <a:r>
              <a:rPr lang="ru-RU" sz="2800" b="1" i="1" dirty="0"/>
              <a:t>с другой сторон, изложение учебного материала в учебнике должно быть ориентировано на полное использование всех компонентов УМК.</a:t>
            </a:r>
            <a:endParaRPr lang="ru-RU" sz="2800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22194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13" name="Group 21"/>
          <p:cNvGraphicFramePr>
            <a:graphicFrameLocks noGrp="1"/>
          </p:cNvGraphicFramePr>
          <p:nvPr/>
        </p:nvGraphicFramePr>
        <p:xfrm>
          <a:off x="0" y="990600"/>
          <a:ext cx="9144000" cy="5583848"/>
        </p:xfrm>
        <a:graphic>
          <a:graphicData uri="http://schemas.openxmlformats.org/drawingml/2006/table">
            <a:tbl>
              <a:tblPr/>
              <a:tblGrid>
                <a:gridCol w="1637468"/>
                <a:gridCol w="7506532"/>
              </a:tblGrid>
              <a:tr h="5583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</a:rPr>
                        <a:t>                                   </a:t>
                      </a:r>
                    </a:p>
                  </a:txBody>
                  <a:tcPr marT="45676" marB="45676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Monotype Corsiva" pitchFamily="66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Monotype Corsiva" pitchFamily="66" charset="0"/>
                        </a:rPr>
                        <a:t>Знакомит с системой основных химических понятий и окружающим миром как состоящим из химических соединений, приобретают начальные навыки составления уравнений реакций и решения количественных задач химии. Уделено особое внимание практическим работам с целью приобретения учащимися навыков и умений, что должно способствовать формированию взаимосвязей между формальным химическим языком и реальной жизнью, а также пониманию учебной программы.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676" marB="45676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45" name="Picture 10" descr="umk"/>
          <p:cNvPicPr>
            <a:picLocks noGrp="1" noChangeAspect="1" noChangeArrowheads="1" noCrop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8575" y="1557338"/>
            <a:ext cx="1757363" cy="2592387"/>
          </a:xfrm>
          <a:noFill/>
        </p:spPr>
      </p:pic>
      <p:sp>
        <p:nvSpPr>
          <p:cNvPr id="10246" name="Прямоугольник 1"/>
          <p:cNvSpPr>
            <a:spLocks noChangeArrowheads="1"/>
          </p:cNvSpPr>
          <p:nvPr/>
        </p:nvSpPr>
        <p:spPr bwMode="auto">
          <a:xfrm>
            <a:off x="468313" y="476250"/>
            <a:ext cx="806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0000"/>
                </a:solidFill>
              </a:rPr>
              <a:t>Химия : учебник для 8 класса</a:t>
            </a:r>
          </a:p>
        </p:txBody>
      </p:sp>
    </p:spTree>
    <p:extLst>
      <p:ext uri="{BB962C8B-B14F-4D97-AF65-F5344CB8AC3E}">
        <p14:creationId xmlns:p14="http://schemas.microsoft.com/office/powerpoint/2010/main" xmlns="" val="364360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</TotalTime>
  <Words>1884</Words>
  <Application>Microsoft Office PowerPoint</Application>
  <PresentationFormat>Экран (4:3)</PresentationFormat>
  <Paragraphs>323</Paragraphs>
  <Slides>42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Оформление по умолчанию</vt:lpstr>
      <vt:lpstr>Создание проблемных ситуаций на уроках  химии с использованием е-УМК «БИНОМ».</vt:lpstr>
      <vt:lpstr>Электронный учебник</vt:lpstr>
      <vt:lpstr>Слайд 3</vt:lpstr>
      <vt:lpstr>              Функции  УМК и е-УМК.    1. Систематизирующая : организация,  структуирование и систематизация ОП. 2. Информационная. 3. Мотивационная. 4. Обучающая – развитие познавательных возможностей обучающихся. 5. Воспитывающая -  работа на те результаты, которые прописаны в ФГОС </vt:lpstr>
      <vt:lpstr>Новые дидактические функции.</vt:lpstr>
      <vt:lpstr>Состав е-УМК «Химия»  для 8-9 классов.  </vt:lpstr>
      <vt:lpstr>е-УМК образован следующими компонентами 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Электронные образовательные ресурсы</vt:lpstr>
      <vt:lpstr>СЕТЕВАЯ МЕТОДИЧЕСКАЯ ПОДДЕРЖКА </vt:lpstr>
      <vt:lpstr>Рекомендуемые электронные ресурсы</vt:lpstr>
      <vt:lpstr>Рекомендуемые электронные ресурсы</vt:lpstr>
      <vt:lpstr>Рекомендуемые электронные ресурсы</vt:lpstr>
      <vt:lpstr>Рекомендуемые электронные ресурсы</vt:lpstr>
      <vt:lpstr>Рекомендуемые электронные ресурсы</vt:lpstr>
      <vt:lpstr>Особенности УМК «Химия. 8-9класс» Д.М. Жилина</vt:lpstr>
      <vt:lpstr>Особенности УМК «Химия. 8-9класс» Д.М. Жилина</vt:lpstr>
      <vt:lpstr>Ключевые установки стандарта</vt:lpstr>
      <vt:lpstr>Слайд 25</vt:lpstr>
      <vt:lpstr>Слайд 26</vt:lpstr>
      <vt:lpstr>Слайд 27</vt:lpstr>
      <vt:lpstr>Слайд 28</vt:lpstr>
      <vt:lpstr>Слайд 29</vt:lpstr>
      <vt:lpstr>Слайд 30</vt:lpstr>
      <vt:lpstr>Организации текста</vt:lpstr>
      <vt:lpstr>Слайд 32</vt:lpstr>
      <vt:lpstr>Образование гремучей смеси</vt:lpstr>
      <vt:lpstr>Слайд 34</vt:lpstr>
      <vt:lpstr>Действие индикаторов на растворы кислоты,   щелочи  и воды.</vt:lpstr>
      <vt:lpstr>Шпаргалка.</vt:lpstr>
      <vt:lpstr>Реакции в химии разные встречаются, Они в классификации нуждаются.</vt:lpstr>
      <vt:lpstr>ЗАДАНИЕ №2</vt:lpstr>
      <vt:lpstr>Слайд 39</vt:lpstr>
      <vt:lpstr>Условия осуществления проблемного обучения:</vt:lpstr>
      <vt:lpstr>приемы осуществления  проблемного   обучения:</vt:lpstr>
      <vt:lpstr>Проблемное обучение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особенности учебников «Химия». 8-9 класс. Автор Д.М. Жилин</dc:title>
  <dc:creator>Ирина Барканова</dc:creator>
  <cp:lastModifiedBy>1</cp:lastModifiedBy>
  <cp:revision>47</cp:revision>
  <dcterms:created xsi:type="dcterms:W3CDTF">2013-02-04T11:21:52Z</dcterms:created>
  <dcterms:modified xsi:type="dcterms:W3CDTF">2013-02-09T23:02:23Z</dcterms:modified>
</cp:coreProperties>
</file>