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1" r:id="rId5"/>
    <p:sldId id="262" r:id="rId6"/>
    <p:sldId id="263" r:id="rId7"/>
    <p:sldId id="264" r:id="rId8"/>
    <p:sldId id="266" r:id="rId9"/>
    <p:sldId id="267" r:id="rId10"/>
    <p:sldId id="265" r:id="rId11"/>
    <p:sldId id="268" r:id="rId12"/>
    <p:sldId id="269" r:id="rId13"/>
    <p:sldId id="270" r:id="rId14"/>
    <p:sldId id="26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3E04569-2D4F-4D75-B709-8E0348CE518B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E728045-5A93-4A56-A815-1F3E56E0004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04569-2D4F-4D75-B709-8E0348CE518B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28045-5A93-4A56-A815-1F3E56E000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04569-2D4F-4D75-B709-8E0348CE518B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28045-5A93-4A56-A815-1F3E56E000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3E04569-2D4F-4D75-B709-8E0348CE518B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E728045-5A93-4A56-A815-1F3E56E0004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3E04569-2D4F-4D75-B709-8E0348CE518B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E728045-5A93-4A56-A815-1F3E56E0004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04569-2D4F-4D75-B709-8E0348CE518B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28045-5A93-4A56-A815-1F3E56E0004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04569-2D4F-4D75-B709-8E0348CE518B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28045-5A93-4A56-A815-1F3E56E0004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E04569-2D4F-4D75-B709-8E0348CE518B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E728045-5A93-4A56-A815-1F3E56E0004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04569-2D4F-4D75-B709-8E0348CE518B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28045-5A93-4A56-A815-1F3E56E000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3E04569-2D4F-4D75-B709-8E0348CE518B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E728045-5A93-4A56-A815-1F3E56E0004E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3E04569-2D4F-4D75-B709-8E0348CE518B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E728045-5A93-4A56-A815-1F3E56E0004E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3E04569-2D4F-4D75-B709-8E0348CE518B}" type="datetimeFigureOut">
              <a:rPr lang="ru-RU" smtClean="0"/>
              <a:t>20.01.2013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E728045-5A93-4A56-A815-1F3E56E0004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gif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0"/>
            <a:ext cx="2071692" cy="207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0"/>
            <a:ext cx="1774530" cy="1848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2000240"/>
            <a:ext cx="471490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75" y="5072074"/>
            <a:ext cx="15716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4357694"/>
            <a:ext cx="2643174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8" name="Picture 8" descr="C:\Users\Костины\Desktop\images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3286124"/>
            <a:ext cx="2143125" cy="1057275"/>
          </a:xfrm>
          <a:prstGeom prst="rect">
            <a:avLst/>
          </a:prstGeom>
          <a:noFill/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43817" y="2428868"/>
            <a:ext cx="1500183" cy="150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3" y="1214422"/>
            <a:ext cx="1573828" cy="162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58" y="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Исследовательская работа. Группа 1.</a:t>
            </a:r>
            <a:endParaRPr lang="ru-RU" b="1" dirty="0">
              <a:solidFill>
                <a:srgbClr val="00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86766" cy="487375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Изъявительное наклонение</a:t>
            </a:r>
            <a:endParaRPr lang="ru-RU" dirty="0" smtClean="0"/>
          </a:p>
          <a:p>
            <a:r>
              <a:rPr lang="ru-RU" dirty="0" smtClean="0"/>
              <a:t>1.Ч то обозначает?</a:t>
            </a:r>
          </a:p>
          <a:p>
            <a:pPr>
              <a:buNone/>
            </a:pPr>
            <a:r>
              <a:rPr lang="ru-RU" dirty="0" smtClean="0"/>
              <a:t>Глаголы в изъявительном наклонении обозначают  действия, которые происходили, происходят или будут происходить на самом деле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2. Как изменяются?</a:t>
            </a:r>
          </a:p>
          <a:p>
            <a:pPr>
              <a:buNone/>
            </a:pPr>
            <a:r>
              <a:rPr lang="ru-RU" dirty="0" smtClean="0"/>
              <a:t>По </a:t>
            </a:r>
            <a:r>
              <a:rPr lang="ru-RU" dirty="0" smtClean="0"/>
              <a:t>временам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3. Как образуются?</a:t>
            </a:r>
          </a:p>
          <a:p>
            <a:pPr>
              <a:buNone/>
            </a:pPr>
            <a:r>
              <a:rPr lang="ru-RU" b="1" dirty="0" smtClean="0"/>
              <a:t>Прош: основа </a:t>
            </a:r>
            <a:r>
              <a:rPr lang="ru-RU" b="1" dirty="0" err="1" smtClean="0"/>
              <a:t>инфинитива+суффикс</a:t>
            </a:r>
            <a:r>
              <a:rPr lang="ru-RU" b="1" dirty="0" smtClean="0"/>
              <a:t> </a:t>
            </a:r>
            <a:r>
              <a:rPr lang="ru-RU" b="1" i="1" dirty="0" smtClean="0"/>
              <a:t>–л-</a:t>
            </a:r>
            <a:r>
              <a:rPr lang="ru-RU" b="1" dirty="0" smtClean="0"/>
              <a:t>, иногда без него (нёс);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Наст: с помощью  личного окончания.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Исследовательская работа. Группа </a:t>
            </a:r>
            <a:r>
              <a:rPr lang="ru-RU" b="1" dirty="0" smtClean="0">
                <a:solidFill>
                  <a:srgbClr val="003300"/>
                </a:solidFill>
              </a:rPr>
              <a:t>2.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58204" cy="487375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Условное наклонение</a:t>
            </a:r>
            <a:endParaRPr lang="ru-RU" dirty="0" smtClean="0"/>
          </a:p>
          <a:p>
            <a:r>
              <a:rPr lang="ru-RU" dirty="0" smtClean="0"/>
              <a:t>1.  Что обозначает?</a:t>
            </a:r>
          </a:p>
          <a:p>
            <a:pPr>
              <a:buNone/>
            </a:pPr>
            <a:r>
              <a:rPr lang="ru-RU" dirty="0" smtClean="0"/>
              <a:t>Глаголы в условном наклонении, обозначают действия, желаемые или возможные при определённых условиях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2. Как образуется?</a:t>
            </a:r>
          </a:p>
          <a:p>
            <a:pPr>
              <a:buNone/>
            </a:pPr>
            <a:r>
              <a:rPr lang="ru-RU" dirty="0" smtClean="0"/>
              <a:t>От основы неопределённой формы глагола + суффикс</a:t>
            </a:r>
            <a:r>
              <a:rPr lang="ru-RU" i="1" dirty="0" smtClean="0"/>
              <a:t>-л-</a:t>
            </a:r>
            <a:r>
              <a:rPr lang="ru-RU" dirty="0" smtClean="0"/>
              <a:t> + частица </a:t>
            </a:r>
            <a:r>
              <a:rPr lang="ru-RU" i="1" dirty="0" smtClean="0"/>
              <a:t>бы.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Частица бы(б) может стоять после глагола, перед ним и даже отделяться другими словами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3. Как изменяется?</a:t>
            </a:r>
          </a:p>
          <a:p>
            <a:pPr lvl="0">
              <a:buNone/>
            </a:pPr>
            <a:r>
              <a:rPr lang="ru-RU" dirty="0" smtClean="0"/>
              <a:t>Изменяются по числам, в единственном числе – по родам.</a:t>
            </a:r>
          </a:p>
          <a:p>
            <a:pPr lvl="0">
              <a:buNone/>
            </a:pPr>
            <a:r>
              <a:rPr lang="ru-RU" b="1" dirty="0" smtClean="0"/>
              <a:t>Не имеет времени и не изменяется по временам!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3890" cy="725470"/>
          </a:xfrm>
        </p:spPr>
        <p:txBody>
          <a:bodyPr/>
          <a:lstStyle/>
          <a:p>
            <a:r>
              <a:rPr lang="ru-RU" b="1" dirty="0" smtClean="0">
                <a:solidFill>
                  <a:srgbClr val="003300"/>
                </a:solidFill>
              </a:rPr>
              <a:t>Исследовательская работа. Группа </a:t>
            </a:r>
            <a:r>
              <a:rPr lang="ru-RU" b="1" dirty="0" smtClean="0">
                <a:solidFill>
                  <a:srgbClr val="003300"/>
                </a:solidFill>
              </a:rPr>
              <a:t>3.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01014" cy="487375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Повелительное наклонение</a:t>
            </a:r>
            <a:endParaRPr lang="ru-RU" dirty="0" smtClean="0"/>
          </a:p>
          <a:p>
            <a:r>
              <a:rPr lang="ru-RU" dirty="0" smtClean="0"/>
              <a:t>1. Что обозначает?</a:t>
            </a:r>
          </a:p>
          <a:p>
            <a:pPr>
              <a:buNone/>
            </a:pPr>
            <a:r>
              <a:rPr lang="ru-RU" dirty="0" smtClean="0"/>
              <a:t>Глаголы в повелительном наклонении обозначают действия,  которые кто-то требует или просит выполнить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2. Как образуется?</a:t>
            </a:r>
          </a:p>
          <a:p>
            <a:pPr>
              <a:buNone/>
            </a:pPr>
            <a:r>
              <a:rPr lang="ru-RU" dirty="0" smtClean="0"/>
              <a:t>Основа настоящего времени(или будущего времени) + суффикс </a:t>
            </a:r>
            <a:r>
              <a:rPr lang="ru-RU" i="1" dirty="0" smtClean="0"/>
              <a:t>–и- (или без суффикса)</a:t>
            </a:r>
            <a:r>
              <a:rPr lang="ru-RU" dirty="0" smtClean="0"/>
              <a:t>+ окончание –</a:t>
            </a:r>
            <a:r>
              <a:rPr lang="ru-RU" i="1" dirty="0" smtClean="0"/>
              <a:t>те</a:t>
            </a:r>
            <a:r>
              <a:rPr lang="ru-RU" dirty="0" smtClean="0"/>
              <a:t> (во </a:t>
            </a:r>
            <a:r>
              <a:rPr lang="ru-RU" dirty="0" err="1" smtClean="0"/>
              <a:t>множ.числе</a:t>
            </a:r>
            <a:r>
              <a:rPr lang="ru-RU" dirty="0" smtClean="0"/>
              <a:t>). В ед.числе имеют нулевое окончание, а во мн. числе – окончание – те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3. Как употребляются?</a:t>
            </a:r>
          </a:p>
          <a:p>
            <a:pPr>
              <a:buNone/>
            </a:pPr>
            <a:r>
              <a:rPr lang="ru-RU" dirty="0" smtClean="0"/>
              <a:t> Употребляются обычно в форме 2-го лица ед. и мн. числа.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4.Как изменяются?</a:t>
            </a:r>
          </a:p>
          <a:p>
            <a:pPr>
              <a:buNone/>
            </a:pPr>
            <a:r>
              <a:rPr lang="ru-RU" dirty="0" smtClean="0"/>
              <a:t> </a:t>
            </a:r>
            <a:r>
              <a:rPr lang="ru-RU" dirty="0" smtClean="0"/>
              <a:t>Не </a:t>
            </a:r>
            <a:r>
              <a:rPr lang="ru-RU" dirty="0" smtClean="0"/>
              <a:t>изменяются по временам.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071546"/>
            <a:ext cx="6643718" cy="3947016"/>
          </a:xfrm>
        </p:spPr>
        <p:txBody>
          <a:bodyPr>
            <a:normAutofit/>
          </a:bodyPr>
          <a:lstStyle/>
          <a:p>
            <a:r>
              <a:rPr lang="ru-RU" u="sng" dirty="0" smtClean="0">
                <a:solidFill>
                  <a:srgbClr val="003300"/>
                </a:solidFill>
              </a:rPr>
              <a:t>Рефлексия. </a:t>
            </a:r>
            <a:r>
              <a:rPr lang="ru-RU" dirty="0" smtClean="0">
                <a:solidFill>
                  <a:srgbClr val="003300"/>
                </a:solidFill>
              </a:rPr>
              <a:t/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/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>- Сумели вы решить поставленную перед собой задачу?</a:t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> - Что вам в этом помогло?</a:t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>- Какие трудности возникли?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7" name="AutoShape 37"/>
          <p:cNvSpPr>
            <a:spLocks noChangeArrowheads="1"/>
          </p:cNvSpPr>
          <p:nvPr/>
        </p:nvSpPr>
        <p:spPr bwMode="auto">
          <a:xfrm rot="22861379">
            <a:off x="5364163" y="3357563"/>
            <a:ext cx="1058862" cy="1254125"/>
          </a:xfrm>
          <a:custGeom>
            <a:avLst/>
            <a:gdLst>
              <a:gd name="G0" fmla="+- 13012 0 0"/>
              <a:gd name="G1" fmla="+- 17912 0 0"/>
              <a:gd name="G2" fmla="+- 0 0 0"/>
              <a:gd name="G3" fmla="*/ 13012 1 2"/>
              <a:gd name="G4" fmla="+- G3 10800 0"/>
              <a:gd name="G5" fmla="+- 21600 13012 17912"/>
              <a:gd name="G6" fmla="+- 17912 0 0"/>
              <a:gd name="G7" fmla="*/ G6 1 2"/>
              <a:gd name="G8" fmla="*/ 17912 2 1"/>
              <a:gd name="G9" fmla="+- G8 0 21600"/>
              <a:gd name="G10" fmla="+- G5 0 G4"/>
              <a:gd name="G11" fmla="+- 13012 0 G4"/>
              <a:gd name="G12" fmla="*/ G2 G10 G11"/>
              <a:gd name="T0" fmla="*/ 17306 w 21600"/>
              <a:gd name="T1" fmla="*/ 0 h 21600"/>
              <a:gd name="T2" fmla="*/ 13012 w 21600"/>
              <a:gd name="T3" fmla="*/ 0 h 21600"/>
              <a:gd name="T4" fmla="*/ 0 w 21600"/>
              <a:gd name="T5" fmla="*/ 13012 h 21600"/>
              <a:gd name="T6" fmla="*/ 0 w 21600"/>
              <a:gd name="T7" fmla="*/ 17306 h 21600"/>
              <a:gd name="T8" fmla="*/ 0 w 21600"/>
              <a:gd name="T9" fmla="*/ 21600 h 21600"/>
              <a:gd name="T10" fmla="*/ 8956 w 21600"/>
              <a:gd name="T11" fmla="*/ 17912 h 21600"/>
              <a:gd name="T12" fmla="*/ 17912 w 21600"/>
              <a:gd name="T13" fmla="*/ 8956 h 21600"/>
              <a:gd name="T14" fmla="*/ 21600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6" name="AutoShape 36"/>
          <p:cNvSpPr>
            <a:spLocks noChangeArrowheads="1"/>
          </p:cNvSpPr>
          <p:nvPr/>
        </p:nvSpPr>
        <p:spPr bwMode="auto">
          <a:xfrm rot="23933782" flipH="1" flipV="1">
            <a:off x="2051050" y="3141663"/>
            <a:ext cx="1173163" cy="1338262"/>
          </a:xfrm>
          <a:custGeom>
            <a:avLst/>
            <a:gdLst>
              <a:gd name="G0" fmla="+- 13012 0 0"/>
              <a:gd name="G1" fmla="+- 17912 0 0"/>
              <a:gd name="G2" fmla="+- 0 0 0"/>
              <a:gd name="G3" fmla="*/ 13012 1 2"/>
              <a:gd name="G4" fmla="+- G3 10800 0"/>
              <a:gd name="G5" fmla="+- 21600 13012 17912"/>
              <a:gd name="G6" fmla="+- 17912 0 0"/>
              <a:gd name="G7" fmla="*/ G6 1 2"/>
              <a:gd name="G8" fmla="*/ 17912 2 1"/>
              <a:gd name="G9" fmla="+- G8 0 21600"/>
              <a:gd name="G10" fmla="+- G5 0 G4"/>
              <a:gd name="G11" fmla="+- 13012 0 G4"/>
              <a:gd name="G12" fmla="*/ G2 G10 G11"/>
              <a:gd name="T0" fmla="*/ 17306 w 21600"/>
              <a:gd name="T1" fmla="*/ 0 h 21600"/>
              <a:gd name="T2" fmla="*/ 13012 w 21600"/>
              <a:gd name="T3" fmla="*/ 0 h 21600"/>
              <a:gd name="T4" fmla="*/ 0 w 21600"/>
              <a:gd name="T5" fmla="*/ 13012 h 21600"/>
              <a:gd name="T6" fmla="*/ 0 w 21600"/>
              <a:gd name="T7" fmla="*/ 17306 h 21600"/>
              <a:gd name="T8" fmla="*/ 0 w 21600"/>
              <a:gd name="T9" fmla="*/ 21600 h 21600"/>
              <a:gd name="T10" fmla="*/ 8956 w 21600"/>
              <a:gd name="T11" fmla="*/ 17912 h 21600"/>
              <a:gd name="T12" fmla="*/ 17912 w 21600"/>
              <a:gd name="T13" fmla="*/ 8956 h 21600"/>
              <a:gd name="T14" fmla="*/ 21600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2" name="Oval 2"/>
          <p:cNvSpPr>
            <a:spLocks noChangeArrowheads="1"/>
          </p:cNvSpPr>
          <p:nvPr/>
        </p:nvSpPr>
        <p:spPr bwMode="auto">
          <a:xfrm>
            <a:off x="2987675" y="3284538"/>
            <a:ext cx="2736850" cy="216058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3492500" y="2060575"/>
            <a:ext cx="1727200" cy="13684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48" name="Picture 8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5516563"/>
            <a:ext cx="1041400" cy="1196975"/>
          </a:xfrm>
          <a:prstGeom prst="rect">
            <a:avLst/>
          </a:prstGeom>
          <a:noFill/>
        </p:spPr>
      </p:pic>
      <p:pic>
        <p:nvPicPr>
          <p:cNvPr id="10249" name="Picture 9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3933825"/>
            <a:ext cx="793750" cy="912813"/>
          </a:xfrm>
          <a:prstGeom prst="rect">
            <a:avLst/>
          </a:prstGeom>
          <a:noFill/>
        </p:spPr>
      </p:pic>
      <p:pic>
        <p:nvPicPr>
          <p:cNvPr id="10250" name="Picture 10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1700213"/>
            <a:ext cx="1065212" cy="1223962"/>
          </a:xfrm>
          <a:prstGeom prst="rect">
            <a:avLst/>
          </a:prstGeom>
          <a:noFill/>
        </p:spPr>
      </p:pic>
      <p:pic>
        <p:nvPicPr>
          <p:cNvPr id="10251" name="Picture 11" descr="sn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188913"/>
            <a:ext cx="755650" cy="868362"/>
          </a:xfrm>
          <a:prstGeom prst="rect">
            <a:avLst/>
          </a:prstGeom>
          <a:noFill/>
        </p:spPr>
      </p:pic>
      <p:pic>
        <p:nvPicPr>
          <p:cNvPr id="10252" name="Picture 12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979613" y="188913"/>
            <a:ext cx="1103312" cy="1268412"/>
          </a:xfrm>
          <a:prstGeom prst="rect">
            <a:avLst/>
          </a:prstGeom>
          <a:noFill/>
        </p:spPr>
      </p:pic>
      <p:pic>
        <p:nvPicPr>
          <p:cNvPr id="10253" name="Picture 13" descr="sn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140200" y="188913"/>
            <a:ext cx="814388" cy="936625"/>
          </a:xfrm>
          <a:prstGeom prst="rect">
            <a:avLst/>
          </a:prstGeom>
          <a:noFill/>
        </p:spPr>
      </p:pic>
      <p:pic>
        <p:nvPicPr>
          <p:cNvPr id="10254" name="Picture 14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5940425" y="188913"/>
            <a:ext cx="1103313" cy="1268412"/>
          </a:xfrm>
          <a:prstGeom prst="rect">
            <a:avLst/>
          </a:prstGeom>
          <a:noFill/>
        </p:spPr>
      </p:pic>
      <p:pic>
        <p:nvPicPr>
          <p:cNvPr id="10255" name="Picture 15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243888" y="188913"/>
            <a:ext cx="728662" cy="836612"/>
          </a:xfrm>
          <a:prstGeom prst="rect">
            <a:avLst/>
          </a:prstGeom>
          <a:noFill/>
        </p:spPr>
      </p:pic>
      <p:pic>
        <p:nvPicPr>
          <p:cNvPr id="10257" name="Picture 1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1773238"/>
            <a:ext cx="1065212" cy="1223962"/>
          </a:xfrm>
          <a:prstGeom prst="rect">
            <a:avLst/>
          </a:prstGeom>
          <a:noFill/>
        </p:spPr>
      </p:pic>
      <p:pic>
        <p:nvPicPr>
          <p:cNvPr id="10258" name="Picture 18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172450" y="3933825"/>
            <a:ext cx="793750" cy="912813"/>
          </a:xfrm>
          <a:prstGeom prst="rect">
            <a:avLst/>
          </a:prstGeom>
          <a:noFill/>
        </p:spPr>
      </p:pic>
      <p:pic>
        <p:nvPicPr>
          <p:cNvPr id="10259" name="Picture 19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5445125"/>
            <a:ext cx="1068387" cy="1228725"/>
          </a:xfrm>
          <a:prstGeom prst="rect">
            <a:avLst/>
          </a:prstGeom>
          <a:noFill/>
        </p:spPr>
      </p:pic>
      <p:pic>
        <p:nvPicPr>
          <p:cNvPr id="10260" name="Picture 20" descr="sn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227763" y="5734050"/>
            <a:ext cx="790575" cy="908050"/>
          </a:xfrm>
          <a:prstGeom prst="rect">
            <a:avLst/>
          </a:prstGeom>
          <a:noFill/>
        </p:spPr>
      </p:pic>
      <p:pic>
        <p:nvPicPr>
          <p:cNvPr id="10261" name="Picture 21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211638" y="5445125"/>
            <a:ext cx="1068387" cy="1228725"/>
          </a:xfrm>
          <a:prstGeom prst="rect">
            <a:avLst/>
          </a:prstGeom>
          <a:noFill/>
        </p:spPr>
      </p:pic>
      <p:pic>
        <p:nvPicPr>
          <p:cNvPr id="10262" name="Picture 22" descr="sne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2195513" y="5734050"/>
            <a:ext cx="854075" cy="981075"/>
          </a:xfrm>
          <a:prstGeom prst="rect">
            <a:avLst/>
          </a:prstGeom>
          <a:noFill/>
        </p:spPr>
      </p:pic>
      <p:pic>
        <p:nvPicPr>
          <p:cNvPr id="10273" name="Picture 33" descr="varezki2_resiz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933"/>
          <a:stretch>
            <a:fillRect/>
          </a:stretch>
        </p:blipFill>
        <p:spPr bwMode="auto">
          <a:xfrm rot="56459583">
            <a:off x="1349375" y="3451225"/>
            <a:ext cx="993775" cy="1508125"/>
          </a:xfrm>
          <a:prstGeom prst="rect">
            <a:avLst/>
          </a:prstGeom>
          <a:noFill/>
        </p:spPr>
      </p:pic>
      <p:pic>
        <p:nvPicPr>
          <p:cNvPr id="10274" name="Picture 34" descr="varezki2_resiz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599"/>
          <a:stretch>
            <a:fillRect/>
          </a:stretch>
        </p:blipFill>
        <p:spPr bwMode="auto">
          <a:xfrm rot="1798119">
            <a:off x="6149975" y="2566988"/>
            <a:ext cx="1044575" cy="1511300"/>
          </a:xfrm>
          <a:prstGeom prst="rect">
            <a:avLst/>
          </a:prstGeom>
          <a:noFill/>
        </p:spPr>
      </p:pic>
      <p:sp>
        <p:nvSpPr>
          <p:cNvPr id="10278" name="Oval 38"/>
          <p:cNvSpPr>
            <a:spLocks noChangeArrowheads="1"/>
          </p:cNvSpPr>
          <p:nvPr/>
        </p:nvSpPr>
        <p:spPr bwMode="auto">
          <a:xfrm rot="830955">
            <a:off x="2913063" y="5183188"/>
            <a:ext cx="1150937" cy="50323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9" name="Oval 39"/>
          <p:cNvSpPr>
            <a:spLocks noChangeArrowheads="1"/>
          </p:cNvSpPr>
          <p:nvPr/>
        </p:nvSpPr>
        <p:spPr bwMode="auto">
          <a:xfrm rot="-665123">
            <a:off x="4795838" y="5176838"/>
            <a:ext cx="1146175" cy="5048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0" name="Oval 40"/>
          <p:cNvSpPr>
            <a:spLocks noChangeArrowheads="1"/>
          </p:cNvSpPr>
          <p:nvPr/>
        </p:nvSpPr>
        <p:spPr bwMode="auto">
          <a:xfrm>
            <a:off x="3995738" y="2420938"/>
            <a:ext cx="287337" cy="2873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1" name="Oval 41"/>
          <p:cNvSpPr>
            <a:spLocks noChangeArrowheads="1"/>
          </p:cNvSpPr>
          <p:nvPr/>
        </p:nvSpPr>
        <p:spPr bwMode="auto">
          <a:xfrm>
            <a:off x="4572000" y="2349500"/>
            <a:ext cx="287338" cy="2873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3" name="AutoShape 43"/>
          <p:cNvSpPr>
            <a:spLocks noChangeArrowheads="1"/>
          </p:cNvSpPr>
          <p:nvPr/>
        </p:nvSpPr>
        <p:spPr bwMode="auto">
          <a:xfrm rot="15840560">
            <a:off x="4432301" y="2776537"/>
            <a:ext cx="209550" cy="504825"/>
          </a:xfrm>
          <a:prstGeom prst="moon">
            <a:avLst>
              <a:gd name="adj" fmla="val 38810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67" name="Picture 27" descr="1198423906_0lik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rcRect t="27179" r="54167" b="36531"/>
          <a:stretch>
            <a:fillRect/>
          </a:stretch>
        </p:blipFill>
        <p:spPr bwMode="auto">
          <a:xfrm rot="-745644">
            <a:off x="2840038" y="812800"/>
            <a:ext cx="2519362" cy="1741488"/>
          </a:xfrm>
          <a:prstGeom prst="rect">
            <a:avLst/>
          </a:prstGeom>
          <a:noFill/>
        </p:spPr>
      </p:pic>
      <p:pic>
        <p:nvPicPr>
          <p:cNvPr id="10285" name="Picture 45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187450" y="765175"/>
            <a:ext cx="728663" cy="836613"/>
          </a:xfrm>
          <a:prstGeom prst="rect">
            <a:avLst/>
          </a:prstGeom>
          <a:noFill/>
        </p:spPr>
      </p:pic>
      <p:pic>
        <p:nvPicPr>
          <p:cNvPr id="10286" name="Picture 46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300788" y="1196975"/>
            <a:ext cx="728662" cy="836613"/>
          </a:xfrm>
          <a:prstGeom prst="rect">
            <a:avLst/>
          </a:prstGeom>
          <a:noFill/>
        </p:spPr>
      </p:pic>
      <p:pic>
        <p:nvPicPr>
          <p:cNvPr id="10287" name="Picture 47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835150" y="1989138"/>
            <a:ext cx="728663" cy="836612"/>
          </a:xfrm>
          <a:prstGeom prst="rect">
            <a:avLst/>
          </a:prstGeom>
          <a:noFill/>
        </p:spPr>
      </p:pic>
      <p:pic>
        <p:nvPicPr>
          <p:cNvPr id="10288" name="Picture 48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356100" y="260350"/>
            <a:ext cx="728663" cy="836613"/>
          </a:xfrm>
          <a:prstGeom prst="rect">
            <a:avLst/>
          </a:prstGeom>
          <a:noFill/>
        </p:spPr>
      </p:pic>
      <p:pic>
        <p:nvPicPr>
          <p:cNvPr id="10289" name="Picture 49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68313" y="3860800"/>
            <a:ext cx="728662" cy="836613"/>
          </a:xfrm>
          <a:prstGeom prst="rect">
            <a:avLst/>
          </a:prstGeom>
          <a:noFill/>
        </p:spPr>
      </p:pic>
      <p:pic>
        <p:nvPicPr>
          <p:cNvPr id="10290" name="Picture 50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12088" y="1989138"/>
            <a:ext cx="728662" cy="836612"/>
          </a:xfrm>
          <a:prstGeom prst="rect">
            <a:avLst/>
          </a:prstGeom>
          <a:noFill/>
        </p:spPr>
      </p:pic>
      <p:pic>
        <p:nvPicPr>
          <p:cNvPr id="10291" name="Picture 51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948488" y="3789363"/>
            <a:ext cx="728662" cy="836612"/>
          </a:xfrm>
          <a:prstGeom prst="rect">
            <a:avLst/>
          </a:prstGeom>
          <a:noFill/>
        </p:spPr>
      </p:pic>
      <p:sp>
        <p:nvSpPr>
          <p:cNvPr id="10282" name="AutoShape 42"/>
          <p:cNvSpPr>
            <a:spLocks noChangeArrowheads="1"/>
          </p:cNvSpPr>
          <p:nvPr/>
        </p:nvSpPr>
        <p:spPr bwMode="auto">
          <a:xfrm rot="4163096">
            <a:off x="4739481" y="2097882"/>
            <a:ext cx="288925" cy="1081088"/>
          </a:xfrm>
          <a:prstGeom prst="triangle">
            <a:avLst>
              <a:gd name="adj" fmla="val 100000"/>
            </a:avLst>
          </a:prstGeom>
          <a:gradFill rotWithShape="1">
            <a:gsLst>
              <a:gs pos="0">
                <a:srgbClr val="FF6600"/>
              </a:gs>
              <a:gs pos="100000">
                <a:srgbClr val="FF99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292" name="Picture 5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спорт.wav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</p:spPr>
      </p:pic>
      <p:pic>
        <p:nvPicPr>
          <p:cNvPr id="37" name="Picture 4" descr="87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42908" y="4476750"/>
            <a:ext cx="2619375" cy="2381250"/>
          </a:xfrm>
          <a:prstGeom prst="rect">
            <a:avLst/>
          </a:prstGeom>
          <a:noFill/>
        </p:spPr>
      </p:pic>
      <p:pic>
        <p:nvPicPr>
          <p:cNvPr id="39" name="Picture 9" descr="56348909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143636" y="0"/>
            <a:ext cx="2590949" cy="21240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6" presetID="10" presetClass="entr" presetSubtype="0" repeatCount="4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5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37" presetID="1" presetClass="path" presetSubtype="0" repeatCount="300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1042 C 0.10816 -0.01042 0.19687 0.10231 0.19687 0.2412 C 0.19687 0.38009 0.10816 0.49352 -0.00035 0.49352 C -0.10868 0.49352 -0.19688 0.38009 -0.19688 0.2412 C -0.19688 0.10231 -0.10868 -0.01042 -0.00035 -0.01042 Z " pathEditMode="relative" rAng="0" ptsTypes="fffff">
                                      <p:cBhvr>
                                        <p:cTn id="138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3000"/>
                            </p:stCondLst>
                            <p:childTnLst>
                              <p:par>
                                <p:cTn id="14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4000"/>
                            </p:stCondLst>
                            <p:childTnLst>
                              <p:par>
                                <p:cTn id="145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8000"/>
                            </p:stCondLst>
                            <p:childTnLst>
                              <p:par>
                                <p:cTn id="15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0000"/>
                            </p:stCondLst>
                            <p:childTnLst>
                              <p:par>
                                <p:cTn id="17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10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1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2000"/>
                            </p:stCondLst>
                            <p:childTnLst>
                              <p:par>
                                <p:cTn id="18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3000"/>
                            </p:stCondLst>
                            <p:childTnLst>
                              <p:par>
                                <p:cTn id="18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40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5000"/>
                            </p:stCondLst>
                            <p:childTnLst>
                              <p:par>
                                <p:cTn id="200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01" dur="10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48000"/>
                            </p:stCondLst>
                            <p:childTnLst>
                              <p:par>
                                <p:cTn id="2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1" dur="2000" fill="hold"/>
                                        <p:tgtEl>
                                          <p:spTgt spid="102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3000"/>
                            </p:stCondLst>
                            <p:childTnLst>
                              <p:par>
                                <p:cTn id="255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86 -0.09236 C 0.03455 -0.12477 0.10677 -0.08125 0.13125 0.00486 C 0.15556 0.09074 0.12292 0.18703 0.05833 0.21967 C -0.00608 0.25208 -0.0783 0.20856 -0.10278 0.12245 C -0.12708 0.03657 -0.09444 -0.05973 -0.02986 -0.09236 Z " pathEditMode="relative" rAng="-1238949" ptsTypes="fffff">
                                      <p:cBhvr>
                                        <p:cTn id="256" dur="2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7000"/>
                            </p:stCondLst>
                            <p:childTnLst>
                              <p:par>
                                <p:cTn id="258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C 0.05347 -0.05833 0.13229 -0.04769 0.17569 0.02338 C 0.21927 0.09468 0.21146 0.19977 0.15798 0.25787 C 0.10503 0.31597 0.02604 0.30532 -0.01771 0.23426 C -0.06129 0.16319 -0.05313 0.0581 2.5E-6 7.40741E-7 Z " pathEditMode="relative" rAng="-2351964" ptsTypes="fffff">
                                      <p:cBhvr>
                                        <p:cTn id="259" dur="2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61000"/>
                            </p:stCondLst>
                            <p:childTnLst>
                              <p:par>
                                <p:cTn id="26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1.38889E-6 0.64051 " pathEditMode="relative" rAng="0" ptsTypes="AA">
                                      <p:cBhvr>
                                        <p:cTn id="262" dur="1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62000"/>
                            </p:stCondLst>
                            <p:childTnLst>
                              <p:par>
                                <p:cTn id="26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0.05469 0.60047 " pathEditMode="relative" rAng="0" ptsTypes="AA">
                                      <p:cBhvr>
                                        <p:cTn id="265" dur="1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63000"/>
                            </p:stCondLst>
                            <p:childTnLst>
                              <p:par>
                                <p:cTn id="2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-0.03976 0.77917 " pathEditMode="relative" rAng="0" ptsTypes="AA">
                                      <p:cBhvr>
                                        <p:cTn id="268" dur="1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3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64000"/>
                            </p:stCondLst>
                            <p:childTnLst>
                              <p:par>
                                <p:cTn id="2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-0.00034 0.19097 " pathEditMode="relative" rAng="0" ptsTypes="AA">
                                      <p:cBhvr>
                                        <p:cTn id="271" dur="1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65000"/>
                            </p:stCondLst>
                            <p:childTnLst>
                              <p:par>
                                <p:cTn id="27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0.11788 0.55856 " pathEditMode="relative" rAng="0" ptsTypes="AA">
                                      <p:cBhvr>
                                        <p:cTn id="274" dur="1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66000"/>
                            </p:stCondLst>
                            <p:childTnLst>
                              <p:par>
                                <p:cTn id="27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-0.31528 0.55856 " pathEditMode="relative" rAng="0" ptsTypes="AA">
                                      <p:cBhvr>
                                        <p:cTn id="277" dur="1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67000"/>
                            </p:stCondLst>
                            <p:childTnLst>
                              <p:par>
                                <p:cTn id="27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59259E-6 L 0.0783 0.22269 " pathEditMode="relative" rAng="0" ptsTypes="AA">
                                      <p:cBhvr>
                                        <p:cTn id="280" dur="1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92"/>
                </p:tgtEl>
              </p:cMediaNode>
            </p:audio>
          </p:childTnLst>
        </p:cTn>
      </p:par>
    </p:tnLst>
    <p:bldLst>
      <p:bldP spid="10277" grpId="0" animBg="1"/>
      <p:bldP spid="10276" grpId="0" animBg="1"/>
      <p:bldP spid="10242" grpId="0" animBg="1"/>
      <p:bldP spid="10242" grpId="1" animBg="1"/>
      <p:bldP spid="10242" grpId="2" animBg="1"/>
      <p:bldP spid="10243" grpId="0" animBg="1"/>
      <p:bldP spid="10243" grpId="1" animBg="1"/>
      <p:bldP spid="10243" grpId="2" animBg="1"/>
      <p:bldP spid="10278" grpId="0" animBg="1"/>
      <p:bldP spid="10279" grpId="0" animBg="1"/>
      <p:bldP spid="10280" grpId="0" animBg="1"/>
      <p:bldP spid="10281" grpId="0" animBg="1"/>
      <p:bldP spid="10283" grpId="0" animBg="1"/>
      <p:bldP spid="10283" grpId="1" animBg="1"/>
      <p:bldP spid="1028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47180" cy="2643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0"/>
            <a:ext cx="5214942" cy="32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43181"/>
            <a:ext cx="4714876" cy="421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071810"/>
            <a:ext cx="4643438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857232"/>
            <a:ext cx="6429404" cy="5500726"/>
          </a:xfrm>
        </p:spPr>
        <p:txBody>
          <a:bodyPr>
            <a:normAutofit fontScale="9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3300"/>
                </a:solidFill>
              </a:rPr>
              <a:t>Домашнее задание: </a:t>
            </a:r>
            <a:r>
              <a:rPr lang="ru-RU" dirty="0" smtClean="0">
                <a:solidFill>
                  <a:srgbClr val="003300"/>
                </a:solidFill>
              </a:rPr>
              <a:t/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/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>1. Составить </a:t>
            </a:r>
            <a:r>
              <a:rPr lang="ru-RU" dirty="0" smtClean="0">
                <a:solidFill>
                  <a:srgbClr val="003300"/>
                </a:solidFill>
              </a:rPr>
              <a:t>кластер  «Наклонение глаголов», заполнить его примерами из поэтических произведений ; </a:t>
            </a:r>
            <a:r>
              <a:rPr lang="ru-RU" dirty="0" smtClean="0">
                <a:solidFill>
                  <a:srgbClr val="003300"/>
                </a:solidFill>
              </a:rPr>
              <a:t/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/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>2. Сочинить </a:t>
            </a:r>
            <a:r>
              <a:rPr lang="ru-RU" dirty="0" smtClean="0">
                <a:solidFill>
                  <a:srgbClr val="003300"/>
                </a:solidFill>
              </a:rPr>
              <a:t>стихотворение о зиме, подчеркнуть глаголы, определить их наклонение</a:t>
            </a:r>
            <a:r>
              <a:rPr lang="ru-RU" dirty="0" smtClean="0">
                <a:solidFill>
                  <a:srgbClr val="003300"/>
                </a:solidFill>
              </a:rPr>
              <a:t>.</a:t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/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>3. Альтернативное </a:t>
            </a:r>
            <a:r>
              <a:rPr lang="ru-RU" dirty="0" smtClean="0">
                <a:solidFill>
                  <a:srgbClr val="003300"/>
                </a:solidFill>
              </a:rPr>
              <a:t>задание: параграф №83 , упражнение №482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3300"/>
                </a:solidFill>
              </a:rPr>
              <a:t>Итоговая рефлексия.</a:t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/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>- Что было полезным на уроке?</a:t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>- Что было интересным на уроке?</a:t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>- Что было трудным на уроке?</a:t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>- На что нужно обратить внимание на следующем уроке?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7893" y="1357298"/>
            <a:ext cx="8488222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УРОК!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86050" y="571480"/>
            <a:ext cx="5457836" cy="875182"/>
          </a:xfrm>
        </p:spPr>
        <p:txBody>
          <a:bodyPr/>
          <a:lstStyle/>
          <a:p>
            <a:r>
              <a:rPr lang="ru-RU" dirty="0" smtClean="0"/>
              <a:t>Игра «Корзина понятий»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1714488"/>
            <a:ext cx="407196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8662" y="571480"/>
            <a:ext cx="678661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Какие глаголы называются переходными, а какие непереходными? </a:t>
            </a:r>
            <a:endParaRPr lang="ru-RU" sz="3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3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Вспомните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, какие трудности по теме «Переходные и непереходные глаголы» вы для себя выделили на прошлом уроке?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42" y="500042"/>
            <a:ext cx="7143800" cy="2571768"/>
          </a:xfrm>
        </p:spPr>
        <p:txBody>
          <a:bodyPr>
            <a:normAutofit/>
          </a:bodyPr>
          <a:lstStyle/>
          <a:p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</a:rPr>
              <a:t>Проверочная работа: </a:t>
            </a:r>
            <a:r>
              <a:rPr lang="ru-RU" dirty="0" smtClean="0"/>
              <a:t>заполните квадрат, буквами </a:t>
            </a:r>
            <a:r>
              <a:rPr lang="ru-RU" dirty="0" smtClean="0"/>
              <a:t>указывая -переходный/непереходный глагол.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286380" y="2928934"/>
          <a:ext cx="2962288" cy="2945145"/>
        </p:xfrm>
        <a:graphic>
          <a:graphicData uri="http://schemas.openxmlformats.org/drawingml/2006/table">
            <a:tbl>
              <a:tblPr/>
              <a:tblGrid>
                <a:gridCol w="740572"/>
                <a:gridCol w="740572"/>
                <a:gridCol w="740572"/>
                <a:gridCol w="740572"/>
              </a:tblGrid>
              <a:tr h="981715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latin typeface="Calibri"/>
                          <a:ea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>
                          <a:latin typeface="Calibri"/>
                          <a:ea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>
                          <a:latin typeface="Calibri"/>
                          <a:ea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Calibri"/>
                        </a:rPr>
                        <a:t>4</a:t>
                      </a:r>
                      <a:r>
                        <a:rPr lang="ru-RU" sz="1100" dirty="0" smtClean="0">
                          <a:latin typeface="Calibri"/>
                        </a:rPr>
                        <a:t> </a:t>
                      </a:r>
                      <a:endParaRPr lang="ru-RU" sz="1100" dirty="0"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715">
                <a:tc>
                  <a:txBody>
                    <a:bodyPr/>
                    <a:lstStyle/>
                    <a:p>
                      <a:pPr algn="l"/>
                      <a:r>
                        <a:rPr lang="ru-RU" sz="1400">
                          <a:latin typeface="Calibri"/>
                          <a:ea typeface="Times New Roman"/>
                        </a:rPr>
                        <a:t>  5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>
                          <a:latin typeface="Calibri"/>
                          <a:ea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>
                          <a:latin typeface="Calibri"/>
                          <a:ea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>
                          <a:latin typeface="Calibri"/>
                          <a:ea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715">
                <a:tc>
                  <a:txBody>
                    <a:bodyPr/>
                    <a:lstStyle/>
                    <a:p>
                      <a:pPr algn="l"/>
                      <a:r>
                        <a:rPr lang="ru-RU" sz="1400">
                          <a:latin typeface="Calibri"/>
                          <a:ea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>
                          <a:latin typeface="Calibri"/>
                          <a:ea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>
                          <a:latin typeface="Calibri"/>
                          <a:ea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latin typeface="Calibri"/>
                          <a:ea typeface="Times New Roman"/>
                        </a:rPr>
                        <a:t>12</a:t>
                      </a:r>
                      <a:endParaRPr lang="ru-RU" sz="11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000232" y="5112735"/>
            <a:ext cx="3000364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Переходные глаголы    - П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Непереходные глаголы – Н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72705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ВЗАИМОПРОВЕРКА.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2"/>
          </p:nvPr>
        </p:nvGraphicFramePr>
        <p:xfrm>
          <a:off x="457200" y="2362200"/>
          <a:ext cx="3657600" cy="3209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914400"/>
                <a:gridCol w="914400"/>
                <a:gridCol w="914400"/>
              </a:tblGrid>
              <a:tr h="1069980"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1п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2н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3н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4п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069980"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32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5н</a:t>
                      </a:r>
                      <a:endParaRPr lang="ru-RU" sz="32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6н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7п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8п </a:t>
                      </a:r>
                      <a:endParaRPr lang="ru-RU" sz="32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069980">
                <a:tc>
                  <a:txBody>
                    <a:bodyPr/>
                    <a:lstStyle/>
                    <a:p>
                      <a:r>
                        <a:rPr lang="ru-RU" sz="32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9п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10н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11н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12п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371975" y="2362200"/>
          <a:ext cx="3657600" cy="3209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914400"/>
                <a:gridCol w="914400"/>
                <a:gridCol w="914400"/>
              </a:tblGrid>
              <a:tr h="1069980"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/>
                          <a:ea typeface="Times New Roman"/>
                        </a:rPr>
                        <a:t>1п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2н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/>
                          <a:ea typeface="Times New Roman"/>
                        </a:rPr>
                        <a:t>3п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4н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069980"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ru-RU" sz="32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5н</a:t>
                      </a:r>
                      <a:endParaRPr lang="ru-RU" sz="3200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/>
                          <a:ea typeface="Times New Roman"/>
                        </a:rPr>
                        <a:t>6п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/>
                          <a:ea typeface="Times New Roman"/>
                        </a:rPr>
                        <a:t>7п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/>
                          <a:ea typeface="Times New Roman"/>
                        </a:rPr>
                        <a:t>8п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069980"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9н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/>
                          <a:ea typeface="Times New Roman"/>
                        </a:rPr>
                        <a:t>10п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</a:rPr>
                        <a:t>11н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/>
                          <a:ea typeface="Times New Roman"/>
                        </a:rPr>
                        <a:t>12п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1 вариант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2 вариант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2643174" y="857232"/>
            <a:ext cx="5786478" cy="3857652"/>
          </a:xfrm>
          <a:prstGeom prst="horizontalScrol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0 ошибок – «5»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1-4 ошибки – «4»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5-6 ошибок – «3»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14678" y="357166"/>
            <a:ext cx="3643338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ОЦЕНИТЕ СЕБЯ:</a:t>
            </a:r>
            <a:endParaRPr lang="ru-RU" sz="2800" b="1" dirty="0">
              <a:solidFill>
                <a:srgbClr val="0033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71670" y="5143512"/>
            <a:ext cx="6858048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r>
              <a:rPr lang="ru-RU" b="1" dirty="0" smtClean="0">
                <a:solidFill>
                  <a:srgbClr val="003300"/>
                </a:solidFill>
              </a:rPr>
              <a:t>Довольны </a:t>
            </a:r>
            <a:r>
              <a:rPr lang="ru-RU" b="1" dirty="0">
                <a:solidFill>
                  <a:srgbClr val="003300"/>
                </a:solidFill>
              </a:rPr>
              <a:t>вы своими результатами? </a:t>
            </a:r>
            <a:endParaRPr lang="ru-RU" b="1" dirty="0" smtClean="0">
              <a:solidFill>
                <a:srgbClr val="003300"/>
              </a:solidFill>
            </a:endParaRPr>
          </a:p>
          <a:p>
            <a:pPr algn="ctr">
              <a:buFontTx/>
              <a:buChar char="-"/>
            </a:pPr>
            <a:r>
              <a:rPr lang="ru-RU" b="1" dirty="0" smtClean="0">
                <a:solidFill>
                  <a:srgbClr val="003300"/>
                </a:solidFill>
              </a:rPr>
              <a:t>В </a:t>
            </a:r>
            <a:r>
              <a:rPr lang="ru-RU" b="1" dirty="0">
                <a:solidFill>
                  <a:srgbClr val="003300"/>
                </a:solidFill>
              </a:rPr>
              <a:t>каких словах допустили ошибки</a:t>
            </a:r>
            <a:r>
              <a:rPr lang="ru-RU" b="1" dirty="0" smtClean="0">
                <a:solidFill>
                  <a:srgbClr val="003300"/>
                </a:solidFill>
              </a:rPr>
              <a:t>?</a:t>
            </a:r>
          </a:p>
          <a:p>
            <a:pPr algn="ctr">
              <a:buFontTx/>
              <a:buChar char="-"/>
            </a:pPr>
            <a:r>
              <a:rPr lang="ru-RU" b="1" dirty="0" smtClean="0">
                <a:solidFill>
                  <a:srgbClr val="003300"/>
                </a:solidFill>
              </a:rPr>
              <a:t> </a:t>
            </a:r>
            <a:r>
              <a:rPr lang="ru-RU" b="1" dirty="0">
                <a:solidFill>
                  <a:srgbClr val="003300"/>
                </a:solidFill>
              </a:rPr>
              <a:t>Что помогло вам безошибочно справиться с работой?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500042"/>
            <a:ext cx="6172200" cy="55721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3300"/>
                </a:solidFill>
              </a:rPr>
              <a:t>Вопросы</a:t>
            </a:r>
            <a:r>
              <a:rPr lang="ru-RU" dirty="0" smtClean="0">
                <a:solidFill>
                  <a:srgbClr val="003300"/>
                </a:solidFill>
              </a:rPr>
              <a:t>:  </a:t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/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>1) Итак, о каком непостоянном морфологическом признаке глагола идет речь? </a:t>
            </a:r>
            <a:r>
              <a:rPr lang="ru-RU" dirty="0" smtClean="0">
                <a:solidFill>
                  <a:srgbClr val="003300"/>
                </a:solidFill>
              </a:rPr>
              <a:t/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/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>2) Перечислите наклонения глагола. </a:t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/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>3) Использовали вы в работе с текстом вопросительный знак, было ли что-то непонятным для вас?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928670"/>
            <a:ext cx="6172200" cy="4643470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003300"/>
                </a:solidFill>
              </a:rPr>
              <a:t>Целеполагание</a:t>
            </a:r>
            <a:r>
              <a:rPr lang="ru-RU" dirty="0" smtClean="0">
                <a:solidFill>
                  <a:srgbClr val="003300"/>
                </a:solidFill>
              </a:rPr>
              <a:t>.</a:t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3300"/>
                </a:solidFill>
              </a:rPr>
              <a:t>- Сформулируйте перед собой задачу при изучении темы «Наклонение глаголов». </a:t>
            </a:r>
            <a:r>
              <a:rPr lang="ru-RU" dirty="0" smtClean="0">
                <a:solidFill>
                  <a:srgbClr val="003300"/>
                </a:solidFill>
              </a:rPr>
              <a:t/>
            </a:r>
            <a:br>
              <a:rPr lang="ru-RU" dirty="0" smtClean="0">
                <a:solidFill>
                  <a:srgbClr val="003300"/>
                </a:solidFill>
              </a:rPr>
            </a:br>
            <a:r>
              <a:rPr lang="ru-RU" dirty="0" smtClean="0">
                <a:solidFill>
                  <a:srgbClr val="003300"/>
                </a:solidFill>
              </a:rPr>
              <a:t>- Какую </a:t>
            </a:r>
            <a:r>
              <a:rPr lang="ru-RU" dirty="0" smtClean="0">
                <a:solidFill>
                  <a:srgbClr val="003300"/>
                </a:solidFill>
              </a:rPr>
              <a:t>цель вы ставите перед собой сегодня на уроке?</a:t>
            </a:r>
            <a:endParaRPr lang="ru-RU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1214422"/>
            <a:ext cx="6172200" cy="189436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3300"/>
                </a:solidFill>
              </a:rPr>
              <a:t>Тема урока:</a:t>
            </a:r>
            <a:br>
              <a:rPr lang="ru-RU" sz="3600" dirty="0" smtClean="0">
                <a:solidFill>
                  <a:srgbClr val="003300"/>
                </a:solidFill>
              </a:rPr>
            </a:br>
            <a:r>
              <a:rPr lang="ru-RU" sz="3600" dirty="0" smtClean="0">
                <a:solidFill>
                  <a:srgbClr val="003300"/>
                </a:solidFill>
              </a:rPr>
              <a:t/>
            </a:r>
            <a:br>
              <a:rPr lang="ru-RU" sz="3600" dirty="0" smtClean="0">
                <a:solidFill>
                  <a:srgbClr val="003300"/>
                </a:solidFill>
              </a:rPr>
            </a:br>
            <a:r>
              <a:rPr lang="ru-RU" sz="3600" dirty="0" smtClean="0">
                <a:solidFill>
                  <a:srgbClr val="003300"/>
                </a:solidFill>
              </a:rPr>
              <a:t>Наклонения глаголов.</a:t>
            </a:r>
            <a:endParaRPr lang="ru-RU" sz="3600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97</TotalTime>
  <Words>374</Words>
  <Application>Microsoft Office PowerPoint</Application>
  <PresentationFormat>Экран (4:3)</PresentationFormat>
  <Paragraphs>98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Эркер</vt:lpstr>
      <vt:lpstr>Слайд 1</vt:lpstr>
      <vt:lpstr>Игра «Корзина понятий»</vt:lpstr>
      <vt:lpstr>Слайд 3</vt:lpstr>
      <vt:lpstr>Проверочная работа: заполните квадрат, буквами указывая -переходный/непереходный глагол. </vt:lpstr>
      <vt:lpstr>ВЗАИМОПРОВЕРКА.</vt:lpstr>
      <vt:lpstr>Слайд 6</vt:lpstr>
      <vt:lpstr>Вопросы:    1) Итак, о каком непостоянном морфологическом признаке глагола идет речь?   2) Перечислите наклонения глагола.   3) Использовали вы в работе с текстом вопросительный знак, было ли что-то непонятным для вас? </vt:lpstr>
      <vt:lpstr>Целеполагание.  - Сформулируйте перед собой задачу при изучении темы «Наклонение глаголов».  - Какую цель вы ставите перед собой сегодня на уроке?</vt:lpstr>
      <vt:lpstr>Тема урока:  Наклонения глаголов.</vt:lpstr>
      <vt:lpstr>Исследовательская работа. Группа 1.</vt:lpstr>
      <vt:lpstr>Исследовательская работа. Группа 2.</vt:lpstr>
      <vt:lpstr>Исследовательская работа. Группа 3.</vt:lpstr>
      <vt:lpstr>Рефлексия.   - Сумели вы решить поставленную перед собой задачу?  - Что вам в этом помогло? - Какие трудности возникли? </vt:lpstr>
      <vt:lpstr>Слайд 14</vt:lpstr>
      <vt:lpstr>Слайд 15</vt:lpstr>
      <vt:lpstr>Домашнее задание:   1. Составить кластер  «Наклонение глаголов», заполнить его примерами из поэтических произведений ;   2. Сочинить стихотворение о зиме, подчеркнуть глаголы, определить их наклонение.  3. Альтернативное задание: параграф №83 , упражнение №482 </vt:lpstr>
      <vt:lpstr>Итоговая рефлексия.  - Что было полезным на уроке? - Что было интересным на уроке? - Что было трудным на уроке? - На что нужно обратить внимание на следующем уроке? </vt:lpstr>
      <vt:lpstr>Слайд 18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Костины</dc:creator>
  <cp:lastModifiedBy>Костины</cp:lastModifiedBy>
  <cp:revision>10</cp:revision>
  <dcterms:created xsi:type="dcterms:W3CDTF">2013-01-20T11:19:50Z</dcterms:created>
  <dcterms:modified xsi:type="dcterms:W3CDTF">2013-01-20T12:56:56Z</dcterms:modified>
</cp:coreProperties>
</file>