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73" r:id="rId2"/>
  </p:sldMasterIdLst>
  <p:notesMasterIdLst>
    <p:notesMasterId r:id="rId25"/>
  </p:notesMasterIdLst>
  <p:sldIdLst>
    <p:sldId id="283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917"/>
    <a:srgbClr val="4A5C26"/>
    <a:srgbClr val="FFDB69"/>
    <a:srgbClr val="DEFD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131" autoAdjust="0"/>
    <p:restoredTop sz="94660"/>
  </p:normalViewPr>
  <p:slideViewPr>
    <p:cSldViewPr>
      <p:cViewPr varScale="1">
        <p:scale>
          <a:sx n="75" d="100"/>
          <a:sy n="75" d="100"/>
        </p:scale>
        <p:origin x="-76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731722465989493E-2"/>
          <c:y val="4.1576334208223993E-2"/>
          <c:w val="0.91627336659253467"/>
          <c:h val="0.736578083989501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 уч. год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2"/>
            <c:spPr>
              <a:solidFill>
                <a:schemeClr val="accent4"/>
              </a:soli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3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Lbls>
            <c:numFmt formatCode="0%" sourceLinked="0"/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Личная (здоровье)</c:v>
                </c:pt>
                <c:pt idx="1">
                  <c:v>Образовательная деятельность</c:v>
                </c:pt>
                <c:pt idx="2">
                  <c:v>Материальные условия</c:v>
                </c:pt>
                <c:pt idx="3">
                  <c:v>Жилищные условия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0.5</c:v>
                </c:pt>
                <c:pt idx="1">
                  <c:v>0.35000000000000031</c:v>
                </c:pt>
                <c:pt idx="2">
                  <c:v>0.1</c:v>
                </c:pt>
                <c:pt idx="3">
                  <c:v>5.0000000000000031E-2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498707699705574E-2"/>
          <c:y val="3.6129394695401391E-2"/>
          <c:w val="0.70761178482542753"/>
          <c:h val="0.4670977316559619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2012/2013 уч. год</c:v>
                </c:pt>
              </c:strCache>
            </c:strRef>
          </c:tx>
          <c:spPr>
            <a:ln w="28575" cap="rnd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strRef>
              <c:f>Лист1!$A$2:$A$15</c:f>
              <c:strCache>
                <c:ptCount val="14"/>
                <c:pt idx="0">
                  <c:v>Приветствие</c:v>
                </c:pt>
                <c:pt idx="1">
                  <c:v>Прощание</c:v>
                </c:pt>
                <c:pt idx="2">
                  <c:v>Обращение</c:v>
                </c:pt>
                <c:pt idx="3">
                  <c:v>Просьба о помощи</c:v>
                </c:pt>
                <c:pt idx="4">
                  <c:v>Оказание помощи</c:v>
                </c:pt>
                <c:pt idx="5">
                  <c:v>Благодарность</c:v>
                </c:pt>
                <c:pt idx="6">
                  <c:v>Извинение</c:v>
                </c:pt>
                <c:pt idx="7">
                  <c:v>Требование</c:v>
                </c:pt>
                <c:pt idx="8">
                  <c:v>Слушание</c:v>
                </c:pt>
                <c:pt idx="9">
                  <c:v>Развернутое высказывание</c:v>
                </c:pt>
                <c:pt idx="10">
                  <c:v>Реагирование на критику</c:v>
                </c:pt>
                <c:pt idx="11">
                  <c:v>Понимание состояния другого</c:v>
                </c:pt>
                <c:pt idx="12">
                  <c:v>Анализ мотивов поведения своего и других</c:v>
                </c:pt>
                <c:pt idx="13">
                  <c:v>Невербальные средства коммуникации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0.5</c:v>
                </c:pt>
                <c:pt idx="1">
                  <c:v>0.4</c:v>
                </c:pt>
                <c:pt idx="2">
                  <c:v>0.60000000000000064</c:v>
                </c:pt>
                <c:pt idx="3">
                  <c:v>0.8</c:v>
                </c:pt>
                <c:pt idx="4">
                  <c:v>0.53</c:v>
                </c:pt>
                <c:pt idx="5">
                  <c:v>0.60000000000000064</c:v>
                </c:pt>
                <c:pt idx="6">
                  <c:v>0.70000000000000062</c:v>
                </c:pt>
                <c:pt idx="7">
                  <c:v>0.9</c:v>
                </c:pt>
                <c:pt idx="8">
                  <c:v>0.60000000000000064</c:v>
                </c:pt>
                <c:pt idx="9">
                  <c:v>0.4</c:v>
                </c:pt>
                <c:pt idx="10">
                  <c:v>0.8</c:v>
                </c:pt>
                <c:pt idx="11">
                  <c:v>0.60000000000000064</c:v>
                </c:pt>
                <c:pt idx="12">
                  <c:v>0.65000000000000169</c:v>
                </c:pt>
                <c:pt idx="13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2013/2014 уч. год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strRef>
              <c:f>Лист1!$A$2:$A$15</c:f>
              <c:strCache>
                <c:ptCount val="14"/>
                <c:pt idx="0">
                  <c:v>Приветствие</c:v>
                </c:pt>
                <c:pt idx="1">
                  <c:v>Прощание</c:v>
                </c:pt>
                <c:pt idx="2">
                  <c:v>Обращение</c:v>
                </c:pt>
                <c:pt idx="3">
                  <c:v>Просьба о помощи</c:v>
                </c:pt>
                <c:pt idx="4">
                  <c:v>Оказание помощи</c:v>
                </c:pt>
                <c:pt idx="5">
                  <c:v>Благодарность</c:v>
                </c:pt>
                <c:pt idx="6">
                  <c:v>Извинение</c:v>
                </c:pt>
                <c:pt idx="7">
                  <c:v>Требование</c:v>
                </c:pt>
                <c:pt idx="8">
                  <c:v>Слушание</c:v>
                </c:pt>
                <c:pt idx="9">
                  <c:v>Развернутое высказывание</c:v>
                </c:pt>
                <c:pt idx="10">
                  <c:v>Реагирование на критику</c:v>
                </c:pt>
                <c:pt idx="11">
                  <c:v>Понимание состояния другого</c:v>
                </c:pt>
                <c:pt idx="12">
                  <c:v>Анализ мотивов поведения своего и других</c:v>
                </c:pt>
                <c:pt idx="13">
                  <c:v>Невербальные средства коммуникации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0.60000000000000064</c:v>
                </c:pt>
                <c:pt idx="1">
                  <c:v>0.55000000000000004</c:v>
                </c:pt>
                <c:pt idx="2">
                  <c:v>0.70000000000000062</c:v>
                </c:pt>
                <c:pt idx="3">
                  <c:v>0.8</c:v>
                </c:pt>
                <c:pt idx="4">
                  <c:v>0.47000000000000008</c:v>
                </c:pt>
                <c:pt idx="5">
                  <c:v>0.66000000000000181</c:v>
                </c:pt>
                <c:pt idx="6">
                  <c:v>0.8</c:v>
                </c:pt>
                <c:pt idx="7">
                  <c:v>0.9</c:v>
                </c:pt>
                <c:pt idx="8">
                  <c:v>0.8</c:v>
                </c:pt>
                <c:pt idx="9">
                  <c:v>0.5</c:v>
                </c:pt>
                <c:pt idx="10">
                  <c:v>0.84000000000000064</c:v>
                </c:pt>
                <c:pt idx="11">
                  <c:v>0.70000000000000062</c:v>
                </c:pt>
                <c:pt idx="12">
                  <c:v>0.72000000000000064</c:v>
                </c:pt>
                <c:pt idx="13">
                  <c:v>0.55000000000000004</c:v>
                </c:pt>
              </c:numCache>
            </c:numRef>
          </c:val>
        </c:ser>
        <c:dLbls/>
        <c:marker val="1"/>
        <c:axId val="128090496"/>
        <c:axId val="128092032"/>
      </c:lineChart>
      <c:catAx>
        <c:axId val="128090496"/>
        <c:scaling>
          <c:orientation val="minMax"/>
        </c:scaling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8092032"/>
        <c:crosses val="autoZero"/>
        <c:lblAlgn val="ctr"/>
        <c:lblOffset val="100"/>
      </c:catAx>
      <c:valAx>
        <c:axId val="128092032"/>
        <c:scaling>
          <c:orientation val="minMax"/>
        </c:scaling>
        <c:axPos val="l"/>
        <c:numFmt formatCode="0%" sourceLinked="0"/>
        <c:maj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809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731722465989479E-2"/>
          <c:y val="4.1576334208223972E-2"/>
          <c:w val="0.91627336659253467"/>
          <c:h val="0.550466972878390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учебного года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Лист1!$A$2:$A$6</c:f>
              <c:strCache>
                <c:ptCount val="5"/>
                <c:pt idx="0">
                  <c:v>Самооценка</c:v>
                </c:pt>
                <c:pt idx="1">
                  <c:v>Уровень притязаний</c:v>
                </c:pt>
                <c:pt idx="2">
                  <c:v>Тревожность</c:v>
                </c:pt>
                <c:pt idx="3">
                  <c:v>Страхи</c:v>
                </c:pt>
                <c:pt idx="4">
                  <c:v>Агрессивность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0.70000000000000062</c:v>
                </c:pt>
                <c:pt idx="1">
                  <c:v>0.8</c:v>
                </c:pt>
                <c:pt idx="2">
                  <c:v>0.8</c:v>
                </c:pt>
                <c:pt idx="3">
                  <c:v>0.62000000000000133</c:v>
                </c:pt>
                <c:pt idx="4">
                  <c:v>0.70000000000000062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конец учебного года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Лист1!$A$2:$A$6</c:f>
              <c:strCache>
                <c:ptCount val="5"/>
                <c:pt idx="0">
                  <c:v>Самооценка</c:v>
                </c:pt>
                <c:pt idx="1">
                  <c:v>Уровень притязаний</c:v>
                </c:pt>
                <c:pt idx="2">
                  <c:v>Тревожность</c:v>
                </c:pt>
                <c:pt idx="3">
                  <c:v>Страхи</c:v>
                </c:pt>
                <c:pt idx="4">
                  <c:v>Агрессивность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0.65000000000000169</c:v>
                </c:pt>
                <c:pt idx="1">
                  <c:v>0.66000000000000181</c:v>
                </c:pt>
                <c:pt idx="2">
                  <c:v>0.92</c:v>
                </c:pt>
                <c:pt idx="3">
                  <c:v>0.72000000000000064</c:v>
                </c:pt>
                <c:pt idx="4">
                  <c:v>0.58000000000000007</c:v>
                </c:pt>
              </c:numCache>
            </c:numRef>
          </c:val>
        </c:ser>
        <c:dLbls/>
        <c:gapWidth val="100"/>
        <c:overlap val="-24"/>
        <c:axId val="129186816"/>
        <c:axId val="129213184"/>
      </c:barChart>
      <c:catAx>
        <c:axId val="1291868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213184"/>
        <c:crosses val="autoZero"/>
        <c:auto val="1"/>
        <c:lblAlgn val="ctr"/>
        <c:lblOffset val="100"/>
      </c:catAx>
      <c:valAx>
        <c:axId val="1292131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%" sourceLinked="0"/>
        <c:maj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186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676163571156662E-2"/>
          <c:y val="0.75563560804899654"/>
          <c:w val="0.89464767285768665"/>
          <c:h val="0.2276977252843393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731722465989479E-2"/>
          <c:y val="4.1576334208223972E-2"/>
          <c:w val="0.91627336659253467"/>
          <c:h val="0.7365780839895016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 уч. год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Лист1!$A$2:$A$6</c:f>
              <c:strCache>
                <c:ptCount val="5"/>
                <c:pt idx="0">
                  <c:v>Приобретение навыков эффективного общения</c:v>
                </c:pt>
                <c:pt idx="1">
                  <c:v>Овладение навыками адекватной самооценки</c:v>
                </c:pt>
                <c:pt idx="2">
                  <c:v>Овладение приемами самореализации</c:v>
                </c:pt>
                <c:pt idx="3">
                  <c:v>Овладение навыками снятия психоэмоционального напряжения</c:v>
                </c:pt>
                <c:pt idx="4">
                  <c:v>Овладение навыками решения конфликтных ситуаций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0.75000000000000144</c:v>
                </c:pt>
                <c:pt idx="1">
                  <c:v>0.64000000000000146</c:v>
                </c:pt>
                <c:pt idx="2">
                  <c:v>0.5</c:v>
                </c:pt>
                <c:pt idx="3">
                  <c:v>0.55000000000000004</c:v>
                </c:pt>
                <c:pt idx="4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2012-2013 уч. год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Лист1!$A$2:$A$6</c:f>
              <c:strCache>
                <c:ptCount val="5"/>
                <c:pt idx="0">
                  <c:v>Приобретение навыков эффективного общения</c:v>
                </c:pt>
                <c:pt idx="1">
                  <c:v>Овладение навыками адекватной самооценки</c:v>
                </c:pt>
                <c:pt idx="2">
                  <c:v>Овладение приемами самореализации</c:v>
                </c:pt>
                <c:pt idx="3">
                  <c:v>Овладение навыками снятия психоэмоционального напряжения</c:v>
                </c:pt>
                <c:pt idx="4">
                  <c:v>Овладение навыками решения конфликтных ситуаций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0.5</c:v>
                </c:pt>
                <c:pt idx="1">
                  <c:v>0.55000000000000004</c:v>
                </c:pt>
                <c:pt idx="2">
                  <c:v>0.30000000000000032</c:v>
                </c:pt>
                <c:pt idx="3">
                  <c:v>0.4</c:v>
                </c:pt>
                <c:pt idx="4">
                  <c:v>0.30000000000000032</c:v>
                </c:pt>
              </c:numCache>
            </c:numRef>
          </c:val>
        </c:ser>
        <c:dLbls/>
        <c:gapWidth val="100"/>
        <c:axId val="129250816"/>
        <c:axId val="129252352"/>
      </c:barChart>
      <c:catAx>
        <c:axId val="12925081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252352"/>
        <c:crosses val="autoZero"/>
        <c:auto val="1"/>
        <c:lblAlgn val="ctr"/>
        <c:lblOffset val="100"/>
      </c:catAx>
      <c:valAx>
        <c:axId val="129252352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%" sourceLinked="0"/>
        <c:maj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250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731722465989479E-2"/>
          <c:y val="4.1576334208223972E-2"/>
          <c:w val="0.91627336659253467"/>
          <c:h val="0.550466972878390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положительное отношение к школе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Лист1!$A$2:$A$3</c:f>
              <c:strCache>
                <c:ptCount val="2"/>
                <c:pt idx="0">
                  <c:v>2012-2013 уч. год</c:v>
                </c:pt>
                <c:pt idx="1">
                  <c:v>2013-2014 уч. год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0.45</c:v>
                </c:pt>
                <c:pt idx="1">
                  <c:v>0.60000000000000042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время работы за рабочем столом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Лист1!$A$2:$A$3</c:f>
              <c:strCache>
                <c:ptCount val="2"/>
                <c:pt idx="0">
                  <c:v>2012-2013 уч. год</c:v>
                </c:pt>
                <c:pt idx="1">
                  <c:v>2013-2014 уч. год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0.38000000000000023</c:v>
                </c:pt>
                <c:pt idx="1">
                  <c:v>0.5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доступно выполнение простых инструкций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Лист1!$A$2:$A$3</c:f>
              <c:strCache>
                <c:ptCount val="2"/>
                <c:pt idx="0">
                  <c:v>2012-2013 уч. год</c:v>
                </c:pt>
                <c:pt idx="1">
                  <c:v>2013-2014 уч. год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0.30000000000000021</c:v>
                </c:pt>
                <c:pt idx="1">
                  <c:v>0.45</c:v>
                </c:pt>
              </c:numCache>
            </c:numRef>
          </c:val>
        </c:ser>
        <c:dLbls/>
        <c:gapWidth val="100"/>
        <c:overlap val="-24"/>
        <c:axId val="128124416"/>
        <c:axId val="128125952"/>
      </c:barChart>
      <c:catAx>
        <c:axId val="1281244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8125952"/>
        <c:crosses val="autoZero"/>
        <c:auto val="1"/>
        <c:lblAlgn val="ctr"/>
        <c:lblOffset val="100"/>
      </c:catAx>
      <c:valAx>
        <c:axId val="1281259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%" sourceLinked="0"/>
        <c:maj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8124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676163571156662E-2"/>
          <c:y val="0.75563560804899654"/>
          <c:w val="0.89464767285768665"/>
          <c:h val="0.22769772528433938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 b="1"/>
          </a:pPr>
          <a:endParaRPr lang="ru-RU"/>
        </a:p>
      </c:txPr>
    </c:legend>
    <c:plotVisOnly val="1"/>
    <c:dispBlanksAs val="gap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>
          <a:solidFill>
            <a:schemeClr val="accent3">
              <a:lumMod val="50000"/>
            </a:schemeClr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9ACFBA-0111-4312-99CA-02F6F20C616A}" type="doc">
      <dgm:prSet loTypeId="urn:microsoft.com/office/officeart/2005/8/layout/list1" loCatId="list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9373E149-9F94-4EC4-B544-8B75F581F4C6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личности ребенка путем отслеживания и прогнозирования  индивидуальной траектории развития</a:t>
          </a:r>
          <a:endParaRPr lang="ru-RU" sz="3200" dirty="0">
            <a:solidFill>
              <a:schemeClr val="accent3">
                <a:lumMod val="50000"/>
              </a:schemeClr>
            </a:solidFill>
          </a:endParaRPr>
        </a:p>
      </dgm:t>
    </dgm:pt>
    <dgm:pt modelId="{C0764869-83DD-4B96-9637-3CD24A6CEF98}" type="parTrans" cxnId="{6CB1C2FE-0B24-4155-A239-4A3EAE21EA34}">
      <dgm:prSet/>
      <dgm:spPr/>
      <dgm:t>
        <a:bodyPr/>
        <a:lstStyle/>
        <a:p>
          <a:endParaRPr lang="ru-RU"/>
        </a:p>
      </dgm:t>
    </dgm:pt>
    <dgm:pt modelId="{D2700374-045B-4137-A1FC-3427792BA16E}" type="sibTrans" cxnId="{6CB1C2FE-0B24-4155-A239-4A3EAE21EA34}">
      <dgm:prSet/>
      <dgm:spPr/>
      <dgm:t>
        <a:bodyPr/>
        <a:lstStyle/>
        <a:p>
          <a:endParaRPr lang="ru-RU"/>
        </a:p>
      </dgm:t>
    </dgm:pt>
    <dgm:pt modelId="{776334C1-2507-454B-AE2B-A9344BEB2F43}" type="pres">
      <dgm:prSet presAssocID="{C89ACFBA-0111-4312-99CA-02F6F20C616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43CB94-EBE2-4BD6-BC25-7DD66B58B890}" type="pres">
      <dgm:prSet presAssocID="{9373E149-9F94-4EC4-B544-8B75F581F4C6}" presName="parentLin" presStyleCnt="0"/>
      <dgm:spPr/>
    </dgm:pt>
    <dgm:pt modelId="{A568B76F-1948-46B5-878F-75B801066968}" type="pres">
      <dgm:prSet presAssocID="{9373E149-9F94-4EC4-B544-8B75F581F4C6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07422B4-757B-4A8F-A0EC-9E87CAE162D8}" type="pres">
      <dgm:prSet presAssocID="{9373E149-9F94-4EC4-B544-8B75F581F4C6}" presName="parentText" presStyleLbl="node1" presStyleIdx="0" presStyleCnt="1" custScaleX="130952" custScaleY="181048" custLinFactNeighborX="-16667" custLinFactNeighborY="152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175BC-8149-4050-A699-ECE62BE559BB}" type="pres">
      <dgm:prSet presAssocID="{9373E149-9F94-4EC4-B544-8B75F581F4C6}" presName="negativeSpace" presStyleCnt="0"/>
      <dgm:spPr/>
    </dgm:pt>
    <dgm:pt modelId="{6E329940-57C5-4CCB-A2DC-AC1D08BB50ED}" type="pres">
      <dgm:prSet presAssocID="{9373E149-9F94-4EC4-B544-8B75F581F4C6}" presName="childText" presStyleLbl="conFgAcc1" presStyleIdx="0" presStyleCnt="1" custLinFactNeighborY="58059">
        <dgm:presLayoutVars>
          <dgm:bulletEnabled val="1"/>
        </dgm:presLayoutVars>
      </dgm:prSet>
      <dgm:spPr>
        <a:solidFill>
          <a:srgbClr val="DEFDB2"/>
        </a:solidFill>
      </dgm:spPr>
    </dgm:pt>
  </dgm:ptLst>
  <dgm:cxnLst>
    <dgm:cxn modelId="{A70D4259-4A10-4BC6-9DD3-1CC47A2AB2DB}" type="presOf" srcId="{9373E149-9F94-4EC4-B544-8B75F581F4C6}" destId="{307422B4-757B-4A8F-A0EC-9E87CAE162D8}" srcOrd="1" destOrd="0" presId="urn:microsoft.com/office/officeart/2005/8/layout/list1"/>
    <dgm:cxn modelId="{6CB1C2FE-0B24-4155-A239-4A3EAE21EA34}" srcId="{C89ACFBA-0111-4312-99CA-02F6F20C616A}" destId="{9373E149-9F94-4EC4-B544-8B75F581F4C6}" srcOrd="0" destOrd="0" parTransId="{C0764869-83DD-4B96-9637-3CD24A6CEF98}" sibTransId="{D2700374-045B-4137-A1FC-3427792BA16E}"/>
    <dgm:cxn modelId="{946EBB23-4B12-44A8-AD40-C18B2FA2F972}" type="presOf" srcId="{C89ACFBA-0111-4312-99CA-02F6F20C616A}" destId="{776334C1-2507-454B-AE2B-A9344BEB2F43}" srcOrd="0" destOrd="0" presId="urn:microsoft.com/office/officeart/2005/8/layout/list1"/>
    <dgm:cxn modelId="{9853C37D-973E-47A3-BB8A-7827A7837B4F}" type="presOf" srcId="{9373E149-9F94-4EC4-B544-8B75F581F4C6}" destId="{A568B76F-1948-46B5-878F-75B801066968}" srcOrd="0" destOrd="0" presId="urn:microsoft.com/office/officeart/2005/8/layout/list1"/>
    <dgm:cxn modelId="{57C320D5-ED4D-4A6D-86B3-B445B0002027}" type="presParOf" srcId="{776334C1-2507-454B-AE2B-A9344BEB2F43}" destId="{C743CB94-EBE2-4BD6-BC25-7DD66B58B890}" srcOrd="0" destOrd="0" presId="urn:microsoft.com/office/officeart/2005/8/layout/list1"/>
    <dgm:cxn modelId="{766C8328-CC39-4D9B-9DCD-09DE44B45679}" type="presParOf" srcId="{C743CB94-EBE2-4BD6-BC25-7DD66B58B890}" destId="{A568B76F-1948-46B5-878F-75B801066968}" srcOrd="0" destOrd="0" presId="urn:microsoft.com/office/officeart/2005/8/layout/list1"/>
    <dgm:cxn modelId="{FD5E988C-122D-4014-9389-E1F90ADF9B63}" type="presParOf" srcId="{C743CB94-EBE2-4BD6-BC25-7DD66B58B890}" destId="{307422B4-757B-4A8F-A0EC-9E87CAE162D8}" srcOrd="1" destOrd="0" presId="urn:microsoft.com/office/officeart/2005/8/layout/list1"/>
    <dgm:cxn modelId="{A0880BD2-3767-4CD5-A4DA-BC9AAEEE3547}" type="presParOf" srcId="{776334C1-2507-454B-AE2B-A9344BEB2F43}" destId="{4BA175BC-8149-4050-A699-ECE62BE559BB}" srcOrd="1" destOrd="0" presId="urn:microsoft.com/office/officeart/2005/8/layout/list1"/>
    <dgm:cxn modelId="{3B0D8373-98BE-470A-AC28-32B514AFBCA7}" type="presParOf" srcId="{776334C1-2507-454B-AE2B-A9344BEB2F43}" destId="{6E329940-57C5-4CCB-A2DC-AC1D08BB50E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329940-57C5-4CCB-A2DC-AC1D08BB50ED}">
      <dsp:nvSpPr>
        <dsp:cNvPr id="0" name=""/>
        <dsp:cNvSpPr/>
      </dsp:nvSpPr>
      <dsp:spPr>
        <a:xfrm>
          <a:off x="0" y="3227511"/>
          <a:ext cx="8640960" cy="1612800"/>
        </a:xfrm>
        <a:prstGeom prst="rect">
          <a:avLst/>
        </a:prstGeom>
        <a:solidFill>
          <a:srgbClr val="DEFDB2"/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7422B4-757B-4A8F-A0EC-9E87CAE162D8}">
      <dsp:nvSpPr>
        <dsp:cNvPr id="0" name=""/>
        <dsp:cNvSpPr/>
      </dsp:nvSpPr>
      <dsp:spPr>
        <a:xfrm>
          <a:off x="360038" y="663844"/>
          <a:ext cx="7920856" cy="34205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личности ребенка путем отслеживания и прогнозирования  индивидуальной траектории развития</a:t>
          </a:r>
          <a:endParaRPr lang="ru-RU" sz="32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527013" y="830819"/>
        <a:ext cx="7586906" cy="30865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0EE7-F644-4C82-80B5-1A18AE9C6F9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DB128-C034-46DF-8264-8A78DD23BF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8114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«Думай, дерзай,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</a:t>
            </a:r>
            <a:r>
              <a:rPr lang="ru-RU" sz="1200" b="1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4C2EF-8A97-4DAF-B099-E567883644D6}" type="slidenum">
              <a:rPr lang="ru-RU" noProof="0" smtClean="0"/>
              <a:pPr/>
              <a:t>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173192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«Счастье</a:t>
            </a:r>
            <a:r>
              <a:rPr lang="ru-RU" baseline="0" dirty="0" smtClean="0"/>
              <a:t> – это когда тебя понимают!»</a:t>
            </a:r>
          </a:p>
          <a:p>
            <a:r>
              <a:rPr lang="ru-RU" baseline="0" dirty="0" smtClean="0"/>
              <a:t>Счастье – когда ты умеешь быть понятным – и себе, и людям.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7112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0730A-D9D0-4B64-B15A-CC5DED52011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3334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0730A-D9D0-4B64-B15A-CC5DED52011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3391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239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26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828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871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3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550403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643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1537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251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1052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937734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733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9741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413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057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703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140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5836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627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088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618638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33300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869252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anose="02030602050306030303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984807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348880"/>
            <a:ext cx="6840760" cy="1470025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2800" spc="0" dirty="0">
                <a:ln/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Портфолио достижений учащегося </a:t>
            </a:r>
            <a:br>
              <a:rPr lang="ru-RU" sz="2800" spc="0" dirty="0">
                <a:ln/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spc="0" dirty="0">
                <a:ln/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как создание ситуации </a:t>
            </a:r>
            <a:r>
              <a:rPr lang="ru-RU" sz="2800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успеха</a:t>
            </a:r>
            <a:endParaRPr lang="ru-RU" sz="2800" spc="0" dirty="0" smtClean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7" y="516282"/>
            <a:ext cx="78308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ГОСУДАРСТВЕННОЕ УПРАВЛЕНИЕ </a:t>
            </a:r>
            <a:r>
              <a:rPr lang="ru-RU" sz="1200" dirty="0" smtClean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ОБРАЗОВАНИЯ </a:t>
            </a:r>
            <a:r>
              <a:rPr lang="ru-RU" sz="1200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ПСКОВСКОЙ </a:t>
            </a:r>
            <a:r>
              <a:rPr lang="ru-RU" sz="1200" dirty="0" smtClean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</a:t>
            </a:r>
            <a:r>
              <a:rPr lang="ru-RU" sz="1200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 smtClean="0">
              <a:solidFill>
                <a:srgbClr val="9BBB59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1200" dirty="0">
              <a:solidFill>
                <a:srgbClr val="9BBB59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ГОСУДАРСТВЕННОЕ БЮДЖЕТНОЕ ОБРАЗОВАТЕЛЬНОЕ  УЧРЕЖДЕНИЕ ПСКОВСКОЙ ОБЛАСТИ</a:t>
            </a:r>
            <a:endParaRPr lang="ru-RU" sz="1200" dirty="0">
              <a:solidFill>
                <a:srgbClr val="9BBB59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«СПЕЦИАЛЬНАЯ (КОРРЕКЦИОННАЯ) ОБЩЕОБРАЗОВАТЕЛЬНАЯ ШКОЛА № 2 </a:t>
            </a:r>
            <a:r>
              <a:rPr lang="en-US" sz="1200" b="1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VIII</a:t>
            </a:r>
            <a:r>
              <a:rPr lang="ru-RU" sz="1200" b="1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ВИДА» </a:t>
            </a:r>
            <a:r>
              <a:rPr lang="ru-RU" sz="1200" b="1" dirty="0" smtClean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_________________________________________________________________________________________________</a:t>
            </a:r>
            <a:endParaRPr lang="ru-RU" sz="1200" dirty="0">
              <a:solidFill>
                <a:srgbClr val="9BBB59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79712" y="4437112"/>
            <a:ext cx="4635793" cy="7200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Clr>
                <a:srgbClr val="4F81BD"/>
              </a:buClr>
              <a:buFont typeface="Wingdings 3"/>
              <a:buNone/>
            </a:pPr>
            <a:r>
              <a:rPr lang="ru-RU" sz="2000" b="1" dirty="0" smtClean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Яковлева Галина Ивановна,</a:t>
            </a:r>
          </a:p>
          <a:p>
            <a:pPr marL="0" indent="0" algn="r">
              <a:spcBef>
                <a:spcPts val="0"/>
              </a:spcBef>
              <a:buClr>
                <a:srgbClr val="4F81BD"/>
              </a:buClr>
              <a:buFont typeface="Wingdings 3"/>
              <a:buNone/>
            </a:pPr>
            <a:r>
              <a:rPr lang="ru-RU" sz="2000" b="1" dirty="0" smtClean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680900" y="6093296"/>
            <a:ext cx="1836204" cy="55190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l" defTabSz="1218987" rtl="0" eaLnBrk="1" latinLnBrk="0" hangingPunct="1">
              <a:lnSpc>
                <a:spcPct val="95000"/>
              </a:lnSpc>
              <a:spcBef>
                <a:spcPts val="0"/>
              </a:spcBef>
              <a:buSzPct val="100000"/>
              <a:buFont typeface="Arial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8987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480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7973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467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2E39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Псков, 2014</a:t>
            </a:r>
            <a:endParaRPr lang="ru-RU" sz="2000" b="1" dirty="0">
              <a:solidFill>
                <a:srgbClr val="2E391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756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92696" y="442044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увлечения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032" y="1541874"/>
            <a:ext cx="3747613" cy="512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Объект 3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96568041"/>
              </p:ext>
            </p:extLst>
          </p:nvPr>
        </p:nvGraphicFramePr>
        <p:xfrm>
          <a:off x="5868144" y="1772816"/>
          <a:ext cx="2016224" cy="4798928"/>
        </p:xfrm>
        <a:graphic>
          <a:graphicData uri="http://schemas.openxmlformats.org/drawingml/2006/table">
            <a:tbl>
              <a:tblPr firstRow="1" firstCol="1" bandRow="1"/>
              <a:tblGrid>
                <a:gridCol w="1000662"/>
                <a:gridCol w="1015562"/>
              </a:tblGrid>
              <a:tr h="205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</a:rPr>
                        <a:t>Я умею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</a:rPr>
                        <a:t>Я люблю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5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Помогать дяде Саше, когда он чинит машину, держать инструменты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Гулять на улице с мамой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Стоять в ходунках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Играть на компьютере в игры (Автогонщики, Дальнобойщики)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Плавать в бассейне на круге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Смотреть телевизор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Самостоятельно пить из стакана воду или чай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Прослушивать аудио сказку по компьютеру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Приветствовать другого человека улыбкой, радоваться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Слушать музыку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После озвучивания букв учителем соединять их в слоги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Летом ходить на рыбалку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5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Находить картинки в соответствии с прочитанными с учителем словами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Ездить в гости к бабушке и своим друзьям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5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Повторять за учителем прочтение слогов, слов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Делать поделки – аппликации с учителем из цветной бумаги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После озвучивания букв учителем соединять их в слоги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Делать подарки с учителем  и дарить близким  людям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Ямогу извиняться за свои нехорошие слова и поступки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Разговаривать о том, кем я буду в будущем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Я могу попросить о помощи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Заниматься на уроках по компьютеру, озвученные игры по русскому языку и математике</a:t>
                      </a:r>
                    </a:p>
                  </a:txBody>
                  <a:tcPr marL="41143" marR="41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37147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631953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96069" y="425196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учеба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357298"/>
            <a:ext cx="366488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Рисунок 19" descr="H:\Фото Кононова\кононов 3.jpg"/>
          <p:cNvPicPr/>
          <p:nvPr/>
        </p:nvPicPr>
        <p:blipFill>
          <a:blip r:embed="rId3" cstate="print">
            <a:extLst>
              <a:ext uri="{28A0092B-C50C-407E-A947-70E740481C1C}">
                <a14:useLocalDpi xmlns:arto="http://schemas.microsoft.com/office/word/2006/arto" xmlns:wp="http://schemas.openxmlformats.org/drawingml/2006/wordprocessingDrawing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500174"/>
            <a:ext cx="1527722" cy="1436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/>
          <p:cNvPicPr/>
          <p:nvPr/>
        </p:nvPicPr>
        <p:blipFill rotWithShape="1">
          <a:blip r:embed="rId4">
            <a:lum bright="10000"/>
            <a:extLst>
              <a:ext uri="{28A0092B-C50C-407E-A947-70E740481C1C}">
                <a14:useLocalDpi xmlns:arto="http://schemas.microsoft.com/office/word/2006/arto" xmlns:wp="http://schemas.openxmlformats.org/drawingml/2006/wordprocessingDrawing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3008" r="27804"/>
          <a:stretch/>
        </p:blipFill>
        <p:spPr bwMode="auto">
          <a:xfrm>
            <a:off x="3071802" y="1500174"/>
            <a:ext cx="1728232" cy="14332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rto="http://schemas.microsoft.com/office/word/2006/arto" xmlns:wp="http://schemas.openxmlformats.org/drawingml/2006/wordprocessingDrawing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22" name="Рисунок 21" descr="H:\Фото Кононова\кононов 4.jpg"/>
          <p:cNvPicPr/>
          <p:nvPr/>
        </p:nvPicPr>
        <p:blipFill>
          <a:blip r:embed="rId5" cstate="print">
            <a:extLst>
              <a:ext uri="{28A0092B-C50C-407E-A947-70E740481C1C}">
                <a14:useLocalDpi xmlns:arto="http://schemas.microsoft.com/office/word/2006/arto" xmlns:wp="http://schemas.openxmlformats.org/drawingml/2006/wordprocessingDrawing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8271"/>
          <a:stretch>
            <a:fillRect/>
          </a:stretch>
        </p:blipFill>
        <p:spPr bwMode="auto">
          <a:xfrm>
            <a:off x="1428729" y="3000372"/>
            <a:ext cx="1500197" cy="1285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:\Фото Кононова\кононов 9.jpg"/>
          <p:cNvPicPr/>
          <p:nvPr/>
        </p:nvPicPr>
        <p:blipFill>
          <a:blip r:embed="rId6" cstate="print">
            <a:lum bright="10000"/>
            <a:extLst>
              <a:ext uri="{28A0092B-C50C-407E-A947-70E740481C1C}">
                <a14:useLocalDpi xmlns:arto="http://schemas.microsoft.com/office/word/2006/arto" xmlns:wp="http://schemas.openxmlformats.org/drawingml/2006/wordprocessingDrawing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5929" b="5929"/>
          <a:stretch>
            <a:fillRect/>
          </a:stretch>
        </p:blipFill>
        <p:spPr bwMode="auto">
          <a:xfrm>
            <a:off x="3071802" y="3000372"/>
            <a:ext cx="1714512" cy="12858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517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84074" y="450365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 творчество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77236" y="1484784"/>
            <a:ext cx="3809564" cy="508751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 r="738"/>
          <a:stretch>
            <a:fillRect/>
          </a:stretch>
        </p:blipFill>
        <p:spPr bwMode="auto">
          <a:xfrm>
            <a:off x="481683" y="1428736"/>
            <a:ext cx="3804565" cy="515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79230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достижения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2769" t="1495" r="3000" b="2261"/>
          <a:stretch/>
        </p:blipFill>
        <p:spPr bwMode="auto">
          <a:xfrm>
            <a:off x="467544" y="1556792"/>
            <a:ext cx="3528392" cy="496855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/>
          <a:srcRect l="1846" t="1396" r="2161" b="2296"/>
          <a:stretch>
            <a:fillRect/>
          </a:stretch>
        </p:blipFill>
        <p:spPr bwMode="auto">
          <a:xfrm>
            <a:off x="4929190" y="1571612"/>
            <a:ext cx="371477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45111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903790" cy="777858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2800" b="1" i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роблемы учащегося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32982238"/>
              </p:ext>
            </p:extLst>
          </p:nvPr>
        </p:nvGraphicFramePr>
        <p:xfrm>
          <a:off x="467544" y="1412776"/>
          <a:ext cx="828092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13252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86754" cy="634982"/>
          </a:xfrm>
        </p:spPr>
        <p:txBody>
          <a:bodyPr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развития </a:t>
            </a:r>
            <a:br>
              <a:rPr lang="ru-RU" sz="3600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навыков</a:t>
            </a:r>
            <a:endParaRPr lang="ru-RU" sz="3600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96350200"/>
              </p:ext>
            </p:extLst>
          </p:nvPr>
        </p:nvGraphicFramePr>
        <p:xfrm>
          <a:off x="395536" y="1916832"/>
          <a:ext cx="8424936" cy="4634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095397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015316" cy="1082674"/>
          </a:xfrm>
        </p:spPr>
        <p:txBody>
          <a:bodyPr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2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эмоционально-волевой сферы </a:t>
            </a:r>
            <a:br>
              <a:rPr lang="ru-RU" sz="32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2013-2014 учебный год</a:t>
            </a:r>
            <a:endParaRPr lang="ru-RU" sz="32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20143691"/>
              </p:ext>
            </p:extLst>
          </p:nvPr>
        </p:nvGraphicFramePr>
        <p:xfrm>
          <a:off x="395536" y="1844824"/>
          <a:ext cx="8352927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7617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943878" cy="1082674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эмоционально-поведенческих нарушений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23392186"/>
              </p:ext>
            </p:extLst>
          </p:nvPr>
        </p:nvGraphicFramePr>
        <p:xfrm>
          <a:off x="539553" y="1700808"/>
          <a:ext cx="8032975" cy="47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716583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943878" cy="1082674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коррекционно-развивающей работы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74849704"/>
              </p:ext>
            </p:extLst>
          </p:nvPr>
        </p:nvGraphicFramePr>
        <p:xfrm>
          <a:off x="827584" y="1772816"/>
          <a:ext cx="748665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21197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943878" cy="1082674"/>
          </a:xfrm>
        </p:spPr>
        <p:txBody>
          <a:bodyPr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индивидуальных достижений </a:t>
            </a:r>
            <a:br>
              <a:rPr lang="ru-RU" sz="3600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u="sng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Ф.И.О.</a:t>
            </a:r>
            <a:endParaRPr lang="ru-RU" sz="2800" i="1" u="sng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8470113"/>
              </p:ext>
            </p:extLst>
          </p:nvPr>
        </p:nvGraphicFramePr>
        <p:xfrm>
          <a:off x="251520" y="1628800"/>
          <a:ext cx="8572561" cy="4912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950"/>
                <a:gridCol w="2286016"/>
                <a:gridCol w="2428892"/>
                <a:gridCol w="20717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Навыки чтения</a:t>
                      </a:r>
                      <a:endParaRPr lang="ru-RU" sz="1400" b="1" dirty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слогов</a:t>
                      </a: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слов</a:t>
                      </a: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предложений</a:t>
                      </a:r>
                      <a:endParaRPr lang="ru-RU" sz="1400" dirty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Повторяет за учителем</a:t>
                      </a: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Повторяет за учителем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трудом повторяет за учителем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Повторяет за учителем</a:t>
                      </a: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Навыки письма</a:t>
                      </a:r>
                      <a:endParaRPr lang="ru-RU" sz="1400" b="1" dirty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букв из разрезных элементов</a:t>
                      </a: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слогов</a:t>
                      </a: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слов</a:t>
                      </a: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Деление слова на слоги</a:t>
                      </a:r>
                      <a:endParaRPr lang="ru-RU" sz="1400" dirty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Повторяет с помощью учителя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Повторяет с помощью учителя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может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может</a:t>
                      </a:r>
                      <a:endParaRPr lang="ru-RU" sz="1400" dirty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Вычислительные навыки</a:t>
                      </a:r>
                      <a:endParaRPr lang="ru-RU" sz="1400" b="1" dirty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Устный счет до</a:t>
                      </a: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Пересчёт предметов</a:t>
                      </a: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baseline="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baseline="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и проговаривание примеров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Допускает много ошибок, не называет цифру 7</a:t>
                      </a: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трудом с помощью учителя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Повторение с помощью учителя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называет цифру 7</a:t>
                      </a: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14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indent="-180975" algn="l">
                        <a:buFont typeface="Times New Roman" panose="02020603050405020304" pitchFamily="18" charset="0"/>
                        <a:buChar char="−"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endParaRPr lang="ru-RU" sz="800" dirty="0" smtClean="0">
                        <a:solidFill>
                          <a:srgbClr val="4A5C2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4A5C2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помощью учителя</a:t>
                      </a:r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9792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3508" name="Group 4"/>
          <p:cNvGrpSpPr>
            <a:grpSpLocks/>
          </p:cNvGrpSpPr>
          <p:nvPr/>
        </p:nvGrpSpPr>
        <p:grpSpPr bwMode="auto">
          <a:xfrm>
            <a:off x="611561" y="1399141"/>
            <a:ext cx="6143234" cy="820738"/>
            <a:chOff x="1728" y="1355"/>
            <a:chExt cx="4496" cy="517"/>
          </a:xfrm>
        </p:grpSpPr>
        <p:grpSp>
          <p:nvGrpSpPr>
            <p:cNvPr id="533509" name="Group 5"/>
            <p:cNvGrpSpPr>
              <a:grpSpLocks/>
            </p:cNvGrpSpPr>
            <p:nvPr/>
          </p:nvGrpSpPr>
          <p:grpSpPr bwMode="auto">
            <a:xfrm rot="-4423226">
              <a:off x="1676" y="1532"/>
              <a:ext cx="400" cy="280"/>
              <a:chOff x="1043" y="2596"/>
              <a:chExt cx="142" cy="99"/>
            </a:xfrm>
          </p:grpSpPr>
          <p:sp>
            <p:nvSpPr>
              <p:cNvPr id="533510" name="Freeform 6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1" name="Freeform 7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2" name="Freeform 8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3" name="Freeform 9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4" name="Freeform 10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5" name="Freeform 11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6" name="Freeform 12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7" name="Freeform 13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8" name="Freeform 14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19" name="Freeform 15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0" name="Freeform 16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1" name="Freeform 17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2" name="Freeform 18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3" name="Freeform 19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4" name="Freeform 20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5" name="Freeform 21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6" name="Freeform 22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7" name="Freeform 23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8" name="Freeform 24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29" name="Freeform 25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0" name="Freeform 26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1" name="Freeform 27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2" name="Freeform 28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3" name="Freeform 29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4" name="Freeform 30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5" name="Freeform 31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6" name="Freeform 32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7" name="Freeform 33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8" name="Freeform 34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39" name="Freeform 35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0" name="Freeform 36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1" name="Freeform 37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2" name="Freeform 38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3" name="Freeform 39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4" name="Freeform 40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5" name="Freeform 41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6" name="Freeform 42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7" name="Freeform 43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8" name="Freeform 44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49" name="Freeform 45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0" name="Freeform 46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1" name="Freeform 47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2" name="Freeform 48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3" name="Freeform 49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4" name="Freeform 50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5" name="Freeform 51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6" name="Freeform 52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7" name="Freeform 53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8" name="Freeform 54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59" name="Freeform 55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60" name="Freeform 56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61" name="Freeform 57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33562" name="Line 58"/>
            <p:cNvSpPr>
              <a:spLocks noChangeShapeType="1"/>
            </p:cNvSpPr>
            <p:nvPr/>
          </p:nvSpPr>
          <p:spPr bwMode="auto">
            <a:xfrm>
              <a:off x="1728" y="1824"/>
              <a:ext cx="3513" cy="11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3563" name="Text Box 59"/>
            <p:cNvSpPr txBox="1">
              <a:spLocks noChangeArrowheads="1"/>
            </p:cNvSpPr>
            <p:nvPr/>
          </p:nvSpPr>
          <p:spPr bwMode="auto">
            <a:xfrm>
              <a:off x="2158" y="1355"/>
              <a:ext cx="4066" cy="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/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itchFamily="18" charset="0"/>
                </a:rPr>
                <a:t>Образование: высшее</a:t>
              </a:r>
              <a:endParaRPr lang="ru-RU" sz="15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15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1975 </a:t>
              </a:r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году окончила ПГПИ им. С.М. Кирова</a:t>
              </a:r>
              <a:endParaRPr lang="ru-RU" sz="15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Специальность: </a:t>
              </a:r>
              <a:r>
                <a:rPr lang="ru-RU" sz="15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история, обществоведение, английский язык</a:t>
              </a:r>
              <a:endParaRPr lang="ru-RU" sz="15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33564" name="Group 60"/>
          <p:cNvGrpSpPr>
            <a:grpSpLocks/>
          </p:cNvGrpSpPr>
          <p:nvPr/>
        </p:nvGrpSpPr>
        <p:grpSpPr bwMode="auto">
          <a:xfrm>
            <a:off x="611560" y="2313542"/>
            <a:ext cx="4866753" cy="820738"/>
            <a:chOff x="1728" y="1931"/>
            <a:chExt cx="3066" cy="517"/>
          </a:xfrm>
        </p:grpSpPr>
        <p:sp>
          <p:nvSpPr>
            <p:cNvPr id="533565" name="Line 61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3566" name="Text Box 62"/>
            <p:cNvSpPr txBox="1">
              <a:spLocks noChangeArrowheads="1"/>
            </p:cNvSpPr>
            <p:nvPr/>
          </p:nvSpPr>
          <p:spPr bwMode="auto">
            <a:xfrm>
              <a:off x="2092" y="1931"/>
              <a:ext cx="2702" cy="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Педагогический стаж – 32 года</a:t>
              </a:r>
            </a:p>
            <a:p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 специальной (коррекционной) школе № 2 </a:t>
              </a:r>
              <a:r>
                <a:rPr lang="en-US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VIII</a:t>
              </a:r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вида – 20 лет</a:t>
              </a:r>
            </a:p>
          </p:txBody>
        </p:sp>
        <p:grpSp>
          <p:nvGrpSpPr>
            <p:cNvPr id="533567" name="Group 63"/>
            <p:cNvGrpSpPr>
              <a:grpSpLocks/>
            </p:cNvGrpSpPr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533568" name="Freeform 64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69" name="Freeform 65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0" name="Freeform 66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1" name="Freeform 67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2" name="Freeform 68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3" name="Freeform 69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4" name="Freeform 70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5" name="Freeform 71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6" name="Freeform 72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7" name="Freeform 73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8" name="Freeform 74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79" name="Freeform 75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0" name="Freeform 76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1" name="Freeform 77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2" name="Freeform 78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3" name="Freeform 79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4" name="Freeform 80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5" name="Freeform 81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6" name="Freeform 82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7" name="Freeform 83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8" name="Freeform 84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89" name="Freeform 85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0" name="Freeform 86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1" name="Freeform 87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2" name="Freeform 88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3" name="Freeform 89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4" name="Freeform 90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5" name="Freeform 91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6" name="Freeform 92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7" name="Freeform 93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8" name="Freeform 94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599" name="Freeform 95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0" name="Freeform 96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1" name="Freeform 97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2" name="Freeform 98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3" name="Freeform 99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4" name="Freeform 100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5" name="Freeform 101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6" name="Freeform 102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7" name="Freeform 103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8" name="Freeform 104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09" name="Freeform 105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0" name="Freeform 106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1" name="Freeform 107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2" name="Freeform 108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3" name="Freeform 109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4" name="Freeform 110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5" name="Freeform 111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6" name="Freeform 112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7" name="Freeform 113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8" name="Freeform 114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19" name="Freeform 115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33620" name="Group 116"/>
          <p:cNvGrpSpPr>
            <a:grpSpLocks/>
          </p:cNvGrpSpPr>
          <p:nvPr/>
        </p:nvGrpSpPr>
        <p:grpSpPr bwMode="auto">
          <a:xfrm>
            <a:off x="611560" y="3413677"/>
            <a:ext cx="4800600" cy="635000"/>
            <a:chOff x="1728" y="2624"/>
            <a:chExt cx="3024" cy="400"/>
          </a:xfrm>
        </p:grpSpPr>
        <p:sp>
          <p:nvSpPr>
            <p:cNvPr id="533621" name="Line 117"/>
            <p:cNvSpPr>
              <a:spLocks noChangeShapeType="1"/>
            </p:cNvSpPr>
            <p:nvPr/>
          </p:nvSpPr>
          <p:spPr bwMode="auto">
            <a:xfrm>
              <a:off x="1728" y="2962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3622" name="Text Box 118"/>
            <p:cNvSpPr txBox="1">
              <a:spLocks noChangeArrowheads="1"/>
            </p:cNvSpPr>
            <p:nvPr/>
          </p:nvSpPr>
          <p:spPr bwMode="auto">
            <a:xfrm>
              <a:off x="2091" y="2706"/>
              <a:ext cx="2394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Квалификационная  категория – высшая</a:t>
              </a:r>
              <a:endParaRPr lang="ru-RU" sz="15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grpSp>
          <p:nvGrpSpPr>
            <p:cNvPr id="533623" name="Group 119"/>
            <p:cNvGrpSpPr>
              <a:grpSpLocks/>
            </p:cNvGrpSpPr>
            <p:nvPr/>
          </p:nvGrpSpPr>
          <p:grpSpPr bwMode="auto">
            <a:xfrm rot="-4423226">
              <a:off x="1676" y="2684"/>
              <a:ext cx="400" cy="280"/>
              <a:chOff x="1043" y="2596"/>
              <a:chExt cx="142" cy="99"/>
            </a:xfrm>
          </p:grpSpPr>
          <p:sp>
            <p:nvSpPr>
              <p:cNvPr id="533624" name="Freeform 120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25" name="Freeform 121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26" name="Freeform 122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27" name="Freeform 123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28" name="Freeform 124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29" name="Freeform 125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0" name="Freeform 126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1" name="Freeform 127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2" name="Freeform 128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3" name="Freeform 129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4" name="Freeform 130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5" name="Freeform 131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6" name="Freeform 132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7" name="Freeform 133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8" name="Freeform 134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39" name="Freeform 135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0" name="Freeform 136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1" name="Freeform 137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2" name="Freeform 138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3" name="Freeform 139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4" name="Freeform 140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5" name="Freeform 141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6" name="Freeform 142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7" name="Freeform 143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8" name="Freeform 144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49" name="Freeform 145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0" name="Freeform 146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1" name="Freeform 147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2" name="Freeform 148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3" name="Freeform 149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4" name="Freeform 150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5" name="Freeform 151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6" name="Freeform 152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7" name="Freeform 153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8" name="Freeform 154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59" name="Freeform 155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0" name="Freeform 156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1" name="Freeform 157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2" name="Freeform 158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3" name="Freeform 159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4" name="Freeform 160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5" name="Freeform 161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6" name="Freeform 162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7" name="Freeform 163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8" name="Freeform 164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69" name="Freeform 165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70" name="Freeform 166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71" name="Freeform 167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72" name="Freeform 168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73" name="Freeform 169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74" name="Freeform 170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75" name="Freeform 171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33676" name="Group 172"/>
          <p:cNvGrpSpPr>
            <a:grpSpLocks/>
          </p:cNvGrpSpPr>
          <p:nvPr/>
        </p:nvGrpSpPr>
        <p:grpSpPr bwMode="auto">
          <a:xfrm>
            <a:off x="575342" y="4105123"/>
            <a:ext cx="5580834" cy="635000"/>
            <a:chOff x="1728" y="3200"/>
            <a:chExt cx="3515" cy="400"/>
          </a:xfrm>
        </p:grpSpPr>
        <p:sp>
          <p:nvSpPr>
            <p:cNvPr id="533677" name="Line 173"/>
            <p:cNvSpPr>
              <a:spLocks noChangeShapeType="1"/>
            </p:cNvSpPr>
            <p:nvPr/>
          </p:nvSpPr>
          <p:spPr bwMode="auto">
            <a:xfrm>
              <a:off x="1728" y="3538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3678" name="Text Box 174"/>
            <p:cNvSpPr txBox="1">
              <a:spLocks noChangeArrowheads="1"/>
            </p:cNvSpPr>
            <p:nvPr/>
          </p:nvSpPr>
          <p:spPr bwMode="auto">
            <a:xfrm>
              <a:off x="2119" y="3214"/>
              <a:ext cx="3124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500" b="1" dirty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Нагрудный знак «Почетный работник общего образования Российской Федерации»</a:t>
              </a:r>
            </a:p>
          </p:txBody>
        </p:sp>
        <p:grpSp>
          <p:nvGrpSpPr>
            <p:cNvPr id="533679" name="Group 175"/>
            <p:cNvGrpSpPr>
              <a:grpSpLocks/>
            </p:cNvGrpSpPr>
            <p:nvPr/>
          </p:nvGrpSpPr>
          <p:grpSpPr bwMode="auto">
            <a:xfrm rot="-4423226">
              <a:off x="1668" y="3260"/>
              <a:ext cx="400" cy="280"/>
              <a:chOff x="1043" y="2596"/>
              <a:chExt cx="142" cy="99"/>
            </a:xfrm>
          </p:grpSpPr>
          <p:sp>
            <p:nvSpPr>
              <p:cNvPr id="533680" name="Freeform 176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1" name="Freeform 177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2" name="Freeform 178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3" name="Freeform 179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4" name="Freeform 180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5" name="Freeform 181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6" name="Freeform 182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7" name="Freeform 183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8" name="Freeform 184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89" name="Freeform 185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0" name="Freeform 186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1" name="Freeform 187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2" name="Freeform 188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3" name="Freeform 189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4" name="Freeform 190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5" name="Freeform 191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6" name="Freeform 192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7" name="Freeform 193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8" name="Freeform 194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699" name="Freeform 195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0" name="Freeform 196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1" name="Freeform 197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2" name="Freeform 198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3" name="Freeform 199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4" name="Freeform 200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5" name="Freeform 201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6" name="Freeform 202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7" name="Freeform 203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8" name="Freeform 204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09" name="Freeform 205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0" name="Freeform 206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1" name="Freeform 207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2" name="Freeform 208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3" name="Freeform 209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4" name="Freeform 210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5" name="Freeform 211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6" name="Freeform 212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7" name="Freeform 213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8" name="Freeform 214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19" name="Freeform 215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0" name="Freeform 216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1" name="Freeform 217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2" name="Freeform 218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3" name="Freeform 219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4" name="Freeform 220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5" name="Freeform 221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6" name="Freeform 222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7" name="Freeform 223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8" name="Freeform 224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29" name="Freeform 225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30" name="Freeform 226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731" name="Freeform 227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227" name="Рисунок 22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76662" y="1862571"/>
            <a:ext cx="2035807" cy="1397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9" name="Рисунок 22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0616" y="4980530"/>
            <a:ext cx="2324482" cy="1673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1" name="Заголовок 1"/>
          <p:cNvSpPr>
            <a:spLocks noGrp="1"/>
          </p:cNvSpPr>
          <p:nvPr>
            <p:ph type="title"/>
          </p:nvPr>
        </p:nvSpPr>
        <p:spPr>
          <a:xfrm>
            <a:off x="468313" y="188640"/>
            <a:ext cx="8229600" cy="9543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Визитная карточка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48264" y="4032801"/>
            <a:ext cx="1900605" cy="270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543" t="6202" r="5456" b="8081"/>
          <a:stretch/>
        </p:blipFill>
        <p:spPr>
          <a:xfrm>
            <a:off x="3766947" y="4980530"/>
            <a:ext cx="2510443" cy="1673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06894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62413514"/>
              </p:ext>
            </p:extLst>
          </p:nvPr>
        </p:nvGraphicFramePr>
        <p:xfrm>
          <a:off x="323528" y="1700808"/>
          <a:ext cx="8572561" cy="4516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950"/>
                <a:gridCol w="2000264"/>
                <a:gridCol w="2286016"/>
                <a:gridCol w="25003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класс</a:t>
                      </a:r>
                      <a:endParaRPr lang="ru-RU" sz="1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Коммуникативные навыки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Желание общаться</a:t>
                      </a: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Внимание к собеседнику</a:t>
                      </a: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вести беседу</a:t>
                      </a: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buFont typeface="Times New Roman" panose="02020603050405020304" pitchFamily="18" charset="0"/>
                        <a:buNone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Times New Roman" panose="02020603050405020304" pitchFamily="18" charset="0"/>
                        <a:buChar char="−"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Установление контакта с учителем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Замкнутость, ограниченность общения с людьми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Перебивает собеседника вопросами на посторонние</a:t>
                      </a:r>
                      <a:r>
                        <a:rPr lang="ru-RU" sz="1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темы, незаинтересованное выражение лица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Неточность</a:t>
                      </a:r>
                      <a:r>
                        <a:rPr lang="ru-RU" sz="1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выбора слов для выражения мысли, не поддерживает беседу, безучастен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Контактен,</a:t>
                      </a:r>
                      <a:r>
                        <a:rPr lang="ru-RU" sz="1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 бывают срывы</a:t>
                      </a: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Желание иметь друга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Кратковременное внимание к собеседнику, заинтересованный взгляд,</a:t>
                      </a:r>
                      <a:r>
                        <a:rPr lang="ru-RU" sz="1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положительные эмоции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Поддерживает беседу, задавая вопросы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Контактен, выражает положительные эмоции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Char char="−"/>
                        <a:tabLst/>
                        <a:defRPr/>
                      </a:pPr>
                      <a:endParaRPr lang="ru-RU" sz="1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6" name="Заголовок 1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943878" cy="108267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"/>
              </a:spcBef>
            </a:pPr>
            <a:r>
              <a:rPr lang="ru-RU" sz="3600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индивидуальных достижений </a:t>
            </a:r>
            <a:br>
              <a:rPr lang="ru-RU" sz="3600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u="sng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Ф.И.О.</a:t>
            </a:r>
            <a:endParaRPr lang="ru-RU" sz="2800" i="0" u="sng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1061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357298"/>
            <a:ext cx="45529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86"/>
          <p:cNvSpPr>
            <a:spLocks noChangeArrowheads="1"/>
          </p:cNvSpPr>
          <p:nvPr/>
        </p:nvSpPr>
        <p:spPr bwMode="auto">
          <a:xfrm>
            <a:off x="457200" y="3519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" name="Rectangle 87"/>
          <p:cNvSpPr>
            <a:spLocks noChangeArrowheads="1"/>
          </p:cNvSpPr>
          <p:nvPr/>
        </p:nvSpPr>
        <p:spPr bwMode="auto">
          <a:xfrm>
            <a:off x="457200" y="397668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" name="Rectangle 89"/>
          <p:cNvSpPr>
            <a:spLocks noChangeArrowheads="1"/>
          </p:cNvSpPr>
          <p:nvPr/>
        </p:nvSpPr>
        <p:spPr bwMode="auto">
          <a:xfrm>
            <a:off x="457200" y="39766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39552" y="345282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пожелания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2428868"/>
            <a:ext cx="43577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Детям: </a:t>
            </a:r>
          </a:p>
          <a:p>
            <a:pPr algn="just">
              <a:defRPr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«Хочу, чтобы ребята на улице играли со мной, разговаривали, чтобы во дворе дети не называли меня инвалидом и не причиняли много обид и огорчений, не смеялись надо мной. Хотел бы пожелать таким детям, чтобы они изменились и стали добрее</a:t>
            </a: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Мир создан для всех - Казанские ведомости"/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00431" y="4500571"/>
            <a:ext cx="2357454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836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86"/>
          <p:cNvSpPr>
            <a:spLocks noChangeArrowheads="1"/>
          </p:cNvSpPr>
          <p:nvPr/>
        </p:nvSpPr>
        <p:spPr bwMode="auto">
          <a:xfrm>
            <a:off x="457200" y="3519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" name="Rectangle 87"/>
          <p:cNvSpPr>
            <a:spLocks noChangeArrowheads="1"/>
          </p:cNvSpPr>
          <p:nvPr/>
        </p:nvSpPr>
        <p:spPr bwMode="auto">
          <a:xfrm>
            <a:off x="457200" y="397668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" name="Rectangle 89"/>
          <p:cNvSpPr>
            <a:spLocks noChangeArrowheads="1"/>
          </p:cNvSpPr>
          <p:nvPr/>
        </p:nvSpPr>
        <p:spPr bwMode="auto">
          <a:xfrm>
            <a:off x="457200" y="39766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6" name="Прямоугольник 2075"/>
          <p:cNvSpPr/>
          <p:nvPr/>
        </p:nvSpPr>
        <p:spPr>
          <a:xfrm>
            <a:off x="539552" y="2226561"/>
            <a:ext cx="829126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816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 педагогическое кредо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971600" y="2420888"/>
            <a:ext cx="7386044" cy="2209808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Всегда в поиске! Поощрять любые достижения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ребенка для создания ситуации успеха и уверенности в счастливом будущем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8197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617646212"/>
              </p:ext>
            </p:extLst>
          </p:nvPr>
        </p:nvGraphicFramePr>
        <p:xfrm>
          <a:off x="323528" y="1340768"/>
          <a:ext cx="8640960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2080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706988"/>
            <a:ext cx="3855942" cy="4677670"/>
          </a:xfrm>
          <a:ln w="38100"/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105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0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папка учащегося, в которой накапливаются и оцениваются его усилия, достижения в разнообразных видах деятельности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892" y="1700808"/>
            <a:ext cx="3572304" cy="467767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3">
                <a:lumMod val="75000"/>
              </a:schemeClr>
            </a:solidFill>
            <a:miter lim="800000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1849" y="404664"/>
            <a:ext cx="8229600" cy="990600"/>
          </a:xfrm>
        </p:spPr>
        <p:txBody>
          <a:bodyPr>
            <a:normAutofit/>
          </a:bodyPr>
          <a:lstStyle/>
          <a:p>
            <a:pPr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171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755576" y="2492896"/>
            <a:ext cx="2539007" cy="1236262"/>
            <a:chOff x="3555801" y="793"/>
            <a:chExt cx="2539007" cy="152340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555801" y="793"/>
              <a:ext cx="2539007" cy="152340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 prstMaterial="softEdge">
              <a:bevelT w="127000" prst="cross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3600420" y="45412"/>
              <a:ext cx="2449769" cy="1434166"/>
            </a:xfrm>
            <a:prstGeom prst="rect">
              <a:avLst/>
            </a:prstGeom>
            <a:ln>
              <a:noFill/>
            </a:ln>
            <a:effectLst/>
            <a:sp3d prstMaterial="softEdge">
              <a:bevelT w="127000" prst="cross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217170" tIns="217170" rIns="21717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700" kern="120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56236" y="2492896"/>
            <a:ext cx="2539007" cy="1236262"/>
            <a:chOff x="3555801" y="2539801"/>
            <a:chExt cx="2539007" cy="152340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555801" y="2539801"/>
              <a:ext cx="2539007" cy="1523404"/>
            </a:xfrm>
            <a:prstGeom prst="roundRect">
              <a:avLst>
                <a:gd name="adj" fmla="val 10000"/>
              </a:avLst>
            </a:prstGeom>
            <a:ln/>
            <a:sp3d>
              <a:bevelT w="139700" prst="cross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2" name="Скругленный прямоугольник 4"/>
            <p:cNvSpPr/>
            <p:nvPr/>
          </p:nvSpPr>
          <p:spPr>
            <a:xfrm>
              <a:off x="3600420" y="2584420"/>
              <a:ext cx="2449769" cy="1434166"/>
            </a:xfrm>
            <a:prstGeom prst="rect">
              <a:avLst/>
            </a:prstGeom>
            <a:ln/>
            <a:sp3d>
              <a:bevelT w="139700" prst="cross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217170" tIns="217170" rIns="21717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700" kern="1200"/>
            </a:p>
          </p:txBody>
        </p:sp>
      </p:grpSp>
      <p:grpSp>
        <p:nvGrpSpPr>
          <p:cNvPr id="23" name="Группа 22"/>
          <p:cNvGrpSpPr/>
          <p:nvPr/>
        </p:nvGrpSpPr>
        <p:grpSpPr>
          <a:xfrm rot="18891167">
            <a:off x="5911072" y="4093709"/>
            <a:ext cx="948699" cy="629673"/>
            <a:chOff x="2794099" y="2986666"/>
            <a:chExt cx="538269" cy="629673"/>
          </a:xfrm>
        </p:grpSpPr>
        <p:sp>
          <p:nvSpPr>
            <p:cNvPr id="24" name="Стрелка вправо 23"/>
            <p:cNvSpPr/>
            <p:nvPr/>
          </p:nvSpPr>
          <p:spPr>
            <a:xfrm rot="10800000">
              <a:off x="2794099" y="2986666"/>
              <a:ext cx="538269" cy="629673"/>
            </a:xfrm>
            <a:prstGeom prst="rightArrow">
              <a:avLst>
                <a:gd name="adj1" fmla="val 60000"/>
                <a:gd name="adj2" fmla="val 50000"/>
              </a:avLst>
            </a:pr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трелка вправо 4"/>
            <p:cNvSpPr/>
            <p:nvPr/>
          </p:nvSpPr>
          <p:spPr>
            <a:xfrm rot="21600000">
              <a:off x="2955580" y="3112601"/>
              <a:ext cx="376788" cy="3778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700" kern="120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327344" y="4778912"/>
            <a:ext cx="2539007" cy="1310081"/>
            <a:chOff x="1190" y="2539801"/>
            <a:chExt cx="2539007" cy="152340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1190" y="2539801"/>
              <a:ext cx="2539007" cy="152340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 prstMaterial="softEdge">
              <a:bevelT w="127000" prst="cross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45809" y="2584420"/>
              <a:ext cx="2449769" cy="1434166"/>
            </a:xfrm>
            <a:prstGeom prst="rect">
              <a:avLst/>
            </a:prstGeom>
            <a:ln>
              <a:noFill/>
            </a:ln>
            <a:effectLst/>
            <a:sp3d prstMaterial="softEdge">
              <a:bevelT w="127000" prst="cross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7170" tIns="217170" rIns="21717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700" kern="1200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 rot="3054790">
            <a:off x="2388469" y="4108139"/>
            <a:ext cx="956477" cy="613168"/>
            <a:chOff x="1175793" y="-198572"/>
            <a:chExt cx="339494" cy="397144"/>
          </a:xfrm>
        </p:grpSpPr>
        <p:sp>
          <p:nvSpPr>
            <p:cNvPr id="33" name="Стрелка вправо 32"/>
            <p:cNvSpPr/>
            <p:nvPr/>
          </p:nvSpPr>
          <p:spPr>
            <a:xfrm>
              <a:off x="1175793" y="-198572"/>
              <a:ext cx="339494" cy="397144"/>
            </a:xfrm>
            <a:prstGeom prst="rightArrow">
              <a:avLst>
                <a:gd name="adj1" fmla="val 60000"/>
                <a:gd name="adj2" fmla="val 50000"/>
              </a:avLst>
            </a:pr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трелка вправо 4"/>
            <p:cNvSpPr/>
            <p:nvPr/>
          </p:nvSpPr>
          <p:spPr>
            <a:xfrm>
              <a:off x="1175793" y="-119143"/>
              <a:ext cx="237646" cy="238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700" kern="12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903504" y="2706404"/>
            <a:ext cx="2280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результаты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51964" y="2677985"/>
            <a:ext cx="2280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45004" y="5233897"/>
            <a:ext cx="2280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539552" y="693475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достижений учащегося 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3755972" y="2921524"/>
            <a:ext cx="1428760" cy="642942"/>
          </a:xfrm>
          <a:prstGeom prst="leftRightArrow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</a:gradFill>
          <a:ln w="158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6179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14422"/>
            <a:ext cx="3787742" cy="52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82352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мир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6" name="Рисунок 55" descr="C:\Users\lavren\Pictures\1240291936_radiant-wallpapers-collection-07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0124" r="24802"/>
          <a:stretch/>
        </p:blipFill>
        <p:spPr bwMode="auto">
          <a:xfrm>
            <a:off x="4857752" y="1214423"/>
            <a:ext cx="3890712" cy="5274914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786314" y="2857496"/>
            <a:ext cx="407196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Моя фамилия </a:t>
            </a:r>
            <a:r>
              <a:rPr kumimoji="0" lang="ru-RU" sz="13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................ </a:t>
            </a:r>
            <a:r>
              <a:rPr kumimoji="0" lang="ru-RU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произошла </a:t>
            </a:r>
            <a:r>
              <a:rPr kumimoji="0" lang="ru-RU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имени </a:t>
            </a:r>
            <a:r>
              <a:rPr kumimoji="0" lang="ru-RU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.............., </a:t>
            </a:r>
            <a:endParaRPr kumimoji="0" lang="ru-RU" sz="13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в переводе с греческого языка означает </a:t>
            </a:r>
            <a:endParaRPr kumimoji="0" lang="ru-RU" sz="13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«...........................................................................».</a:t>
            </a:r>
            <a:endParaRPr kumimoji="0" lang="ru-RU" sz="13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786314" y="1571612"/>
            <a:ext cx="407196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Имя </a:t>
            </a:r>
            <a:r>
              <a:rPr kumimoji="0" lang="ru-RU" sz="13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Евгени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 означает «благородный».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Моё счастливое число «1».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Благоприятный день – четверг, а время года – зима.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цвет –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синий, белый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2071678"/>
            <a:ext cx="2608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«Думай, дерзай, твори»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135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313342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3643338" cy="52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 l="1805" t="1333" r="713" b="1333"/>
          <a:stretch>
            <a:fillRect/>
          </a:stretch>
        </p:blipFill>
        <p:spPr bwMode="auto">
          <a:xfrm>
            <a:off x="4804907" y="1285860"/>
            <a:ext cx="3910497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383415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199" y="422176"/>
            <a:ext cx="8229600" cy="99060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друзья</a:t>
            </a:r>
            <a:endParaRPr lang="ru-RU" sz="36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39624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7"/>
          <p:cNvSpPr>
            <a:spLocks noChangeArrowheads="1"/>
          </p:cNvSpPr>
          <p:nvPr/>
        </p:nvSpPr>
        <p:spPr bwMode="auto">
          <a:xfrm>
            <a:off x="0" y="56165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0" y="7810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361634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94394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school000120134</Template>
  <TotalTime>198</TotalTime>
  <Words>648</Words>
  <Application>Microsoft Office PowerPoint</Application>
  <PresentationFormat>Экран (4:3)</PresentationFormat>
  <Paragraphs>190</Paragraphs>
  <Slides>22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1_Тема Office</vt:lpstr>
      <vt:lpstr>Портфолио достижений учащегося  как создание ситуации успеха</vt:lpstr>
      <vt:lpstr>Визитная карточка</vt:lpstr>
      <vt:lpstr>Моё педагогическое кредо</vt:lpstr>
      <vt:lpstr>Цель</vt:lpstr>
      <vt:lpstr>Портфолио</vt:lpstr>
      <vt:lpstr>Формирование достижений учащегося </vt:lpstr>
      <vt:lpstr>Мой мир</vt:lpstr>
      <vt:lpstr>Моя семья</vt:lpstr>
      <vt:lpstr>Мои друзья</vt:lpstr>
      <vt:lpstr>Мои увлечения</vt:lpstr>
      <vt:lpstr>Моя учеба</vt:lpstr>
      <vt:lpstr>Моё творчество</vt:lpstr>
      <vt:lpstr>Мои достижения</vt:lpstr>
      <vt:lpstr> Проблемы учащегося</vt:lpstr>
      <vt:lpstr>Динамика развития  коммуникативных навыков</vt:lpstr>
      <vt:lpstr>Развитие эмоционально-волевой сферы  2013-2014 учебный год</vt:lpstr>
      <vt:lpstr>Коррекция эмоционально-поведенческих нарушений</vt:lpstr>
      <vt:lpstr>Результаты коррекционно-развивающей работы</vt:lpstr>
      <vt:lpstr>Лист индивидуальных достижений   Ф.И.О.</vt:lpstr>
      <vt:lpstr>Лист индивидуальных достижений   Ф.И.О.</vt:lpstr>
      <vt:lpstr>Мои пожелания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достижений учащегося  как создание ситуации успеха</dc:title>
  <dc:creator>Нюня</dc:creator>
  <cp:lastModifiedBy>AAA</cp:lastModifiedBy>
  <cp:revision>20</cp:revision>
  <dcterms:created xsi:type="dcterms:W3CDTF">2014-11-19T18:22:59Z</dcterms:created>
  <dcterms:modified xsi:type="dcterms:W3CDTF">2014-12-15T08:07:02Z</dcterms:modified>
</cp:coreProperties>
</file>