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69" r:id="rId2"/>
    <p:sldId id="256" r:id="rId3"/>
    <p:sldId id="257" r:id="rId4"/>
    <p:sldId id="258" r:id="rId5"/>
    <p:sldId id="260" r:id="rId6"/>
    <p:sldId id="270" r:id="rId7"/>
    <p:sldId id="265" r:id="rId8"/>
    <p:sldId id="264" r:id="rId9"/>
    <p:sldId id="267" r:id="rId10"/>
    <p:sldId id="268" r:id="rId11"/>
  </p:sldIdLst>
  <p:sldSz cx="9144000" cy="6858000" type="screen4x3"/>
  <p:notesSz cx="6858000" cy="9144000"/>
  <p:custShowLst>
    <p:custShow name="Произвольный показ 1" id="0">
      <p:sldLst>
        <p:sld r:id="rId6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3300"/>
    <a:srgbClr val="221E7A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495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0B93DA-F6B4-4F5F-9B05-D5175FB2148B}" type="doc">
      <dgm:prSet loTypeId="urn:microsoft.com/office/officeart/2005/8/layout/orgChart1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D6DFFB9A-3FC3-4228-BE65-FD6894B52D29}">
      <dgm:prSet custT="1"/>
      <dgm:spPr/>
      <dgm:t>
        <a:bodyPr/>
        <a:lstStyle/>
        <a:p>
          <a:pPr rtl="0"/>
          <a:r>
            <a:rPr lang="ru-RU" sz="2400" dirty="0" smtClean="0">
              <a:solidFill>
                <a:srgbClr val="FF0000"/>
              </a:solidFill>
            </a:rPr>
            <a:t>скелет</a:t>
          </a:r>
          <a:endParaRPr lang="ru-RU" sz="2400" dirty="0">
            <a:solidFill>
              <a:srgbClr val="FF0000"/>
            </a:solidFill>
          </a:endParaRPr>
        </a:p>
      </dgm:t>
    </dgm:pt>
    <dgm:pt modelId="{63E48481-BFFA-4C36-944E-7A73B2DACAF2}" type="parTrans" cxnId="{48F794A8-7108-4525-87C0-A86F87FD6AB5}">
      <dgm:prSet/>
      <dgm:spPr/>
      <dgm:t>
        <a:bodyPr/>
        <a:lstStyle/>
        <a:p>
          <a:endParaRPr lang="ru-RU"/>
        </a:p>
      </dgm:t>
    </dgm:pt>
    <dgm:pt modelId="{624CEB7B-D591-45A6-A3DC-4E81CEF967F6}" type="sibTrans" cxnId="{48F794A8-7108-4525-87C0-A86F87FD6AB5}">
      <dgm:prSet/>
      <dgm:spPr/>
      <dgm:t>
        <a:bodyPr/>
        <a:lstStyle/>
        <a:p>
          <a:endParaRPr lang="ru-RU"/>
        </a:p>
      </dgm:t>
    </dgm:pt>
    <dgm:pt modelId="{3E9D800D-F3E5-4952-A59F-1C085B526BA1}" type="pres">
      <dgm:prSet presAssocID="{1D0B93DA-F6B4-4F5F-9B05-D5175FB2148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222957B-2B66-4389-AD74-23AC4C3935BE}" type="pres">
      <dgm:prSet presAssocID="{D6DFFB9A-3FC3-4228-BE65-FD6894B52D29}" presName="hierRoot1" presStyleCnt="0">
        <dgm:presLayoutVars>
          <dgm:hierBranch val="init"/>
        </dgm:presLayoutVars>
      </dgm:prSet>
      <dgm:spPr/>
    </dgm:pt>
    <dgm:pt modelId="{CC7FB473-970F-4D99-9ED1-C3A5FEF6A5C4}" type="pres">
      <dgm:prSet presAssocID="{D6DFFB9A-3FC3-4228-BE65-FD6894B52D29}" presName="rootComposite1" presStyleCnt="0"/>
      <dgm:spPr/>
    </dgm:pt>
    <dgm:pt modelId="{BCF8065A-BD83-43C8-83AE-7C8D8AC19172}" type="pres">
      <dgm:prSet presAssocID="{D6DFFB9A-3FC3-4228-BE65-FD6894B52D29}" presName="rootText1" presStyleLbl="node0" presStyleIdx="0" presStyleCnt="1" custLinFactNeighborX="3205" custLinFactNeighborY="-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1FC2B4-64EC-4FB3-997F-9951D7FB94B0}" type="pres">
      <dgm:prSet presAssocID="{D6DFFB9A-3FC3-4228-BE65-FD6894B52D2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FDE0F32-8BE9-4393-A547-98A67A871452}" type="pres">
      <dgm:prSet presAssocID="{D6DFFB9A-3FC3-4228-BE65-FD6894B52D29}" presName="hierChild2" presStyleCnt="0"/>
      <dgm:spPr/>
    </dgm:pt>
    <dgm:pt modelId="{897D0761-78DC-459C-84CF-9785C8A54F0E}" type="pres">
      <dgm:prSet presAssocID="{D6DFFB9A-3FC3-4228-BE65-FD6894B52D29}" presName="hierChild3" presStyleCnt="0"/>
      <dgm:spPr/>
    </dgm:pt>
  </dgm:ptLst>
  <dgm:cxnLst>
    <dgm:cxn modelId="{82F0E080-E90F-4AA2-9F0E-95973D4528D9}" type="presOf" srcId="{1D0B93DA-F6B4-4F5F-9B05-D5175FB2148B}" destId="{3E9D800D-F3E5-4952-A59F-1C085B526BA1}" srcOrd="0" destOrd="0" presId="urn:microsoft.com/office/officeart/2005/8/layout/orgChart1"/>
    <dgm:cxn modelId="{594E25E4-480E-4488-A7B3-A1B5E0B870EF}" type="presOf" srcId="{D6DFFB9A-3FC3-4228-BE65-FD6894B52D29}" destId="{DF1FC2B4-64EC-4FB3-997F-9951D7FB94B0}" srcOrd="1" destOrd="0" presId="urn:microsoft.com/office/officeart/2005/8/layout/orgChart1"/>
    <dgm:cxn modelId="{7BF8C878-3287-4901-A9C0-92DB6B1B930A}" type="presOf" srcId="{D6DFFB9A-3FC3-4228-BE65-FD6894B52D29}" destId="{BCF8065A-BD83-43C8-83AE-7C8D8AC19172}" srcOrd="0" destOrd="0" presId="urn:microsoft.com/office/officeart/2005/8/layout/orgChart1"/>
    <dgm:cxn modelId="{48F794A8-7108-4525-87C0-A86F87FD6AB5}" srcId="{1D0B93DA-F6B4-4F5F-9B05-D5175FB2148B}" destId="{D6DFFB9A-3FC3-4228-BE65-FD6894B52D29}" srcOrd="0" destOrd="0" parTransId="{63E48481-BFFA-4C36-944E-7A73B2DACAF2}" sibTransId="{624CEB7B-D591-45A6-A3DC-4E81CEF967F6}"/>
    <dgm:cxn modelId="{7F17FD5B-9659-40CD-ABFA-8A56E50D130E}" type="presParOf" srcId="{3E9D800D-F3E5-4952-A59F-1C085B526BA1}" destId="{0222957B-2B66-4389-AD74-23AC4C3935BE}" srcOrd="0" destOrd="0" presId="urn:microsoft.com/office/officeart/2005/8/layout/orgChart1"/>
    <dgm:cxn modelId="{1F272649-6BEE-406C-B445-1DB6E96AD87B}" type="presParOf" srcId="{0222957B-2B66-4389-AD74-23AC4C3935BE}" destId="{CC7FB473-970F-4D99-9ED1-C3A5FEF6A5C4}" srcOrd="0" destOrd="0" presId="urn:microsoft.com/office/officeart/2005/8/layout/orgChart1"/>
    <dgm:cxn modelId="{8B9D6861-F098-4280-94DD-B1F162B37E7F}" type="presParOf" srcId="{CC7FB473-970F-4D99-9ED1-C3A5FEF6A5C4}" destId="{BCF8065A-BD83-43C8-83AE-7C8D8AC19172}" srcOrd="0" destOrd="0" presId="urn:microsoft.com/office/officeart/2005/8/layout/orgChart1"/>
    <dgm:cxn modelId="{25A59307-54B8-43CA-915A-2D7407E197F2}" type="presParOf" srcId="{CC7FB473-970F-4D99-9ED1-C3A5FEF6A5C4}" destId="{DF1FC2B4-64EC-4FB3-997F-9951D7FB94B0}" srcOrd="1" destOrd="0" presId="urn:microsoft.com/office/officeart/2005/8/layout/orgChart1"/>
    <dgm:cxn modelId="{E795F2DC-0879-4920-8A09-AC9E7FAC19E4}" type="presParOf" srcId="{0222957B-2B66-4389-AD74-23AC4C3935BE}" destId="{9FDE0F32-8BE9-4393-A547-98A67A871452}" srcOrd="1" destOrd="0" presId="urn:microsoft.com/office/officeart/2005/8/layout/orgChart1"/>
    <dgm:cxn modelId="{FC71F95B-687B-4A0B-99DB-59B98AB7109E}" type="presParOf" srcId="{0222957B-2B66-4389-AD74-23AC4C3935BE}" destId="{897D0761-78DC-459C-84CF-9785C8A54F0E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BA9CA-08E0-4C84-80A4-CA6888010B7A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DE93E0-D83F-425E-A8A1-1FC613BB4D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E93E0-D83F-425E-A8A1-1FC613BB4D9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E93E0-D83F-425E-A8A1-1FC613BB4D9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E93E0-D83F-425E-A8A1-1FC613BB4D9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Выпишите признаки лягушки характерные для обитания в воде - 1 вариант, на суше - 2 вариант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Обтекаемая форма тела, барабанные перепонки, две пары конечностей, кожные железы (слизь), плавательные перепонки на задних конечностях, дышат атмосферным воздухом, веки.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Спасибо за работу</a:t>
            </a:r>
            <a:r>
              <a:rPr lang="en-US" dirty="0" smtClean="0">
                <a:solidFill>
                  <a:srgbClr val="FF0000"/>
                </a:solidFill>
              </a:rPr>
              <a:t> 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7686" y="0"/>
            <a:ext cx="4529110" cy="1470025"/>
          </a:xfrm>
        </p:spPr>
        <p:txBody>
          <a:bodyPr anchor="ctr" anchorCtr="1"/>
          <a:lstStyle/>
          <a:p>
            <a:r>
              <a:rPr lang="ru-RU" dirty="0" smtClean="0"/>
              <a:t>Скелет лягушки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5786454"/>
            <a:ext cx="4786346" cy="823906"/>
          </a:xfrm>
        </p:spPr>
        <p:txBody>
          <a:bodyPr/>
          <a:lstStyle/>
          <a:p>
            <a:r>
              <a:rPr lang="ru-RU" dirty="0" smtClean="0"/>
              <a:t>Урок по биологии в 7 классе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71546"/>
            <a:ext cx="620048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Выяснить особенности  строения скелета лягушки в связи с образом жизни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457200" y="1143000"/>
          <a:ext cx="8229600" cy="1069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28728" y="3643314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Передняя конечность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5000636"/>
            <a:ext cx="178595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Пояс задней конечности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3643314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Задняя конечность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15140" y="2214554"/>
            <a:ext cx="171451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Позвоночник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285992"/>
            <a:ext cx="177165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Череп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5000636"/>
            <a:ext cx="198597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Пояс передней конечности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5643570" y="1500174"/>
            <a:ext cx="221457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3893339" y="3464719"/>
            <a:ext cx="271464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5393537" y="2464587"/>
            <a:ext cx="1357322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2071670" y="1785926"/>
            <a:ext cx="142876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2536017" y="2393149"/>
            <a:ext cx="135732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2571736" y="3143248"/>
            <a:ext cx="271464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Строение и значение скелета                                  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2143117"/>
          <a:ext cx="8258205" cy="4429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6"/>
                <a:gridCol w="3933834"/>
                <a:gridCol w="2752735"/>
              </a:tblGrid>
              <a:tr h="661754">
                <a:tc>
                  <a:txBody>
                    <a:bodyPr/>
                    <a:lstStyle/>
                    <a:p>
                      <a:r>
                        <a:rPr lang="ru-RU" dirty="0" smtClean="0"/>
                        <a:t>Отделы скелета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Название</a:t>
                      </a:r>
                      <a:r>
                        <a:rPr lang="ru-RU" baseline="0" dirty="0" smtClean="0"/>
                        <a:t> костей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Значение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00">
                <a:tc>
                  <a:txBody>
                    <a:bodyPr/>
                    <a:lstStyle/>
                    <a:p>
                      <a:r>
                        <a:rPr lang="ru-RU" dirty="0" smtClean="0"/>
                        <a:t> 1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0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0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0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0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0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     Изучение нового материала по выбору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143116"/>
            <a:ext cx="8001056" cy="4325112"/>
          </a:xfrm>
        </p:spPr>
        <p:txBody>
          <a:bodyPr>
            <a:normAutofit lnSpcReduction="10000"/>
          </a:bodyPr>
          <a:lstStyle/>
          <a:p>
            <a:r>
              <a:rPr lang="ru-RU" b="1" u="sng" dirty="0" smtClean="0"/>
              <a:t>1вариант</a:t>
            </a:r>
            <a:r>
              <a:rPr lang="ru-RU" u="sng" dirty="0" smtClean="0"/>
              <a:t> </a:t>
            </a:r>
            <a:r>
              <a:rPr lang="ru-RU" dirty="0" smtClean="0"/>
              <a:t>– самостоятельно </a:t>
            </a:r>
            <a:r>
              <a:rPr lang="ru-RU" dirty="0" smtClean="0"/>
              <a:t>изучите </a:t>
            </a:r>
            <a:r>
              <a:rPr lang="ru-RU" dirty="0" smtClean="0"/>
              <a:t>скелет лягушки, пользуясь раздаточным материалом.</a:t>
            </a:r>
          </a:p>
          <a:p>
            <a:r>
              <a:rPr lang="ru-RU" b="1" u="sng" dirty="0" smtClean="0"/>
              <a:t>2 вариант </a:t>
            </a:r>
            <a:r>
              <a:rPr lang="ru-RU" dirty="0" smtClean="0"/>
              <a:t>– </a:t>
            </a:r>
            <a:r>
              <a:rPr lang="ru-RU" dirty="0" smtClean="0"/>
              <a:t>изучите </a:t>
            </a:r>
            <a:r>
              <a:rPr lang="ru-RU" dirty="0" smtClean="0"/>
              <a:t>скелет лягушки с </a:t>
            </a:r>
            <a:r>
              <a:rPr lang="ru-RU" dirty="0" smtClean="0"/>
              <a:t>помощью параграфа 42, страница 109 учебника.</a:t>
            </a:r>
            <a:endParaRPr lang="ru-RU" dirty="0" smtClean="0"/>
          </a:p>
          <a:p>
            <a:r>
              <a:rPr lang="ru-RU" b="1" u="sng" dirty="0" smtClean="0"/>
              <a:t>3 вариант </a:t>
            </a:r>
            <a:r>
              <a:rPr lang="ru-RU" dirty="0" smtClean="0"/>
              <a:t>– </a:t>
            </a:r>
            <a:r>
              <a:rPr lang="ru-RU" dirty="0" smtClean="0"/>
              <a:t>изучите </a:t>
            </a:r>
            <a:r>
              <a:rPr lang="ru-RU" dirty="0" smtClean="0"/>
              <a:t>скелет лягушки с </a:t>
            </a:r>
            <a:r>
              <a:rPr lang="ru-RU" dirty="0" smtClean="0"/>
              <a:t>помощью  учебного диска.</a:t>
            </a:r>
            <a:endParaRPr lang="ru-RU" b="1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 </a:t>
            </a:r>
            <a:r>
              <a:rPr lang="ru-RU" dirty="0" smtClean="0">
                <a:solidFill>
                  <a:srgbClr val="FF0000"/>
                </a:solidFill>
              </a:rPr>
              <a:t>   </a:t>
            </a:r>
            <a:r>
              <a:rPr lang="ru-RU" dirty="0" smtClean="0">
                <a:solidFill>
                  <a:srgbClr val="FF0000"/>
                </a:solidFill>
              </a:rPr>
              <a:t>Всем заполнить </a:t>
            </a:r>
            <a:r>
              <a:rPr lang="ru-RU" dirty="0" smtClean="0">
                <a:solidFill>
                  <a:srgbClr val="FF0000"/>
                </a:solidFill>
              </a:rPr>
              <a:t>таблицу в тетради!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u="sng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8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2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08"/>
                <a:gridCol w="3929092"/>
                <a:gridCol w="3071802"/>
              </a:tblGrid>
              <a:tr h="965820">
                <a:tc>
                  <a:txBody>
                    <a:bodyPr/>
                    <a:lstStyle/>
                    <a:p>
                      <a:r>
                        <a:rPr lang="ru-RU" dirty="0" smtClean="0"/>
                        <a:t>Отделы скелета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Название</a:t>
                      </a:r>
                      <a:r>
                        <a:rPr lang="ru-RU" baseline="0" dirty="0" smtClean="0"/>
                        <a:t> костей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Значение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197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baseline="0" dirty="0" smtClean="0"/>
                        <a:t>  Череп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Мозговая</a:t>
                      </a:r>
                      <a:r>
                        <a:rPr lang="ru-RU" baseline="0" dirty="0" smtClean="0"/>
                        <a:t> коробка, верхняя и нижняя челюсти, глазницы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Защита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938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r>
                        <a:rPr lang="ru-RU" baseline="0" dirty="0" smtClean="0"/>
                        <a:t>  Позвоночник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Позвонки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Опора и защита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702">
                <a:tc>
                  <a:txBody>
                    <a:bodyPr/>
                    <a:lstStyle/>
                    <a:p>
                      <a:r>
                        <a:rPr lang="ru-RU" dirty="0" smtClean="0"/>
                        <a:t>3  Передняя конечность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Плечо, предплечье, кисть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Движение, опора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820">
                <a:tc>
                  <a:txBody>
                    <a:bodyPr/>
                    <a:lstStyle/>
                    <a:p>
                      <a:r>
                        <a:rPr lang="ru-RU" dirty="0" smtClean="0"/>
                        <a:t>4  Задняя конечность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Бедро,</a:t>
                      </a:r>
                      <a:r>
                        <a:rPr lang="ru-RU" baseline="0" dirty="0" smtClean="0"/>
                        <a:t> голень, стопа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Движение, опора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70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5  Пояс передней      конечности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Лопатки,</a:t>
                      </a:r>
                      <a:r>
                        <a:rPr lang="ru-RU" baseline="0" dirty="0" smtClean="0"/>
                        <a:t> вороньи  кости, ключицы и грудина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Прикрепление конечности к осевому скелету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582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6  Пояс задней конечности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Тазовые</a:t>
                      </a:r>
                      <a:r>
                        <a:rPr lang="ru-RU" baseline="0" dirty="0" smtClean="0"/>
                        <a:t> кости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Прикрепление конечностей к осевому скелету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5143504" cy="7858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</a:t>
            </a:r>
            <a:r>
              <a:rPr lang="ru-RU" b="1" dirty="0" smtClean="0">
                <a:solidFill>
                  <a:srgbClr val="221E7A"/>
                </a:solidFill>
              </a:rPr>
              <a:t>ЗАКРЕПЛЕНИЕ</a:t>
            </a:r>
            <a:endParaRPr lang="ru-RU" b="1" dirty="0">
              <a:solidFill>
                <a:srgbClr val="221E7A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142984"/>
            <a:ext cx="4286280" cy="563240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Задание №1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3300"/>
                </a:solidFill>
              </a:rPr>
              <a:t>Соотнесите кости скелета с отделами скелета лягушки</a:t>
            </a:r>
            <a:r>
              <a:rPr lang="ru-RU" dirty="0" smtClean="0">
                <a:solidFill>
                  <a:srgbClr val="003300"/>
                </a:solidFill>
              </a:rPr>
              <a:t>:</a:t>
            </a:r>
          </a:p>
          <a:p>
            <a:pPr>
              <a:buNone/>
            </a:pPr>
            <a:endParaRPr lang="ru-RU" dirty="0" smtClean="0"/>
          </a:p>
          <a:p>
            <a:pPr marL="566928" lvl="0" indent="-457200">
              <a:buAutoNum type="arabicPeriod"/>
            </a:pPr>
            <a:r>
              <a:rPr lang="ru-RU" dirty="0" smtClean="0"/>
              <a:t>Плечо</a:t>
            </a:r>
          </a:p>
          <a:p>
            <a:pPr marL="566928" lvl="0" indent="-457200">
              <a:buAutoNum type="arabicPeriod"/>
            </a:pPr>
            <a:r>
              <a:rPr lang="ru-RU" dirty="0" smtClean="0"/>
              <a:t>Лопатка</a:t>
            </a:r>
          </a:p>
          <a:p>
            <a:pPr marL="566928" lvl="0" indent="-457200">
              <a:buAutoNum type="arabicPeriod"/>
            </a:pPr>
            <a:r>
              <a:rPr lang="ru-RU" dirty="0" smtClean="0"/>
              <a:t>Позвонки </a:t>
            </a:r>
          </a:p>
          <a:p>
            <a:pPr marL="566928" lvl="0" indent="-457200">
              <a:buAutoNum type="arabicPeriod"/>
            </a:pPr>
            <a:r>
              <a:rPr lang="ru-RU" dirty="0" smtClean="0"/>
              <a:t>Нижняя челюсть    </a:t>
            </a:r>
          </a:p>
          <a:p>
            <a:pPr marL="566928" lvl="0" indent="-457200">
              <a:buNone/>
            </a:pPr>
            <a:endParaRPr lang="ru-RU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 smtClean="0"/>
          </a:p>
          <a:p>
            <a:pPr lvl="0">
              <a:buNone/>
            </a:pPr>
            <a:r>
              <a:rPr lang="ru-RU" dirty="0" smtClean="0"/>
              <a:t>А - Пояс передней конечности</a:t>
            </a:r>
          </a:p>
          <a:p>
            <a:pPr lvl="0">
              <a:buNone/>
            </a:pPr>
            <a:r>
              <a:rPr lang="ru-RU" dirty="0" smtClean="0"/>
              <a:t>Б -Скелет  передней конечности</a:t>
            </a:r>
          </a:p>
          <a:p>
            <a:pPr lvl="0">
              <a:buNone/>
            </a:pPr>
            <a:r>
              <a:rPr lang="ru-RU" dirty="0" smtClean="0"/>
              <a:t>В – Позвоночник </a:t>
            </a:r>
          </a:p>
          <a:p>
            <a:pPr lvl="0">
              <a:buNone/>
            </a:pPr>
            <a:r>
              <a:rPr lang="ru-RU" dirty="0" smtClean="0"/>
              <a:t>Г - Череп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42984"/>
            <a:ext cx="4281518" cy="563240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№2 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/>
              <a:t>Пользуясь рисунком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/>
              <a:t>скелета лягушки,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/>
              <a:t>разукрасьте цветными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/>
              <a:t>карандашами, отделы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/>
              <a:t>скелета: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Череп – синим цветом</a:t>
            </a:r>
          </a:p>
          <a:p>
            <a:r>
              <a:rPr lang="ru-RU" dirty="0" smtClean="0"/>
              <a:t>Позвоночник – желтым цветом</a:t>
            </a:r>
          </a:p>
          <a:p>
            <a:r>
              <a:rPr lang="ru-RU" dirty="0" smtClean="0"/>
              <a:t>Переднюю конечность – зеленным цветом</a:t>
            </a:r>
          </a:p>
          <a:p>
            <a:r>
              <a:rPr lang="ru-RU" dirty="0" smtClean="0"/>
              <a:t>Пояс передней конечности – коричневым цветом</a:t>
            </a:r>
          </a:p>
          <a:p>
            <a:r>
              <a:rPr lang="ru-RU" dirty="0" smtClean="0"/>
              <a:t>Пояс задних конечностей – красным цветом </a:t>
            </a:r>
          </a:p>
          <a:p>
            <a:r>
              <a:rPr lang="ru-RU" dirty="0" smtClean="0"/>
              <a:t>Задняя конечность – оранжевым цветом</a:t>
            </a:r>
          </a:p>
          <a:p>
            <a:pPr>
              <a:buNone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18939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/>
              <a:t>§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42 (скелет)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Составьте  кроссворд  «Скелет лягушки»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379</TotalTime>
  <Words>331</Words>
  <PresentationFormat>Экран (4:3)</PresentationFormat>
  <Paragraphs>89</Paragraphs>
  <Slides>10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  <vt:variant>
        <vt:lpstr>Произвольные показы</vt:lpstr>
      </vt:variant>
      <vt:variant>
        <vt:i4>1</vt:i4>
      </vt:variant>
    </vt:vector>
  </HeadingPairs>
  <TitlesOfParts>
    <vt:vector size="12" baseType="lpstr">
      <vt:lpstr>Городская</vt:lpstr>
      <vt:lpstr>Выпишите признаки лягушки характерные для обитания в воде - 1 вариант, на суше - 2 вариант</vt:lpstr>
      <vt:lpstr>Скелет лягушки</vt:lpstr>
      <vt:lpstr>Цель урока:</vt:lpstr>
      <vt:lpstr>Слайд 4</vt:lpstr>
      <vt:lpstr>  Строение и значение скелета                                   </vt:lpstr>
      <vt:lpstr>           Изучение нового материала по выбору</vt:lpstr>
      <vt:lpstr>                                  </vt:lpstr>
      <vt:lpstr>             ЗАКРЕПЛЕНИЕ</vt:lpstr>
      <vt:lpstr>         Домашнее задание</vt:lpstr>
      <vt:lpstr>            Спасибо за работу !</vt:lpstr>
      <vt:lpstr>Произвольный показ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Скелет лягушки</dc:title>
  <cp:lastModifiedBy>МПЛ</cp:lastModifiedBy>
  <cp:revision>64</cp:revision>
  <dcterms:modified xsi:type="dcterms:W3CDTF">2013-03-20T18:15:50Z</dcterms:modified>
</cp:coreProperties>
</file>