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Default Extension="gif" ContentType="image/gif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17"/>
  </p:notes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7" r:id="rId11"/>
    <p:sldId id="266" r:id="rId12"/>
    <p:sldId id="268" r:id="rId13"/>
    <p:sldId id="269" r:id="rId14"/>
    <p:sldId id="270" r:id="rId15"/>
    <p:sldId id="271" r:id="rId16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582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ADD971E-199F-4806-9815-C07468B03D0D}" type="doc">
      <dgm:prSet loTypeId="urn:microsoft.com/office/officeart/2005/8/layout/radial5" loCatId="cycle" qsTypeId="urn:microsoft.com/office/officeart/2005/8/quickstyle/simple2" qsCatId="simple" csTypeId="urn:microsoft.com/office/officeart/2005/8/colors/colorful3" csCatId="colorful" phldr="1"/>
      <dgm:spPr/>
      <dgm:t>
        <a:bodyPr/>
        <a:lstStyle/>
        <a:p>
          <a:endParaRPr lang="ru-RU"/>
        </a:p>
      </dgm:t>
    </dgm:pt>
    <dgm:pt modelId="{03F838A5-1812-4EA9-A30B-9D73B27B0273}">
      <dgm:prSet phldrT="[Текст]"/>
      <dgm:spPr/>
      <dgm:t>
        <a:bodyPr/>
        <a:lstStyle/>
        <a:p>
          <a:r>
            <a:rPr lang="ru-RU" b="1" dirty="0" smtClean="0">
              <a:solidFill>
                <a:srgbClr val="C00000"/>
              </a:solidFill>
            </a:rPr>
            <a:t>Химическая</a:t>
          </a:r>
          <a:endParaRPr lang="ru-RU" b="1" dirty="0">
            <a:solidFill>
              <a:srgbClr val="C00000"/>
            </a:solidFill>
          </a:endParaRPr>
        </a:p>
      </dgm:t>
    </dgm:pt>
    <dgm:pt modelId="{55985598-07DE-4EDF-8E54-5720ECED3B60}" type="parTrans" cxnId="{7F4CAB63-09B2-4896-AF80-92B3A8EAE3BB}">
      <dgm:prSet/>
      <dgm:spPr/>
      <dgm:t>
        <a:bodyPr/>
        <a:lstStyle/>
        <a:p>
          <a:endParaRPr lang="ru-RU"/>
        </a:p>
      </dgm:t>
    </dgm:pt>
    <dgm:pt modelId="{97DED818-6E73-4C96-8EE6-51F07287204A}" type="sibTrans" cxnId="{7F4CAB63-09B2-4896-AF80-92B3A8EAE3BB}">
      <dgm:prSet/>
      <dgm:spPr/>
      <dgm:t>
        <a:bodyPr/>
        <a:lstStyle/>
        <a:p>
          <a:endParaRPr lang="ru-RU"/>
        </a:p>
      </dgm:t>
    </dgm:pt>
    <dgm:pt modelId="{8F06617D-5772-4BB7-AA68-D6EE514160F0}">
      <dgm:prSet phldrT="[Текст]" custT="1"/>
      <dgm:spPr/>
      <dgm:t>
        <a:bodyPr/>
        <a:lstStyle/>
        <a:p>
          <a:r>
            <a:rPr lang="ru-RU" sz="2400" b="1" dirty="0" smtClean="0"/>
            <a:t>Текстильная</a:t>
          </a:r>
          <a:endParaRPr lang="ru-RU" sz="2400" dirty="0"/>
        </a:p>
      </dgm:t>
    </dgm:pt>
    <dgm:pt modelId="{4FC6BCD8-F48A-4256-899A-84E0924F3C32}" type="parTrans" cxnId="{A265C0B1-73EF-40D7-B7FA-EAE8A00111A7}">
      <dgm:prSet/>
      <dgm:spPr/>
      <dgm:t>
        <a:bodyPr/>
        <a:lstStyle/>
        <a:p>
          <a:endParaRPr lang="ru-RU"/>
        </a:p>
      </dgm:t>
    </dgm:pt>
    <dgm:pt modelId="{D864966E-FFFD-4871-AD47-3BFB0D22C299}" type="sibTrans" cxnId="{A265C0B1-73EF-40D7-B7FA-EAE8A00111A7}">
      <dgm:prSet/>
      <dgm:spPr/>
      <dgm:t>
        <a:bodyPr/>
        <a:lstStyle/>
        <a:p>
          <a:endParaRPr lang="ru-RU"/>
        </a:p>
      </dgm:t>
    </dgm:pt>
    <dgm:pt modelId="{DF7315FB-277F-4133-84BA-18352B791F62}">
      <dgm:prSet phldrT="[Текст]" custT="1"/>
      <dgm:spPr/>
      <dgm:t>
        <a:bodyPr/>
        <a:lstStyle/>
        <a:p>
          <a:r>
            <a:rPr lang="ru-RU" sz="2400" dirty="0" smtClean="0"/>
            <a:t>Топливная</a:t>
          </a:r>
          <a:endParaRPr lang="ru-RU" sz="2400" dirty="0"/>
        </a:p>
      </dgm:t>
    </dgm:pt>
    <dgm:pt modelId="{75F8EA62-1A30-4A1D-9787-EF9E21485B93}" type="parTrans" cxnId="{C89E6325-B8EC-41F7-974F-5D17408822C3}">
      <dgm:prSet/>
      <dgm:spPr/>
      <dgm:t>
        <a:bodyPr/>
        <a:lstStyle/>
        <a:p>
          <a:endParaRPr lang="ru-RU"/>
        </a:p>
      </dgm:t>
    </dgm:pt>
    <dgm:pt modelId="{691AA040-555D-438D-8AEE-B097B08BDCEB}" type="sibTrans" cxnId="{C89E6325-B8EC-41F7-974F-5D17408822C3}">
      <dgm:prSet/>
      <dgm:spPr/>
      <dgm:t>
        <a:bodyPr/>
        <a:lstStyle/>
        <a:p>
          <a:endParaRPr lang="ru-RU"/>
        </a:p>
      </dgm:t>
    </dgm:pt>
    <dgm:pt modelId="{5E16CE41-BDAE-46AB-A6A5-DAE01B355D1A}">
      <dgm:prSet phldrT="[Текст]" custT="1"/>
      <dgm:spPr/>
      <dgm:t>
        <a:bodyPr/>
        <a:lstStyle/>
        <a:p>
          <a:r>
            <a:rPr lang="ru-RU" sz="2400" dirty="0" smtClean="0"/>
            <a:t>Машиностроение</a:t>
          </a:r>
          <a:endParaRPr lang="ru-RU" sz="2400" dirty="0"/>
        </a:p>
      </dgm:t>
    </dgm:pt>
    <dgm:pt modelId="{32E5461E-A9F3-495A-8F83-5D3561C61CFD}" type="parTrans" cxnId="{562B8D3B-7EBF-48D0-803B-511A4F603F1A}">
      <dgm:prSet/>
      <dgm:spPr/>
      <dgm:t>
        <a:bodyPr/>
        <a:lstStyle/>
        <a:p>
          <a:endParaRPr lang="ru-RU"/>
        </a:p>
      </dgm:t>
    </dgm:pt>
    <dgm:pt modelId="{DA152525-9FB4-446B-9A78-9FF623AC439D}" type="sibTrans" cxnId="{562B8D3B-7EBF-48D0-803B-511A4F603F1A}">
      <dgm:prSet/>
      <dgm:spPr/>
      <dgm:t>
        <a:bodyPr/>
        <a:lstStyle/>
        <a:p>
          <a:endParaRPr lang="ru-RU"/>
        </a:p>
      </dgm:t>
    </dgm:pt>
    <dgm:pt modelId="{0142EEDA-85FC-4F4B-AEFB-EFC3021E1533}">
      <dgm:prSet phldrT="[Текст]"/>
      <dgm:spPr/>
      <dgm:t>
        <a:bodyPr/>
        <a:lstStyle/>
        <a:p>
          <a:r>
            <a:rPr lang="ru-RU" dirty="0" smtClean="0"/>
            <a:t>Металлургия</a:t>
          </a:r>
          <a:endParaRPr lang="ru-RU" dirty="0"/>
        </a:p>
      </dgm:t>
    </dgm:pt>
    <dgm:pt modelId="{DB90D0B3-07B0-4E87-AE18-0B4C4E12A549}" type="parTrans" cxnId="{6791F881-ACF7-442B-9E8F-94361B2D383B}">
      <dgm:prSet/>
      <dgm:spPr/>
      <dgm:t>
        <a:bodyPr/>
        <a:lstStyle/>
        <a:p>
          <a:endParaRPr lang="ru-RU"/>
        </a:p>
      </dgm:t>
    </dgm:pt>
    <dgm:pt modelId="{600B058F-0A4B-4AA4-B269-6CE59C854B12}" type="sibTrans" cxnId="{6791F881-ACF7-442B-9E8F-94361B2D383B}">
      <dgm:prSet/>
      <dgm:spPr/>
      <dgm:t>
        <a:bodyPr/>
        <a:lstStyle/>
        <a:p>
          <a:endParaRPr lang="ru-RU"/>
        </a:p>
      </dgm:t>
    </dgm:pt>
    <dgm:pt modelId="{FF32BC13-4B33-4457-9082-324C662EC3BC}">
      <dgm:prSet custT="1"/>
      <dgm:spPr/>
      <dgm:t>
        <a:bodyPr/>
        <a:lstStyle/>
        <a:p>
          <a:r>
            <a:rPr lang="ru-RU" sz="2400" dirty="0" smtClean="0"/>
            <a:t>Сельское хозяйство</a:t>
          </a:r>
          <a:endParaRPr lang="ru-RU" sz="2400" dirty="0"/>
        </a:p>
      </dgm:t>
    </dgm:pt>
    <dgm:pt modelId="{256E6C95-0C6F-44CF-AD1E-8433598DF708}" type="parTrans" cxnId="{795DFD8F-9C8F-41E1-8023-EB5CB553616E}">
      <dgm:prSet/>
      <dgm:spPr/>
      <dgm:t>
        <a:bodyPr/>
        <a:lstStyle/>
        <a:p>
          <a:endParaRPr lang="ru-RU"/>
        </a:p>
      </dgm:t>
    </dgm:pt>
    <dgm:pt modelId="{4AE3C932-5E23-4748-B4CA-B81198F74C24}" type="sibTrans" cxnId="{795DFD8F-9C8F-41E1-8023-EB5CB553616E}">
      <dgm:prSet/>
      <dgm:spPr/>
      <dgm:t>
        <a:bodyPr/>
        <a:lstStyle/>
        <a:p>
          <a:endParaRPr lang="ru-RU"/>
        </a:p>
      </dgm:t>
    </dgm:pt>
    <dgm:pt modelId="{E3431E18-BB41-4443-9289-57AC552D2545}">
      <dgm:prSet/>
      <dgm:spPr/>
      <dgm:t>
        <a:bodyPr/>
        <a:lstStyle/>
        <a:p>
          <a:r>
            <a:rPr lang="ru-RU" dirty="0" smtClean="0"/>
            <a:t>Электроэнергетика</a:t>
          </a:r>
          <a:endParaRPr lang="ru-RU" dirty="0"/>
        </a:p>
      </dgm:t>
    </dgm:pt>
    <dgm:pt modelId="{510B746A-BB86-4298-9026-CD3D1A8E38B3}" type="parTrans" cxnId="{81AC2E99-8C6F-4159-8AEA-76F47E7E9CF0}">
      <dgm:prSet/>
      <dgm:spPr/>
      <dgm:t>
        <a:bodyPr/>
        <a:lstStyle/>
        <a:p>
          <a:endParaRPr lang="ru-RU"/>
        </a:p>
      </dgm:t>
    </dgm:pt>
    <dgm:pt modelId="{68AAAE2D-5F5B-4ACC-9AB9-F0FA73D67DCF}" type="sibTrans" cxnId="{81AC2E99-8C6F-4159-8AEA-76F47E7E9CF0}">
      <dgm:prSet/>
      <dgm:spPr/>
      <dgm:t>
        <a:bodyPr/>
        <a:lstStyle/>
        <a:p>
          <a:endParaRPr lang="ru-RU"/>
        </a:p>
      </dgm:t>
    </dgm:pt>
    <dgm:pt modelId="{7E208ABE-3B00-4AD4-8AC1-926C50B48DA6}" type="pres">
      <dgm:prSet presAssocID="{7ADD971E-199F-4806-9815-C07468B03D0D}" presName="Name0" presStyleCnt="0">
        <dgm:presLayoutVars>
          <dgm:chMax val="1"/>
          <dgm:dir/>
          <dgm:animLvl val="ctr"/>
          <dgm:resizeHandles val="exact"/>
        </dgm:presLayoutVars>
      </dgm:prSet>
      <dgm:spPr/>
    </dgm:pt>
    <dgm:pt modelId="{C9A72706-308C-4D6C-80AC-13187E14059B}" type="pres">
      <dgm:prSet presAssocID="{03F838A5-1812-4EA9-A30B-9D73B27B0273}" presName="centerShape" presStyleLbl="node0" presStyleIdx="0" presStyleCnt="1" custScaleX="225686" custScaleY="64184"/>
      <dgm:spPr/>
    </dgm:pt>
    <dgm:pt modelId="{0C367A18-670D-4DA4-A4BB-028F625CCBDA}" type="pres">
      <dgm:prSet presAssocID="{4FC6BCD8-F48A-4256-899A-84E0924F3C32}" presName="parTrans" presStyleLbl="sibTrans2D1" presStyleIdx="0" presStyleCnt="6" custScaleX="158084" custScaleY="94538" custLinFactNeighborX="14974" custLinFactNeighborY="-384"/>
      <dgm:spPr/>
    </dgm:pt>
    <dgm:pt modelId="{4688F685-2129-4693-B985-64C1A8BDFAA5}" type="pres">
      <dgm:prSet presAssocID="{4FC6BCD8-F48A-4256-899A-84E0924F3C32}" presName="connectorText" presStyleLbl="sibTrans2D1" presStyleIdx="0" presStyleCnt="6"/>
      <dgm:spPr/>
    </dgm:pt>
    <dgm:pt modelId="{176717B5-25C6-436F-A42B-BD2C40BAE9C4}" type="pres">
      <dgm:prSet presAssocID="{8F06617D-5772-4BB7-AA68-D6EE514160F0}" presName="node" presStyleLbl="node1" presStyleIdx="0" presStyleCnt="6" custScaleX="203820" custScaleY="54077" custRadScaleRad="106546" custRadScaleInc="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209067B-C3E8-4CEE-A8C4-0A646B54E638}" type="pres">
      <dgm:prSet presAssocID="{256E6C95-0C6F-44CF-AD1E-8433598DF708}" presName="parTrans" presStyleLbl="sibTrans2D1" presStyleIdx="1" presStyleCnt="6" custAng="20405906" custScaleX="140998" custScaleY="107588"/>
      <dgm:spPr/>
    </dgm:pt>
    <dgm:pt modelId="{7DFACD4D-A288-4492-958B-200328F74B68}" type="pres">
      <dgm:prSet presAssocID="{256E6C95-0C6F-44CF-AD1E-8433598DF708}" presName="connectorText" presStyleLbl="sibTrans2D1" presStyleIdx="1" presStyleCnt="6"/>
      <dgm:spPr/>
    </dgm:pt>
    <dgm:pt modelId="{F38E72B1-7C18-4A53-8C4F-5A730A612054}" type="pres">
      <dgm:prSet presAssocID="{FF32BC13-4B33-4457-9082-324C662EC3BC}" presName="node" presStyleLbl="node1" presStyleIdx="1" presStyleCnt="6" custScaleX="191256" custScaleY="44880" custRadScaleRad="114415" custRadScaleInc="-2987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64D698F-D565-4A47-B8D6-4E72AA41C404}" type="pres">
      <dgm:prSet presAssocID="{75F8EA62-1A30-4A1D-9787-EF9E21485B93}" presName="parTrans" presStyleLbl="sibTrans2D1" presStyleIdx="2" presStyleCnt="6" custScaleX="169070" custLinFactNeighborX="-10904" custLinFactNeighborY="-9541"/>
      <dgm:spPr/>
    </dgm:pt>
    <dgm:pt modelId="{D377D3B2-144B-4FD5-BB75-220B5F253B13}" type="pres">
      <dgm:prSet presAssocID="{75F8EA62-1A30-4A1D-9787-EF9E21485B93}" presName="connectorText" presStyleLbl="sibTrans2D1" presStyleIdx="2" presStyleCnt="6"/>
      <dgm:spPr/>
    </dgm:pt>
    <dgm:pt modelId="{D77A55AB-B49C-4EDF-968C-71339E724A40}" type="pres">
      <dgm:prSet presAssocID="{DF7315FB-277F-4133-84BA-18352B791F62}" presName="node" presStyleLbl="node1" presStyleIdx="2" presStyleCnt="6" custScaleX="177578" custScaleY="44232" custRadScaleRad="118025" custRadScaleInc="-20519">
        <dgm:presLayoutVars>
          <dgm:bulletEnabled val="1"/>
        </dgm:presLayoutVars>
      </dgm:prSet>
      <dgm:spPr/>
    </dgm:pt>
    <dgm:pt modelId="{95B7D640-03AD-435D-8F94-BDCD8EB5FBE2}" type="pres">
      <dgm:prSet presAssocID="{32E5461E-A9F3-495A-8F83-5D3561C61CFD}" presName="parTrans" presStyleLbl="sibTrans2D1" presStyleIdx="3" presStyleCnt="6" custScaleX="176300" custScaleY="84322" custLinFactNeighborX="-22197" custLinFactNeighborY="16703"/>
      <dgm:spPr/>
    </dgm:pt>
    <dgm:pt modelId="{E5E07C7A-D988-452C-A28E-706C22267AEF}" type="pres">
      <dgm:prSet presAssocID="{32E5461E-A9F3-495A-8F83-5D3561C61CFD}" presName="connectorText" presStyleLbl="sibTrans2D1" presStyleIdx="3" presStyleCnt="6"/>
      <dgm:spPr/>
    </dgm:pt>
    <dgm:pt modelId="{FA5749A8-F45E-44E6-B6A2-8BC7B6D69327}" type="pres">
      <dgm:prSet presAssocID="{5E16CE41-BDAE-46AB-A6A5-DAE01B355D1A}" presName="node" presStyleLbl="node1" presStyleIdx="3" presStyleCnt="6" custScaleX="204869" custScaleY="47289">
        <dgm:presLayoutVars>
          <dgm:bulletEnabled val="1"/>
        </dgm:presLayoutVars>
      </dgm:prSet>
      <dgm:spPr/>
    </dgm:pt>
    <dgm:pt modelId="{09AE957B-A2AB-4083-842A-A8BA638EA881}" type="pres">
      <dgm:prSet presAssocID="{DB90D0B3-07B0-4E87-AE18-0B4C4E12A549}" presName="parTrans" presStyleLbl="sibTrans2D1" presStyleIdx="4" presStyleCnt="6" custScaleX="167999" custLinFactNeighborX="-13890" custLinFactNeighborY="-10184"/>
      <dgm:spPr/>
    </dgm:pt>
    <dgm:pt modelId="{F3745A76-4837-4D3D-A89E-15F9091B89DF}" type="pres">
      <dgm:prSet presAssocID="{DB90D0B3-07B0-4E87-AE18-0B4C4E12A549}" presName="connectorText" presStyleLbl="sibTrans2D1" presStyleIdx="4" presStyleCnt="6"/>
      <dgm:spPr/>
    </dgm:pt>
    <dgm:pt modelId="{6A4C9DF7-D835-4DAD-AB5A-A2B97D196605}" type="pres">
      <dgm:prSet presAssocID="{0142EEDA-85FC-4F4B-AEFB-EFC3021E1533}" presName="node" presStyleLbl="node1" presStyleIdx="4" presStyleCnt="6" custScaleX="203887" custScaleY="47228" custRadScaleRad="113383" custRadScaleInc="19265">
        <dgm:presLayoutVars>
          <dgm:bulletEnabled val="1"/>
        </dgm:presLayoutVars>
      </dgm:prSet>
      <dgm:spPr/>
    </dgm:pt>
    <dgm:pt modelId="{2825CF5F-FA55-4E12-BC21-53F92909B258}" type="pres">
      <dgm:prSet presAssocID="{510B746A-BB86-4298-9026-CD3D1A8E38B3}" presName="parTrans" presStyleLbl="sibTrans2D1" presStyleIdx="5" presStyleCnt="6" custScaleX="150792"/>
      <dgm:spPr/>
    </dgm:pt>
    <dgm:pt modelId="{A43D54D7-8C24-4E02-98FC-CC1C37B78A16}" type="pres">
      <dgm:prSet presAssocID="{510B746A-BB86-4298-9026-CD3D1A8E38B3}" presName="connectorText" presStyleLbl="sibTrans2D1" presStyleIdx="5" presStyleCnt="6"/>
      <dgm:spPr/>
    </dgm:pt>
    <dgm:pt modelId="{B5E9C457-A632-45B2-83FB-2583B83F5A7D}" type="pres">
      <dgm:prSet presAssocID="{E3431E18-BB41-4443-9289-57AC552D2545}" presName="node" presStyleLbl="node1" presStyleIdx="5" presStyleCnt="6" custScaleX="204083" custScaleY="45606" custRadScaleRad="114691" custRadScaleInc="18497">
        <dgm:presLayoutVars>
          <dgm:bulletEnabled val="1"/>
        </dgm:presLayoutVars>
      </dgm:prSet>
      <dgm:spPr/>
    </dgm:pt>
  </dgm:ptLst>
  <dgm:cxnLst>
    <dgm:cxn modelId="{C89E6325-B8EC-41F7-974F-5D17408822C3}" srcId="{03F838A5-1812-4EA9-A30B-9D73B27B0273}" destId="{DF7315FB-277F-4133-84BA-18352B791F62}" srcOrd="2" destOrd="0" parTransId="{75F8EA62-1A30-4A1D-9787-EF9E21485B93}" sibTransId="{691AA040-555D-438D-8AEE-B097B08BDCEB}"/>
    <dgm:cxn modelId="{B8D2B096-6D07-44F8-A745-2C7FAC3ADCFD}" type="presOf" srcId="{75F8EA62-1A30-4A1D-9787-EF9E21485B93}" destId="{264D698F-D565-4A47-B8D6-4E72AA41C404}" srcOrd="0" destOrd="0" presId="urn:microsoft.com/office/officeart/2005/8/layout/radial5"/>
    <dgm:cxn modelId="{3869BED6-C70C-4E7C-8152-80253E8C47B3}" type="presOf" srcId="{DF7315FB-277F-4133-84BA-18352B791F62}" destId="{D77A55AB-B49C-4EDF-968C-71339E724A40}" srcOrd="0" destOrd="0" presId="urn:microsoft.com/office/officeart/2005/8/layout/radial5"/>
    <dgm:cxn modelId="{7F4CAB63-09B2-4896-AF80-92B3A8EAE3BB}" srcId="{7ADD971E-199F-4806-9815-C07468B03D0D}" destId="{03F838A5-1812-4EA9-A30B-9D73B27B0273}" srcOrd="0" destOrd="0" parTransId="{55985598-07DE-4EDF-8E54-5720ECED3B60}" sibTransId="{97DED818-6E73-4C96-8EE6-51F07287204A}"/>
    <dgm:cxn modelId="{C07F0AEB-D13C-4DC1-87F4-5C641402D91C}" type="presOf" srcId="{03F838A5-1812-4EA9-A30B-9D73B27B0273}" destId="{C9A72706-308C-4D6C-80AC-13187E14059B}" srcOrd="0" destOrd="0" presId="urn:microsoft.com/office/officeart/2005/8/layout/radial5"/>
    <dgm:cxn modelId="{562B8D3B-7EBF-48D0-803B-511A4F603F1A}" srcId="{03F838A5-1812-4EA9-A30B-9D73B27B0273}" destId="{5E16CE41-BDAE-46AB-A6A5-DAE01B355D1A}" srcOrd="3" destOrd="0" parTransId="{32E5461E-A9F3-495A-8F83-5D3561C61CFD}" sibTransId="{DA152525-9FB4-446B-9A78-9FF623AC439D}"/>
    <dgm:cxn modelId="{20A48305-E75B-406C-8946-F3ACD159AE5C}" type="presOf" srcId="{75F8EA62-1A30-4A1D-9787-EF9E21485B93}" destId="{D377D3B2-144B-4FD5-BB75-220B5F253B13}" srcOrd="1" destOrd="0" presId="urn:microsoft.com/office/officeart/2005/8/layout/radial5"/>
    <dgm:cxn modelId="{16D93F2E-9E51-4D7F-9DCA-4AC3ADA6F296}" type="presOf" srcId="{0142EEDA-85FC-4F4B-AEFB-EFC3021E1533}" destId="{6A4C9DF7-D835-4DAD-AB5A-A2B97D196605}" srcOrd="0" destOrd="0" presId="urn:microsoft.com/office/officeart/2005/8/layout/radial5"/>
    <dgm:cxn modelId="{6791F881-ACF7-442B-9E8F-94361B2D383B}" srcId="{03F838A5-1812-4EA9-A30B-9D73B27B0273}" destId="{0142EEDA-85FC-4F4B-AEFB-EFC3021E1533}" srcOrd="4" destOrd="0" parTransId="{DB90D0B3-07B0-4E87-AE18-0B4C4E12A549}" sibTransId="{600B058F-0A4B-4AA4-B269-6CE59C854B12}"/>
    <dgm:cxn modelId="{AE3578F9-93FF-4D9E-BB36-20B1B55FAE9E}" type="presOf" srcId="{DB90D0B3-07B0-4E87-AE18-0B4C4E12A549}" destId="{F3745A76-4837-4D3D-A89E-15F9091B89DF}" srcOrd="1" destOrd="0" presId="urn:microsoft.com/office/officeart/2005/8/layout/radial5"/>
    <dgm:cxn modelId="{64A5BE40-D321-46E1-B3A5-8B8219CAC418}" type="presOf" srcId="{510B746A-BB86-4298-9026-CD3D1A8E38B3}" destId="{2825CF5F-FA55-4E12-BC21-53F92909B258}" srcOrd="0" destOrd="0" presId="urn:microsoft.com/office/officeart/2005/8/layout/radial5"/>
    <dgm:cxn modelId="{795DFD8F-9C8F-41E1-8023-EB5CB553616E}" srcId="{03F838A5-1812-4EA9-A30B-9D73B27B0273}" destId="{FF32BC13-4B33-4457-9082-324C662EC3BC}" srcOrd="1" destOrd="0" parTransId="{256E6C95-0C6F-44CF-AD1E-8433598DF708}" sibTransId="{4AE3C932-5E23-4748-B4CA-B81198F74C24}"/>
    <dgm:cxn modelId="{DFE1D4AB-30FD-4B6E-8D0F-6146EF3D88FA}" type="presOf" srcId="{5E16CE41-BDAE-46AB-A6A5-DAE01B355D1A}" destId="{FA5749A8-F45E-44E6-B6A2-8BC7B6D69327}" srcOrd="0" destOrd="0" presId="urn:microsoft.com/office/officeart/2005/8/layout/radial5"/>
    <dgm:cxn modelId="{0E12A66F-7460-4BC2-AFEE-F684B33318AD}" type="presOf" srcId="{E3431E18-BB41-4443-9289-57AC552D2545}" destId="{B5E9C457-A632-45B2-83FB-2583B83F5A7D}" srcOrd="0" destOrd="0" presId="urn:microsoft.com/office/officeart/2005/8/layout/radial5"/>
    <dgm:cxn modelId="{DC79D220-FBD5-4E3C-95A2-8154E2AB10E2}" type="presOf" srcId="{8F06617D-5772-4BB7-AA68-D6EE514160F0}" destId="{176717B5-25C6-436F-A42B-BD2C40BAE9C4}" srcOrd="0" destOrd="0" presId="urn:microsoft.com/office/officeart/2005/8/layout/radial5"/>
    <dgm:cxn modelId="{6922386C-41EA-45C9-AEC5-0DA2935D55CF}" type="presOf" srcId="{4FC6BCD8-F48A-4256-899A-84E0924F3C32}" destId="{4688F685-2129-4693-B985-64C1A8BDFAA5}" srcOrd="1" destOrd="0" presId="urn:microsoft.com/office/officeart/2005/8/layout/radial5"/>
    <dgm:cxn modelId="{1B1F098C-C807-48C0-86D7-810C668D6C86}" type="presOf" srcId="{DB90D0B3-07B0-4E87-AE18-0B4C4E12A549}" destId="{09AE957B-A2AB-4083-842A-A8BA638EA881}" srcOrd="0" destOrd="0" presId="urn:microsoft.com/office/officeart/2005/8/layout/radial5"/>
    <dgm:cxn modelId="{C561E558-3CFD-49B7-B09B-E193295FCD5D}" type="presOf" srcId="{256E6C95-0C6F-44CF-AD1E-8433598DF708}" destId="{9209067B-C3E8-4CEE-A8C4-0A646B54E638}" srcOrd="0" destOrd="0" presId="urn:microsoft.com/office/officeart/2005/8/layout/radial5"/>
    <dgm:cxn modelId="{C286CB4D-E78B-4ECD-B2E5-9C65CF73AD05}" type="presOf" srcId="{510B746A-BB86-4298-9026-CD3D1A8E38B3}" destId="{A43D54D7-8C24-4E02-98FC-CC1C37B78A16}" srcOrd="1" destOrd="0" presId="urn:microsoft.com/office/officeart/2005/8/layout/radial5"/>
    <dgm:cxn modelId="{E4832BA7-9E77-498D-AD0C-B2A7D8FE1654}" type="presOf" srcId="{7ADD971E-199F-4806-9815-C07468B03D0D}" destId="{7E208ABE-3B00-4AD4-8AC1-926C50B48DA6}" srcOrd="0" destOrd="0" presId="urn:microsoft.com/office/officeart/2005/8/layout/radial5"/>
    <dgm:cxn modelId="{AA4D8831-9EB0-48E4-AF71-BEC59E3FDE37}" type="presOf" srcId="{256E6C95-0C6F-44CF-AD1E-8433598DF708}" destId="{7DFACD4D-A288-4492-958B-200328F74B68}" srcOrd="1" destOrd="0" presId="urn:microsoft.com/office/officeart/2005/8/layout/radial5"/>
    <dgm:cxn modelId="{81AC2E99-8C6F-4159-8AEA-76F47E7E9CF0}" srcId="{03F838A5-1812-4EA9-A30B-9D73B27B0273}" destId="{E3431E18-BB41-4443-9289-57AC552D2545}" srcOrd="5" destOrd="0" parTransId="{510B746A-BB86-4298-9026-CD3D1A8E38B3}" sibTransId="{68AAAE2D-5F5B-4ACC-9AB9-F0FA73D67DCF}"/>
    <dgm:cxn modelId="{CB011ECD-E736-4C83-9D4D-0FFB3B73AA13}" type="presOf" srcId="{FF32BC13-4B33-4457-9082-324C662EC3BC}" destId="{F38E72B1-7C18-4A53-8C4F-5A730A612054}" srcOrd="0" destOrd="0" presId="urn:microsoft.com/office/officeart/2005/8/layout/radial5"/>
    <dgm:cxn modelId="{A265C0B1-73EF-40D7-B7FA-EAE8A00111A7}" srcId="{03F838A5-1812-4EA9-A30B-9D73B27B0273}" destId="{8F06617D-5772-4BB7-AA68-D6EE514160F0}" srcOrd="0" destOrd="0" parTransId="{4FC6BCD8-F48A-4256-899A-84E0924F3C32}" sibTransId="{D864966E-FFFD-4871-AD47-3BFB0D22C299}"/>
    <dgm:cxn modelId="{A40CD6A4-DDE1-4A6C-8172-FC02D09D7702}" type="presOf" srcId="{32E5461E-A9F3-495A-8F83-5D3561C61CFD}" destId="{E5E07C7A-D988-452C-A28E-706C22267AEF}" srcOrd="1" destOrd="0" presId="urn:microsoft.com/office/officeart/2005/8/layout/radial5"/>
    <dgm:cxn modelId="{446EE6E7-A0B6-4715-BBED-563D6C02CE58}" type="presOf" srcId="{4FC6BCD8-F48A-4256-899A-84E0924F3C32}" destId="{0C367A18-670D-4DA4-A4BB-028F625CCBDA}" srcOrd="0" destOrd="0" presId="urn:microsoft.com/office/officeart/2005/8/layout/radial5"/>
    <dgm:cxn modelId="{E5FCCFCE-A114-43C3-8AAE-3C3E16894858}" type="presOf" srcId="{32E5461E-A9F3-495A-8F83-5D3561C61CFD}" destId="{95B7D640-03AD-435D-8F94-BDCD8EB5FBE2}" srcOrd="0" destOrd="0" presId="urn:microsoft.com/office/officeart/2005/8/layout/radial5"/>
    <dgm:cxn modelId="{4222D7E5-8365-46F8-A8D1-B4211ACE51CB}" type="presParOf" srcId="{7E208ABE-3B00-4AD4-8AC1-926C50B48DA6}" destId="{C9A72706-308C-4D6C-80AC-13187E14059B}" srcOrd="0" destOrd="0" presId="urn:microsoft.com/office/officeart/2005/8/layout/radial5"/>
    <dgm:cxn modelId="{B98E5BE9-7F66-4648-85DE-9E375C47A868}" type="presParOf" srcId="{7E208ABE-3B00-4AD4-8AC1-926C50B48DA6}" destId="{0C367A18-670D-4DA4-A4BB-028F625CCBDA}" srcOrd="1" destOrd="0" presId="urn:microsoft.com/office/officeart/2005/8/layout/radial5"/>
    <dgm:cxn modelId="{495F54B9-57C4-44CD-BB97-C2141898A407}" type="presParOf" srcId="{0C367A18-670D-4DA4-A4BB-028F625CCBDA}" destId="{4688F685-2129-4693-B985-64C1A8BDFAA5}" srcOrd="0" destOrd="0" presId="urn:microsoft.com/office/officeart/2005/8/layout/radial5"/>
    <dgm:cxn modelId="{747F893B-9C9E-469B-A84F-6D7E70B2AB43}" type="presParOf" srcId="{7E208ABE-3B00-4AD4-8AC1-926C50B48DA6}" destId="{176717B5-25C6-436F-A42B-BD2C40BAE9C4}" srcOrd="2" destOrd="0" presId="urn:microsoft.com/office/officeart/2005/8/layout/radial5"/>
    <dgm:cxn modelId="{C4CCE69D-10BF-42E0-AA3C-A0BCD7622925}" type="presParOf" srcId="{7E208ABE-3B00-4AD4-8AC1-926C50B48DA6}" destId="{9209067B-C3E8-4CEE-A8C4-0A646B54E638}" srcOrd="3" destOrd="0" presId="urn:microsoft.com/office/officeart/2005/8/layout/radial5"/>
    <dgm:cxn modelId="{46A1D80A-7C55-488F-B386-7E649D85A587}" type="presParOf" srcId="{9209067B-C3E8-4CEE-A8C4-0A646B54E638}" destId="{7DFACD4D-A288-4492-958B-200328F74B68}" srcOrd="0" destOrd="0" presId="urn:microsoft.com/office/officeart/2005/8/layout/radial5"/>
    <dgm:cxn modelId="{F13EC528-DF5F-497E-AB4E-F5EC7468A7F0}" type="presParOf" srcId="{7E208ABE-3B00-4AD4-8AC1-926C50B48DA6}" destId="{F38E72B1-7C18-4A53-8C4F-5A730A612054}" srcOrd="4" destOrd="0" presId="urn:microsoft.com/office/officeart/2005/8/layout/radial5"/>
    <dgm:cxn modelId="{F68768A0-6A98-4C14-B84F-3032AC80CEB0}" type="presParOf" srcId="{7E208ABE-3B00-4AD4-8AC1-926C50B48DA6}" destId="{264D698F-D565-4A47-B8D6-4E72AA41C404}" srcOrd="5" destOrd="0" presId="urn:microsoft.com/office/officeart/2005/8/layout/radial5"/>
    <dgm:cxn modelId="{25EAF5D3-1A5E-4B10-9CA0-78FFB962F228}" type="presParOf" srcId="{264D698F-D565-4A47-B8D6-4E72AA41C404}" destId="{D377D3B2-144B-4FD5-BB75-220B5F253B13}" srcOrd="0" destOrd="0" presId="urn:microsoft.com/office/officeart/2005/8/layout/radial5"/>
    <dgm:cxn modelId="{F48E33FF-4DDC-414F-8C3B-EA6E2F9CE83A}" type="presParOf" srcId="{7E208ABE-3B00-4AD4-8AC1-926C50B48DA6}" destId="{D77A55AB-B49C-4EDF-968C-71339E724A40}" srcOrd="6" destOrd="0" presId="urn:microsoft.com/office/officeart/2005/8/layout/radial5"/>
    <dgm:cxn modelId="{129C795D-BEA9-4D4A-B2BF-43DA1DB998EB}" type="presParOf" srcId="{7E208ABE-3B00-4AD4-8AC1-926C50B48DA6}" destId="{95B7D640-03AD-435D-8F94-BDCD8EB5FBE2}" srcOrd="7" destOrd="0" presId="urn:microsoft.com/office/officeart/2005/8/layout/radial5"/>
    <dgm:cxn modelId="{9083145E-A41B-49D0-B4E6-1E9761FD18D5}" type="presParOf" srcId="{95B7D640-03AD-435D-8F94-BDCD8EB5FBE2}" destId="{E5E07C7A-D988-452C-A28E-706C22267AEF}" srcOrd="0" destOrd="0" presId="urn:microsoft.com/office/officeart/2005/8/layout/radial5"/>
    <dgm:cxn modelId="{DC932B37-B790-46A2-9CA6-12059EE1C4B3}" type="presParOf" srcId="{7E208ABE-3B00-4AD4-8AC1-926C50B48DA6}" destId="{FA5749A8-F45E-44E6-B6A2-8BC7B6D69327}" srcOrd="8" destOrd="0" presId="urn:microsoft.com/office/officeart/2005/8/layout/radial5"/>
    <dgm:cxn modelId="{8DE2463D-7132-41CA-83FA-F770C739F8C1}" type="presParOf" srcId="{7E208ABE-3B00-4AD4-8AC1-926C50B48DA6}" destId="{09AE957B-A2AB-4083-842A-A8BA638EA881}" srcOrd="9" destOrd="0" presId="urn:microsoft.com/office/officeart/2005/8/layout/radial5"/>
    <dgm:cxn modelId="{5FD290B6-C47A-47FC-9A30-CA2B9AC3A2C8}" type="presParOf" srcId="{09AE957B-A2AB-4083-842A-A8BA638EA881}" destId="{F3745A76-4837-4D3D-A89E-15F9091B89DF}" srcOrd="0" destOrd="0" presId="urn:microsoft.com/office/officeart/2005/8/layout/radial5"/>
    <dgm:cxn modelId="{48600892-E561-41DC-8C8E-EA04785A3B28}" type="presParOf" srcId="{7E208ABE-3B00-4AD4-8AC1-926C50B48DA6}" destId="{6A4C9DF7-D835-4DAD-AB5A-A2B97D196605}" srcOrd="10" destOrd="0" presId="urn:microsoft.com/office/officeart/2005/8/layout/radial5"/>
    <dgm:cxn modelId="{FDEA80B9-5377-4888-A561-95750A911C87}" type="presParOf" srcId="{7E208ABE-3B00-4AD4-8AC1-926C50B48DA6}" destId="{2825CF5F-FA55-4E12-BC21-53F92909B258}" srcOrd="11" destOrd="0" presId="urn:microsoft.com/office/officeart/2005/8/layout/radial5"/>
    <dgm:cxn modelId="{D2D7C7BB-5654-49DD-B9C0-C29FF2C59F2C}" type="presParOf" srcId="{2825CF5F-FA55-4E12-BC21-53F92909B258}" destId="{A43D54D7-8C24-4E02-98FC-CC1C37B78A16}" srcOrd="0" destOrd="0" presId="urn:microsoft.com/office/officeart/2005/8/layout/radial5"/>
    <dgm:cxn modelId="{8CFB585E-DF89-473B-9872-527103EF162D}" type="presParOf" srcId="{7E208ABE-3B00-4AD4-8AC1-926C50B48DA6}" destId="{B5E9C457-A632-45B2-83FB-2583B83F5A7D}" srcOrd="12" destOrd="0" presId="urn:microsoft.com/office/officeart/2005/8/layout/radial5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5">
  <dgm:title val=""/>
  <dgm:desc val=""/>
  <dgm:catLst>
    <dgm:cat type="relationship" pri="23000"/>
    <dgm:cat type="cycle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  <dgm:param type="ctrShpMap" val="fNode"/>
        </dgm:alg>
      </dgm:if>
      <dgm:else name="Name3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parTrans" refType="w" refFor="ch" refForName="centerShape" fact="0.4"/>
      <dgm:constr type="w" for="ch" forName="node" refType="w" refFor="ch" refForName="centerShape" op="equ" fact="1.25"/>
      <dgm:constr type="sp" refType="w" refFor="ch" refForName="centerShape" op="equ" fact="0.4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node" refType="primFontSz" refFor="ch" refForName="centerShape" op="lte"/>
      <dgm:constr type="primFontSz" for="des" forName="connectorText" op="equ" val="55"/>
      <dgm:constr type="primFontSz" for="des" forName="connectorText" refType="primFontSz" refFor="ch" refForName="centerShape" op="lte" fact="0.8"/>
      <dgm:constr type="primFontSz" for="des" forName="connectorText" refType="primFontSz" refFor="des" refForName="node" op="lte"/>
    </dgm:constrLst>
    <dgm:choose name="Name4">
      <dgm:if name="Name5" axis="ch ch" ptType="node node" st="1 1" cnt="1 0" func="cnt" op="lte" val="6">
        <dgm:ruleLst>
          <dgm:rule type="w" for="ch" forName="node" val="NaN" fact="1" max="NaN"/>
        </dgm:ruleLst>
      </dgm:if>
      <dgm:if name="Name6" axis="ch ch" ptType="node node" st="1 1" cnt="1 0" func="cnt" op="lte" val="8">
        <dgm:ruleLst>
          <dgm:rule type="w" for="ch" forName="node" val="NaN" fact="0.9" max="NaN"/>
        </dgm:ruleLst>
      </dgm:if>
      <dgm:if name="Name7" axis="ch ch" ptType="node node" st="1 1" cnt="1 0" func="cnt" op="lte" val="10">
        <dgm:ruleLst>
          <dgm:rule type="w" for="ch" forName="node" val="NaN" fact="0.8" max="NaN"/>
        </dgm:ruleLst>
      </dgm:if>
      <dgm:if name="Name8" axis="ch ch" ptType="node node" st="1 1" cnt="1 0" func="cnt" op="lte" val="12">
        <dgm:ruleLst>
          <dgm:rule type="w" for="ch" forName="node" val="NaN" fact="0.7" max="NaN"/>
        </dgm:ruleLst>
      </dgm:if>
      <dgm:if name="Name9" axis="ch ch" ptType="node node" st="1 1" cnt="1 0" func="cnt" op="lte" val="14">
        <dgm:ruleLst>
          <dgm:rule type="w" for="ch" forName="node" val="NaN" fact="0.6" max="NaN"/>
        </dgm:ruleLst>
      </dgm:if>
      <dgm:else name="Name10">
        <dgm:ruleLst>
          <dgm:rule type="w" for="ch" forName="node" val="NaN" fact="0.5" max="NaN"/>
        </dgm:ruleLst>
      </dgm:else>
    </dgm:choose>
    <dgm:forEach name="Name11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12" axis="ch">
        <dgm:forEach name="Name13" axis="self" ptType="parTrans">
          <dgm:layoutNode name="parTrans" styleLbl="sibTrans2D1">
            <dgm:alg type="conn">
              <dgm:param type="begPts" val="auto"/>
              <dgm:param type="endPts" val="auto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h" refType="w" fact="0.85"/>
            </dgm:constrLst>
            <dgm:ruleLst/>
            <dgm:layoutNode name="connectorText">
              <dgm:alg type="tx">
                <dgm:param type="autoTxRot" val="grav"/>
              </dgm:alg>
              <dgm:shape xmlns:r="http://schemas.openxmlformats.org/officeDocument/2006/relationships" type="conn" r:blip="" hideGeom="1">
                <dgm:adjLst/>
              </dgm:shape>
              <dgm:presOf axis="self"/>
              <dgm:constrLst>
                <dgm:constr type="lMarg"/>
                <dgm:constr type="rMarg"/>
                <dgm:constr type="tMarg"/>
                <dgm:constr type="bMarg"/>
              </dgm:constrLst>
              <dgm:ruleLst>
                <dgm:rule type="primFontSz" val="5" fact="NaN" max="NaN"/>
              </dgm:ruleLst>
            </dgm:layoutNode>
          </dgm:layoutNode>
        </dgm:forEach>
        <dgm:forEach name="Name14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w" val="INF" fact="NaN" max="NaN"/>
              <dgm:rule type="primFontSz" val="5" fact="NaN" max="NaN"/>
            </dgm:ruleLst>
          </dgm:layoutNod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4317A91-6C96-458C-8F6B-7EB0A0C2F0EC}" type="datetimeFigureOut">
              <a:rPr lang="ru-RU" smtClean="0"/>
              <a:pPr/>
              <a:t>13.04.2009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076D741-F8E7-4C8B-A9A6-8810014B347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 smtClean="0">
                <a:latin typeface="Arial" charset="0"/>
              </a:rPr>
              <a:t>Данный слад используется в начале урока. </a:t>
            </a:r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9FA812-D0A4-4FCB-A35F-A4FAD9515977}" type="slidenum">
              <a:rPr lang="ru-RU" smtClean="0"/>
              <a:pPr/>
              <a:t>1</a:t>
            </a:fld>
            <a:endParaRPr lang="ru-RU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b="0" dirty="0" smtClean="0">
                <a:solidFill>
                  <a:schemeClr val="tx2"/>
                </a:solidFill>
              </a:rPr>
              <a:t>Опережающее задание. (Презентация ученика по проблемам)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76D741-F8E7-4C8B-A9A6-8810014B3477}" type="slidenum">
              <a:rPr lang="ru-RU" smtClean="0"/>
              <a:pPr/>
              <a:t>10</a:t>
            </a:fld>
            <a:endParaRPr lang="ru-RU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Выводы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76D741-F8E7-4C8B-A9A6-8810014B3477}" type="slidenum">
              <a:rPr lang="ru-RU" smtClean="0"/>
              <a:pPr/>
              <a:t>11</a:t>
            </a:fld>
            <a:endParaRPr lang="ru-RU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Учащиеся получают задание. Выполнить практическую работу.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76D741-F8E7-4C8B-A9A6-8810014B3477}" type="slidenum">
              <a:rPr lang="ru-RU" smtClean="0"/>
              <a:pPr/>
              <a:t>12</a:t>
            </a:fld>
            <a:endParaRPr lang="ru-RU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Повторение изученного материала.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76D741-F8E7-4C8B-A9A6-8810014B3477}" type="slidenum">
              <a:rPr lang="ru-RU" smtClean="0"/>
              <a:pPr/>
              <a:t>13</a:t>
            </a:fld>
            <a:endParaRPr lang="ru-RU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Учащиеся заполняют схему,</a:t>
            </a:r>
            <a:r>
              <a:rPr lang="ru-RU" baseline="0" dirty="0" smtClean="0"/>
              <a:t> отвечают на вопросы учителя. Делают выводы.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76D741-F8E7-4C8B-A9A6-8810014B3477}" type="slidenum">
              <a:rPr lang="ru-RU" smtClean="0"/>
              <a:pPr/>
              <a:t>14</a:t>
            </a:fld>
            <a:endParaRPr lang="ru-RU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Учитель подводит итоги урока, задает домашнее задание.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76D741-F8E7-4C8B-A9A6-8810014B3477}" type="slidenum">
              <a:rPr lang="ru-RU" smtClean="0"/>
              <a:pPr/>
              <a:t>15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 smtClean="0">
                <a:latin typeface="Arial" charset="0"/>
              </a:rPr>
              <a:t>Данный урок разбит на несколько этапов. </a:t>
            </a:r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9FA812-D0A4-4FCB-A35F-A4FAD9515977}" type="slidenum">
              <a:rPr lang="ru-RU" smtClean="0"/>
              <a:pPr/>
              <a:t>2</a:t>
            </a:fld>
            <a:endParaRPr lang="ru-RU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>
                <a:latin typeface="Arial" charset="0"/>
              </a:rPr>
              <a:t>На первом этапе учитель активизирует внимание учащихся. Звучит вступительное слово учителя.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76D741-F8E7-4C8B-A9A6-8810014B3477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Учащиеся приводят свои примеры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76D741-F8E7-4C8B-A9A6-8810014B3477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Беседа с учащимися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76D741-F8E7-4C8B-A9A6-8810014B3477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Учитель говорит о задачах урока, предлагает записать тему урока в тетрадь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76D741-F8E7-4C8B-A9A6-8810014B3477}" type="slidenum">
              <a:rPr lang="ru-RU" smtClean="0"/>
              <a:pPr/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Учитель дает задание : заполнить таблицу отраслевого состава химической промышленности, используя $ 13, стр. 70-72. Сделать выводы:</a:t>
            </a:r>
            <a:r>
              <a:rPr lang="ru-RU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основной принцип размещения отраслей химической промышленности.</a:t>
            </a:r>
            <a:endParaRPr lang="ru-RU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76D741-F8E7-4C8B-A9A6-8810014B3477}" type="slidenum">
              <a:rPr lang="ru-RU" smtClean="0"/>
              <a:pPr/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Задания на </a:t>
            </a:r>
            <a:r>
              <a:rPr lang="ru-RU" dirty="0" smtClean="0"/>
              <a:t>закрепление </a:t>
            </a:r>
            <a:r>
              <a:rPr lang="ru-RU" dirty="0" smtClean="0"/>
              <a:t>материала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76D741-F8E7-4C8B-A9A6-8810014B3477}" type="slidenum">
              <a:rPr lang="ru-RU" smtClean="0"/>
              <a:pPr/>
              <a:t>8</a:t>
            </a:fld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Самостоятельная работа с учебником.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76D741-F8E7-4C8B-A9A6-8810014B3477}" type="slidenum">
              <a:rPr lang="ru-RU" smtClean="0"/>
              <a:pPr/>
              <a:t>9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4/13/2009</a:t>
            </a:fld>
            <a:endParaRPr lang="en-US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  <p:transition>
    <p:dissolv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4/13/2009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dissolv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4/13/2009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dissolv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4/13/2009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dissolv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4/13/2009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  <p:transition>
    <p:dissolv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4/13/2009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dissolv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4/13/2009</a:t>
            </a:fld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dissolv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4/13/2009</a:t>
            </a:fld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dissolv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4/13/2009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  <p:transition>
    <p:dissolv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4/13/2009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dissolv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4/13/2009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  <p:transition>
    <p:dissolv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7EAF463A-BC7C-46EE-9F1E-7F377CCA4891}" type="datetimeFigureOut">
              <a:rPr lang="en-US" smtClean="0"/>
              <a:pPr/>
              <a:t>4/13/2009</a:t>
            </a:fld>
            <a:endParaRPr lang="en-US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en-US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ransition>
    <p:dissolve/>
  </p:transition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jpeg"/><Relationship Id="rId3" Type="http://schemas.openxmlformats.org/officeDocument/2006/relationships/image" Target="../media/image12.jpeg"/><Relationship Id="rId7" Type="http://schemas.openxmlformats.org/officeDocument/2006/relationships/image" Target="../media/image16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10" Type="http://schemas.openxmlformats.org/officeDocument/2006/relationships/image" Target="../media/image19.jpeg"/><Relationship Id="rId4" Type="http://schemas.openxmlformats.org/officeDocument/2006/relationships/image" Target="../media/image13.jpeg"/><Relationship Id="rId9" Type="http://schemas.openxmlformats.org/officeDocument/2006/relationships/image" Target="../media/image18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gif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04800" y="1676400"/>
            <a:ext cx="8458200" cy="457200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u="sng" dirty="0" smtClean="0">
                <a:solidFill>
                  <a:schemeClr val="tx2"/>
                </a:solidFill>
              </a:rPr>
              <a:t>Урок – практикум  по теме  </a:t>
            </a:r>
            <a:br>
              <a:rPr lang="ru-RU" b="1" u="sng" dirty="0" smtClean="0">
                <a:solidFill>
                  <a:schemeClr val="tx2"/>
                </a:solidFill>
              </a:rPr>
            </a:br>
            <a:r>
              <a:rPr lang="ru-RU" b="1" u="sng" dirty="0" smtClean="0">
                <a:solidFill>
                  <a:schemeClr val="tx2"/>
                </a:solidFill>
              </a:rPr>
              <a:t/>
            </a:r>
            <a:br>
              <a:rPr lang="ru-RU" b="1" u="sng" dirty="0" smtClean="0">
                <a:solidFill>
                  <a:schemeClr val="tx2"/>
                </a:solidFill>
              </a:rPr>
            </a:br>
            <a:r>
              <a:rPr lang="ru-RU" b="1" u="sng" dirty="0" smtClean="0">
                <a:solidFill>
                  <a:schemeClr val="tx2"/>
                </a:solidFill>
              </a:rPr>
              <a:t>«Химическая промышленность»</a:t>
            </a:r>
            <a:br>
              <a:rPr lang="ru-RU" b="1" u="sng" dirty="0" smtClean="0">
                <a:solidFill>
                  <a:schemeClr val="tx2"/>
                </a:solidFill>
              </a:rPr>
            </a:br>
            <a:r>
              <a:rPr lang="ru-RU" b="1" u="sng" dirty="0" smtClean="0">
                <a:solidFill>
                  <a:schemeClr val="tx2"/>
                </a:solidFill>
              </a:rPr>
              <a:t/>
            </a:r>
            <a:br>
              <a:rPr lang="ru-RU" b="1" u="sng" dirty="0" smtClean="0">
                <a:solidFill>
                  <a:schemeClr val="tx2"/>
                </a:solidFill>
              </a:rPr>
            </a:br>
            <a:r>
              <a:rPr lang="ru-RU" b="1" u="sng" dirty="0" smtClean="0">
                <a:solidFill>
                  <a:schemeClr val="tx2"/>
                </a:solidFill>
              </a:rPr>
              <a:t> 9 класс.</a:t>
            </a:r>
            <a:br>
              <a:rPr lang="ru-RU" b="1" u="sng" dirty="0" smtClean="0">
                <a:solidFill>
                  <a:schemeClr val="tx2"/>
                </a:solidFill>
              </a:rPr>
            </a:br>
            <a:r>
              <a:rPr lang="ru-RU" b="1" u="sng" dirty="0" smtClean="0">
                <a:solidFill>
                  <a:schemeClr val="tx2"/>
                </a:solidFill>
              </a:rPr>
              <a:t/>
            </a:r>
            <a:br>
              <a:rPr lang="ru-RU" b="1" u="sng" dirty="0" smtClean="0">
                <a:solidFill>
                  <a:schemeClr val="tx2"/>
                </a:solidFill>
              </a:rPr>
            </a:br>
            <a:r>
              <a:rPr lang="ru-RU" sz="2800" b="1" dirty="0" err="1" smtClean="0">
                <a:solidFill>
                  <a:schemeClr val="tx2"/>
                </a:solidFill>
              </a:rPr>
              <a:t>Засл.учитель</a:t>
            </a:r>
            <a:r>
              <a:rPr lang="ru-RU" sz="2800" b="1" dirty="0" smtClean="0">
                <a:solidFill>
                  <a:schemeClr val="tx2"/>
                </a:solidFill>
              </a:rPr>
              <a:t>  РФ  </a:t>
            </a:r>
            <a:r>
              <a:rPr lang="ru-RU" sz="2800" b="1" dirty="0" err="1" smtClean="0">
                <a:solidFill>
                  <a:schemeClr val="tx2"/>
                </a:solidFill>
              </a:rPr>
              <a:t>Шпадарук</a:t>
            </a:r>
            <a:r>
              <a:rPr lang="ru-RU" sz="2800" b="1" dirty="0" smtClean="0">
                <a:solidFill>
                  <a:schemeClr val="tx2"/>
                </a:solidFill>
              </a:rPr>
              <a:t>  Л.Ф.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81000" y="381000"/>
            <a:ext cx="8458200" cy="457200"/>
          </a:xfrm>
        </p:spPr>
        <p:txBody>
          <a:bodyPr>
            <a:normAutofit/>
          </a:bodyPr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>МОУ «Лицей «Развитие»</a:t>
            </a:r>
            <a:endParaRPr lang="ru-RU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274638"/>
            <a:ext cx="8705088" cy="715962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>Экологические проблемы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4" name="Содержимое 3" descr="emkost1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6019800" y="1066800"/>
            <a:ext cx="2731385" cy="2048539"/>
          </a:xfrm>
        </p:spPr>
      </p:pic>
      <p:pic>
        <p:nvPicPr>
          <p:cNvPr id="5" name="Рисунок 4" descr="000000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48400" y="3505200"/>
            <a:ext cx="2678610" cy="1371600"/>
          </a:xfrm>
          <a:prstGeom prst="rect">
            <a:avLst/>
          </a:prstGeom>
        </p:spPr>
      </p:pic>
      <p:pic>
        <p:nvPicPr>
          <p:cNvPr id="7" name="Рисунок 6" descr="300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781800" y="5048586"/>
            <a:ext cx="1752600" cy="1678286"/>
          </a:xfrm>
          <a:prstGeom prst="rect">
            <a:avLst/>
          </a:prstGeom>
        </p:spPr>
      </p:pic>
      <p:pic>
        <p:nvPicPr>
          <p:cNvPr id="8" name="Рисунок 7" descr="300_img3268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048000" y="3886200"/>
            <a:ext cx="2900487" cy="2175365"/>
          </a:xfrm>
          <a:prstGeom prst="rect">
            <a:avLst/>
          </a:prstGeom>
        </p:spPr>
      </p:pic>
      <p:pic>
        <p:nvPicPr>
          <p:cNvPr id="9" name="Рисунок 8" descr="68465m.jp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276600" y="1447800"/>
            <a:ext cx="2548913" cy="1874514"/>
          </a:xfrm>
          <a:prstGeom prst="rect">
            <a:avLst/>
          </a:prstGeom>
        </p:spPr>
      </p:pic>
      <p:pic>
        <p:nvPicPr>
          <p:cNvPr id="10" name="Рисунок 9" descr="0000133951-preview.jp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28600" y="2971800"/>
            <a:ext cx="2689291" cy="2006445"/>
          </a:xfrm>
          <a:prstGeom prst="rect">
            <a:avLst/>
          </a:prstGeom>
        </p:spPr>
      </p:pic>
      <p:pic>
        <p:nvPicPr>
          <p:cNvPr id="11" name="Рисунок 10" descr="chemical11.jp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04800" y="990600"/>
            <a:ext cx="2793592" cy="1870286"/>
          </a:xfrm>
          <a:prstGeom prst="rect">
            <a:avLst/>
          </a:prstGeom>
        </p:spPr>
      </p:pic>
      <p:pic>
        <p:nvPicPr>
          <p:cNvPr id="12" name="Рисунок 11" descr="0.jp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409957" y="5105400"/>
            <a:ext cx="2104643" cy="1578482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304800"/>
            <a:ext cx="8933688" cy="76200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</a:rPr>
              <a:t>Пути решения экологической проблемы: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838200"/>
            <a:ext cx="8628888" cy="5715000"/>
          </a:xfrm>
        </p:spPr>
        <p:txBody>
          <a:bodyPr>
            <a:normAutofit fontScale="92500" lnSpcReduction="10000"/>
          </a:bodyPr>
          <a:lstStyle/>
          <a:p>
            <a:pPr lvl="0"/>
            <a:r>
              <a:rPr lang="ru-RU" b="1" dirty="0" smtClean="0">
                <a:solidFill>
                  <a:schemeClr val="tx2"/>
                </a:solidFill>
              </a:rPr>
              <a:t>Размещать </a:t>
            </a:r>
            <a:r>
              <a:rPr lang="ru-RU" b="1" dirty="0" smtClean="0">
                <a:solidFill>
                  <a:schemeClr val="tx2"/>
                </a:solidFill>
              </a:rPr>
              <a:t>производство вдали от крупных населенных пунктов.</a:t>
            </a:r>
          </a:p>
          <a:p>
            <a:pPr lvl="0"/>
            <a:r>
              <a:rPr lang="ru-RU" b="1" dirty="0" smtClean="0">
                <a:solidFill>
                  <a:schemeClr val="tx2"/>
                </a:solidFill>
              </a:rPr>
              <a:t>Создавать новые чистые технологии  (безотходные)</a:t>
            </a:r>
          </a:p>
          <a:p>
            <a:pPr lvl="0"/>
            <a:r>
              <a:rPr lang="ru-RU" b="1" dirty="0" smtClean="0">
                <a:solidFill>
                  <a:schemeClr val="tx2"/>
                </a:solidFill>
              </a:rPr>
              <a:t>Строить очистные сооружения</a:t>
            </a:r>
          </a:p>
          <a:p>
            <a:pPr lvl="0"/>
            <a:r>
              <a:rPr lang="ru-RU" b="1" dirty="0" smtClean="0">
                <a:solidFill>
                  <a:schemeClr val="tx2"/>
                </a:solidFill>
              </a:rPr>
              <a:t>Строить химические заводы меньших размеров</a:t>
            </a:r>
          </a:p>
          <a:p>
            <a:pPr lvl="0"/>
            <a:r>
              <a:rPr lang="ru-RU" b="1" dirty="0" smtClean="0">
                <a:solidFill>
                  <a:schemeClr val="tx2"/>
                </a:solidFill>
              </a:rPr>
              <a:t>Химические удобрения и средства защиты растений в большом количестве – это яд для растений и животных. Необходимо соблюдать нормы использования удобрений, правильно хранить.</a:t>
            </a:r>
          </a:p>
          <a:p>
            <a:endParaRPr lang="ru-RU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38912" y="838200"/>
            <a:ext cx="8705088" cy="1371600"/>
          </a:xfrm>
        </p:spPr>
        <p:txBody>
          <a:bodyPr>
            <a:noAutofit/>
          </a:bodyPr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</a:rPr>
              <a:t>Практическая работа.</a:t>
            </a:r>
            <a:br>
              <a:rPr lang="ru-RU" sz="3600" b="1" dirty="0" smtClean="0">
                <a:solidFill>
                  <a:srgbClr val="FF0000"/>
                </a:solidFill>
              </a:rPr>
            </a:br>
            <a:r>
              <a:rPr lang="ru-RU" sz="3600" b="1" dirty="0" smtClean="0">
                <a:solidFill>
                  <a:srgbClr val="FF0000"/>
                </a:solidFill>
              </a:rPr>
              <a:t/>
            </a:r>
            <a:br>
              <a:rPr lang="ru-RU" sz="3600" b="1" dirty="0" smtClean="0">
                <a:solidFill>
                  <a:srgbClr val="FF0000"/>
                </a:solidFill>
              </a:rPr>
            </a:br>
            <a:endParaRPr lang="ru-RU" sz="3600" b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1752600"/>
            <a:ext cx="8552688" cy="419100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4400" b="1" dirty="0" smtClean="0">
                <a:solidFill>
                  <a:schemeClr val="tx2"/>
                </a:solidFill>
              </a:rPr>
              <a:t>Составление</a:t>
            </a:r>
          </a:p>
          <a:p>
            <a:pPr algn="ctr">
              <a:buNone/>
            </a:pPr>
            <a:r>
              <a:rPr lang="ru-RU" sz="4400" b="1" dirty="0" smtClean="0">
                <a:solidFill>
                  <a:schemeClr val="tx2"/>
                </a:solidFill>
              </a:rPr>
              <a:t> </a:t>
            </a:r>
            <a:r>
              <a:rPr lang="ru-RU" sz="4400" b="1" dirty="0" smtClean="0">
                <a:solidFill>
                  <a:schemeClr val="tx2"/>
                </a:solidFill>
              </a:rPr>
              <a:t>«Схемы межотраслевых связей химической промышленности</a:t>
            </a:r>
            <a:r>
              <a:rPr lang="ru-RU" sz="4400" b="1" dirty="0" smtClean="0">
                <a:solidFill>
                  <a:schemeClr val="tx2"/>
                </a:solidFill>
              </a:rPr>
              <a:t>»</a:t>
            </a:r>
          </a:p>
          <a:p>
            <a:pPr algn="ctr">
              <a:buNone/>
            </a:pPr>
            <a:endParaRPr lang="ru-RU" sz="3600" b="1" dirty="0" smtClean="0">
              <a:solidFill>
                <a:schemeClr val="tx2"/>
              </a:solidFill>
            </a:endParaRPr>
          </a:p>
          <a:p>
            <a:pPr algn="ctr">
              <a:buNone/>
            </a:pPr>
            <a:endParaRPr lang="ru-RU" sz="3600" b="1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228600"/>
            <a:ext cx="3048000" cy="762000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Задание4.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28600" y="1066800"/>
            <a:ext cx="8686800" cy="55626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b="1" dirty="0" smtClean="0">
                <a:solidFill>
                  <a:schemeClr val="tx2"/>
                </a:solidFill>
              </a:rPr>
              <a:t>Записать отрасли и продукцию, которую поставляет данным отраслям химическая промышленность и продукцию, которую химическая промышленность получает от других отраслей.</a:t>
            </a:r>
          </a:p>
          <a:p>
            <a:pPr>
              <a:buNone/>
            </a:pPr>
            <a:r>
              <a:rPr lang="ru-RU" b="1" dirty="0" smtClean="0">
                <a:solidFill>
                  <a:srgbClr val="FF0000"/>
                </a:solidFill>
              </a:rPr>
              <a:t>Вспомним!  </a:t>
            </a:r>
            <a:r>
              <a:rPr lang="ru-RU" b="1" dirty="0" smtClean="0"/>
              <a:t>Основная химия – кислоты, щелочи, удобрения</a:t>
            </a:r>
          </a:p>
          <a:p>
            <a:r>
              <a:rPr lang="ru-RU" b="1" dirty="0" smtClean="0"/>
              <a:t>                      Химия орг.синтеза – пластмассы, волокна, каучук, краски, шины, резина.</a:t>
            </a:r>
          </a:p>
          <a:p>
            <a:endParaRPr lang="ru-RU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304800" y="228600"/>
          <a:ext cx="8629650" cy="6400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Стрелка вниз 5"/>
          <p:cNvSpPr/>
          <p:nvPr/>
        </p:nvSpPr>
        <p:spPr>
          <a:xfrm>
            <a:off x="4267200" y="1676400"/>
            <a:ext cx="381000" cy="12192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трелка вверх 6"/>
          <p:cNvSpPr/>
          <p:nvPr/>
        </p:nvSpPr>
        <p:spPr>
          <a:xfrm>
            <a:off x="4724400" y="3886200"/>
            <a:ext cx="381000" cy="1219200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трелка вправо 7"/>
          <p:cNvSpPr/>
          <p:nvPr/>
        </p:nvSpPr>
        <p:spPr>
          <a:xfrm rot="19490962">
            <a:off x="2362200" y="3429000"/>
            <a:ext cx="838200" cy="4572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трелка влево 8"/>
          <p:cNvSpPr/>
          <p:nvPr/>
        </p:nvSpPr>
        <p:spPr>
          <a:xfrm rot="18311907">
            <a:off x="5715000" y="2438400"/>
            <a:ext cx="914400" cy="457200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Стрелка вверх 9"/>
          <p:cNvSpPr/>
          <p:nvPr/>
        </p:nvSpPr>
        <p:spPr>
          <a:xfrm rot="17542321">
            <a:off x="6208671" y="3486382"/>
            <a:ext cx="521105" cy="592719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трелка вниз 10"/>
          <p:cNvSpPr/>
          <p:nvPr/>
        </p:nvSpPr>
        <p:spPr>
          <a:xfrm rot="18729264">
            <a:off x="2829500" y="2361602"/>
            <a:ext cx="609600" cy="9144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457200"/>
            <a:ext cx="7498080" cy="792162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Домашнее задание</a:t>
            </a:r>
            <a:br>
              <a:rPr lang="ru-RU" b="1" dirty="0" smtClean="0">
                <a:solidFill>
                  <a:srgbClr val="FF0000"/>
                </a:solidFill>
              </a:rPr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09600" y="914400"/>
            <a:ext cx="8324088" cy="48006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4000" b="1" dirty="0" smtClean="0">
                <a:solidFill>
                  <a:schemeClr val="tx2"/>
                </a:solidFill>
              </a:rPr>
              <a:t>$ </a:t>
            </a:r>
            <a:r>
              <a:rPr lang="ru-RU" sz="4000" b="1" dirty="0" smtClean="0">
                <a:solidFill>
                  <a:schemeClr val="tx2"/>
                </a:solidFill>
              </a:rPr>
              <a:t>13, вопросы в конце параграфа.</a:t>
            </a:r>
          </a:p>
          <a:p>
            <a:pPr>
              <a:buNone/>
            </a:pPr>
            <a:endParaRPr lang="ru-RU" sz="4000" b="1" dirty="0">
              <a:solidFill>
                <a:srgbClr val="C00000"/>
              </a:solidFill>
            </a:endParaRPr>
          </a:p>
        </p:txBody>
      </p:sp>
      <p:pic>
        <p:nvPicPr>
          <p:cNvPr id="4" name="Рисунок 3" descr="46c0e1cdc0298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14600" y="1676400"/>
            <a:ext cx="4191000" cy="4714875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i="1" dirty="0" smtClean="0">
                <a:solidFill>
                  <a:srgbClr val="FF0000"/>
                </a:solidFill>
              </a:rPr>
              <a:t>Цели урока:</a:t>
            </a:r>
            <a:r>
              <a:rPr lang="ru-RU" b="1" dirty="0" smtClean="0">
                <a:solidFill>
                  <a:srgbClr val="FF0000"/>
                </a:solidFill>
              </a:rPr>
              <a:t/>
            </a:r>
            <a:br>
              <a:rPr lang="ru-RU" b="1" dirty="0" smtClean="0">
                <a:solidFill>
                  <a:srgbClr val="FF0000"/>
                </a:solidFill>
              </a:rPr>
            </a:b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81000" y="1143000"/>
            <a:ext cx="8763000" cy="5410200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chemeClr val="bg2">
                    <a:lumMod val="25000"/>
                  </a:schemeClr>
                </a:solidFill>
              </a:rPr>
              <a:t>1) Изучить особенности </a:t>
            </a:r>
            <a:endParaRPr lang="ru-RU" sz="3600" b="1" dirty="0" smtClean="0">
              <a:solidFill>
                <a:schemeClr val="bg2">
                  <a:lumMod val="25000"/>
                </a:schemeClr>
              </a:solidFill>
            </a:endParaRPr>
          </a:p>
          <a:p>
            <a:pPr marL="365125" indent="77788">
              <a:buNone/>
            </a:pPr>
            <a:r>
              <a:rPr lang="ru-RU" sz="3600" b="1" dirty="0" smtClean="0">
                <a:solidFill>
                  <a:schemeClr val="bg2">
                    <a:lumMod val="25000"/>
                  </a:schemeClr>
                </a:solidFill>
              </a:rPr>
              <a:t>химической </a:t>
            </a:r>
            <a:r>
              <a:rPr lang="ru-RU" sz="3600" b="1" dirty="0" smtClean="0">
                <a:solidFill>
                  <a:schemeClr val="bg2">
                    <a:lumMod val="25000"/>
                  </a:schemeClr>
                </a:solidFill>
              </a:rPr>
              <a:t>промышленности.</a:t>
            </a:r>
          </a:p>
          <a:p>
            <a:r>
              <a:rPr lang="ru-RU" sz="3600" b="1" dirty="0" smtClean="0">
                <a:solidFill>
                  <a:schemeClr val="bg2">
                    <a:lumMod val="25000"/>
                  </a:schemeClr>
                </a:solidFill>
              </a:rPr>
              <a:t>2)Познакомить учащихся со спецификой размещения данной отрасли.</a:t>
            </a:r>
          </a:p>
          <a:p>
            <a:r>
              <a:rPr lang="ru-RU" sz="3600" b="1" dirty="0" smtClean="0">
                <a:solidFill>
                  <a:schemeClr val="bg2">
                    <a:lumMod val="25000"/>
                  </a:schemeClr>
                </a:solidFill>
              </a:rPr>
              <a:t>3)Формировать умения составлять схему межотраслевых связей.</a:t>
            </a:r>
          </a:p>
          <a:p>
            <a:r>
              <a:rPr lang="ru-RU" sz="3600" b="1" dirty="0" smtClean="0">
                <a:solidFill>
                  <a:schemeClr val="bg2">
                    <a:lumMod val="25000"/>
                  </a:schemeClr>
                </a:solidFill>
              </a:rPr>
              <a:t>4)Учить учащихся анализировать карту.</a:t>
            </a:r>
          </a:p>
          <a:p>
            <a:endParaRPr lang="ru-RU" b="1" dirty="0">
              <a:solidFill>
                <a:schemeClr val="bg2">
                  <a:lumMod val="25000"/>
                </a:schemeClr>
              </a:solidFill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274638"/>
            <a:ext cx="8705088" cy="1401762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</a:rPr>
              <a:t>Почему две отрасли, лесная и химическая объединены в один комплекс – </a:t>
            </a:r>
            <a:r>
              <a:rPr lang="ru-RU" sz="3200" b="1" dirty="0" err="1" smtClean="0">
                <a:solidFill>
                  <a:srgbClr val="FF0000"/>
                </a:solidFill>
              </a:rPr>
              <a:t>химико</a:t>
            </a:r>
            <a:r>
              <a:rPr lang="ru-RU" sz="3200" b="1" dirty="0" smtClean="0">
                <a:solidFill>
                  <a:srgbClr val="FF0000"/>
                </a:solidFill>
              </a:rPr>
              <a:t> - лесной? Какая отрасль ведущая</a:t>
            </a:r>
            <a:r>
              <a:rPr lang="ru-RU" sz="2800" b="1" dirty="0" smtClean="0">
                <a:solidFill>
                  <a:srgbClr val="FF0000"/>
                </a:solidFill>
              </a:rPr>
              <a:t>? </a:t>
            </a:r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38912" y="1981200"/>
            <a:ext cx="8705088" cy="4495800"/>
          </a:xfrm>
        </p:spPr>
        <p:txBody>
          <a:bodyPr>
            <a:noAutofit/>
          </a:bodyPr>
          <a:lstStyle/>
          <a:p>
            <a:r>
              <a:rPr lang="ru-RU" sz="3600" i="1" dirty="0" smtClean="0"/>
              <a:t> </a:t>
            </a:r>
            <a:r>
              <a:rPr lang="ru-RU" sz="3600" b="1" i="1" dirty="0" smtClean="0">
                <a:solidFill>
                  <a:schemeClr val="tx2"/>
                </a:solidFill>
              </a:rPr>
              <a:t>Обе используют природные ресурсы:  минеральное и растительное сырье, ведущая –  химическая промышленность.</a:t>
            </a:r>
          </a:p>
          <a:p>
            <a:r>
              <a:rPr lang="ru-RU" sz="3600" b="1" dirty="0" smtClean="0">
                <a:solidFill>
                  <a:schemeClr val="tx2"/>
                </a:solidFill>
              </a:rPr>
              <a:t>«Как из камня сделать парус,</a:t>
            </a:r>
          </a:p>
          <a:p>
            <a:pPr>
              <a:buNone/>
            </a:pPr>
            <a:r>
              <a:rPr lang="ru-RU" sz="3600" b="1" dirty="0" smtClean="0">
                <a:solidFill>
                  <a:schemeClr val="tx2"/>
                </a:solidFill>
              </a:rPr>
              <a:t>    Знает доктор наш  </a:t>
            </a:r>
            <a:r>
              <a:rPr lang="ru-RU" sz="3600" b="1" dirty="0" err="1" smtClean="0">
                <a:solidFill>
                  <a:schemeClr val="tx2"/>
                </a:solidFill>
              </a:rPr>
              <a:t>Гаспарус</a:t>
            </a:r>
            <a:r>
              <a:rPr lang="ru-RU" sz="3600" b="1" dirty="0" smtClean="0">
                <a:solidFill>
                  <a:schemeClr val="tx2"/>
                </a:solidFill>
              </a:rPr>
              <a:t>»</a:t>
            </a:r>
          </a:p>
          <a:p>
            <a:pPr>
              <a:buNone/>
            </a:pPr>
            <a:r>
              <a:rPr lang="ru-RU" sz="3600" b="1" dirty="0" smtClean="0">
                <a:solidFill>
                  <a:schemeClr val="tx2"/>
                </a:solidFill>
              </a:rPr>
              <a:t>                     (Юрий </a:t>
            </a:r>
            <a:r>
              <a:rPr lang="ru-RU" sz="3600" b="1" dirty="0" err="1" smtClean="0">
                <a:solidFill>
                  <a:schemeClr val="tx2"/>
                </a:solidFill>
              </a:rPr>
              <a:t>Олеша</a:t>
            </a:r>
            <a:r>
              <a:rPr lang="ru-RU" sz="3600" b="1" dirty="0" smtClean="0">
                <a:solidFill>
                  <a:schemeClr val="tx2"/>
                </a:solidFill>
              </a:rPr>
              <a:t> «Три толстяка»)</a:t>
            </a:r>
          </a:p>
          <a:p>
            <a:endParaRPr lang="ru-RU" sz="36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457200" y="2057400"/>
            <a:ext cx="8305800" cy="4419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639762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Химия и чудеса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28600" y="990600"/>
            <a:ext cx="8705088" cy="5257800"/>
          </a:xfrm>
        </p:spPr>
        <p:txBody>
          <a:bodyPr>
            <a:normAutofit fontScale="92500" lnSpcReduction="10000"/>
          </a:bodyPr>
          <a:lstStyle/>
          <a:p>
            <a:pPr marL="1519238" lvl="0" indent="-1519238">
              <a:buNone/>
            </a:pPr>
            <a:r>
              <a:rPr lang="ru-RU" b="1" i="1" dirty="0" smtClean="0">
                <a:solidFill>
                  <a:schemeClr val="tx2"/>
                </a:solidFill>
              </a:rPr>
              <a:t>  1. Из речного песка </a:t>
            </a:r>
            <a:r>
              <a:rPr lang="en-US" b="1" i="1" dirty="0" err="1" smtClean="0">
                <a:solidFill>
                  <a:schemeClr val="tx2"/>
                </a:solidFill>
              </a:rPr>
              <a:t>SiO</a:t>
            </a:r>
            <a:r>
              <a:rPr lang="ru-RU" b="1" i="1" baseline="-25000" dirty="0" smtClean="0">
                <a:solidFill>
                  <a:schemeClr val="tx2"/>
                </a:solidFill>
              </a:rPr>
              <a:t>2</a:t>
            </a:r>
            <a:r>
              <a:rPr lang="ru-RU" b="1" i="1" dirty="0" smtClean="0">
                <a:solidFill>
                  <a:schemeClr val="tx2"/>
                </a:solidFill>
              </a:rPr>
              <a:t>+сода, др. компоненты                    делают стекло    </a:t>
            </a:r>
            <a:endParaRPr lang="ru-RU" b="1" dirty="0" smtClean="0">
              <a:solidFill>
                <a:schemeClr val="tx2"/>
              </a:solidFill>
            </a:endParaRPr>
          </a:p>
          <a:p>
            <a:pPr marL="88900" indent="-6350">
              <a:buNone/>
            </a:pPr>
            <a:r>
              <a:rPr lang="ru-RU" b="1" i="1" dirty="0" smtClean="0">
                <a:solidFill>
                  <a:schemeClr val="tx2"/>
                </a:solidFill>
              </a:rPr>
              <a:t> расплавляют, вытягивают в нити, они застывают, становятся упругими  </a:t>
            </a:r>
            <a:endParaRPr lang="ru-RU" b="1" dirty="0" smtClean="0">
              <a:solidFill>
                <a:schemeClr val="tx2"/>
              </a:solidFill>
            </a:endParaRPr>
          </a:p>
          <a:p>
            <a:pPr marL="88900" indent="-6350">
              <a:buNone/>
            </a:pPr>
            <a:r>
              <a:rPr lang="ru-RU" b="1" i="1" dirty="0" smtClean="0">
                <a:solidFill>
                  <a:schemeClr val="tx2"/>
                </a:solidFill>
              </a:rPr>
              <a:t>	из них делают </a:t>
            </a:r>
            <a:r>
              <a:rPr lang="ru-RU" b="1" i="1" u="sng" dirty="0" smtClean="0">
                <a:solidFill>
                  <a:schemeClr val="tx2"/>
                </a:solidFill>
              </a:rPr>
              <a:t>стекловолокно.</a:t>
            </a:r>
            <a:endParaRPr lang="ru-RU" b="1" u="sng" dirty="0" smtClean="0">
              <a:solidFill>
                <a:schemeClr val="tx2"/>
              </a:solidFill>
            </a:endParaRPr>
          </a:p>
          <a:p>
            <a:pPr lvl="0">
              <a:buNone/>
            </a:pPr>
            <a:r>
              <a:rPr lang="ru-RU" b="1" i="1" dirty="0" smtClean="0">
                <a:solidFill>
                  <a:schemeClr val="tx2"/>
                </a:solidFill>
              </a:rPr>
              <a:t> 2. Говорят «Лес рубят – щепки летят». Из древесины получают                    </a:t>
            </a:r>
            <a:r>
              <a:rPr lang="ru-RU" b="1" i="1" u="sng" dirty="0" smtClean="0">
                <a:solidFill>
                  <a:schemeClr val="tx2"/>
                </a:solidFill>
              </a:rPr>
              <a:t>волокна</a:t>
            </a:r>
            <a:endParaRPr lang="ru-RU" b="1" u="sng" dirty="0" smtClean="0">
              <a:solidFill>
                <a:schemeClr val="tx2"/>
              </a:solidFill>
            </a:endParaRPr>
          </a:p>
          <a:p>
            <a:pPr lvl="0">
              <a:buNone/>
            </a:pPr>
            <a:r>
              <a:rPr lang="ru-RU" b="1" i="1" dirty="0" smtClean="0">
                <a:solidFill>
                  <a:schemeClr val="tx2"/>
                </a:solidFill>
              </a:rPr>
              <a:t> 3. Из газа                 </a:t>
            </a:r>
            <a:r>
              <a:rPr lang="ru-RU" b="1" i="1" u="sng" dirty="0" smtClean="0">
                <a:solidFill>
                  <a:schemeClr val="tx2"/>
                </a:solidFill>
              </a:rPr>
              <a:t>синтетические ткани</a:t>
            </a:r>
            <a:endParaRPr lang="ru-RU" b="1" u="sng" dirty="0" smtClean="0">
              <a:solidFill>
                <a:schemeClr val="tx2"/>
              </a:solidFill>
            </a:endParaRPr>
          </a:p>
          <a:p>
            <a:pPr>
              <a:buNone/>
            </a:pPr>
            <a:endParaRPr lang="ru-RU" b="1" dirty="0" smtClean="0">
              <a:solidFill>
                <a:schemeClr val="tx2"/>
              </a:solidFill>
            </a:endParaRPr>
          </a:p>
          <a:p>
            <a:pPr>
              <a:buNone/>
            </a:pPr>
            <a:endParaRPr lang="ru-RU" b="1" i="1" dirty="0" smtClean="0">
              <a:solidFill>
                <a:schemeClr val="tx2"/>
              </a:solidFill>
            </a:endParaRPr>
          </a:p>
          <a:p>
            <a:pPr>
              <a:buNone/>
            </a:pPr>
            <a:r>
              <a:rPr lang="ru-RU" b="1" i="1" u="sng" dirty="0" smtClean="0">
                <a:solidFill>
                  <a:schemeClr val="tx2"/>
                </a:solidFill>
              </a:rPr>
              <a:t>топливо</a:t>
            </a:r>
            <a:r>
              <a:rPr lang="ru-RU" b="1" i="1" dirty="0" smtClean="0">
                <a:solidFill>
                  <a:schemeClr val="tx2"/>
                </a:solidFill>
              </a:rPr>
              <a:t>   </a:t>
            </a:r>
            <a:r>
              <a:rPr lang="ru-RU" b="1" i="1" u="sng" dirty="0" smtClean="0">
                <a:solidFill>
                  <a:schemeClr val="tx2"/>
                </a:solidFill>
              </a:rPr>
              <a:t>полиэтилен, каучук</a:t>
            </a:r>
            <a:endParaRPr lang="ru-RU" b="1" u="sng" dirty="0" smtClean="0">
              <a:solidFill>
                <a:schemeClr val="tx2"/>
              </a:solidFill>
            </a:endParaRPr>
          </a:p>
          <a:p>
            <a:endParaRPr lang="ru-RU" b="1" dirty="0" smtClean="0">
              <a:solidFill>
                <a:schemeClr val="tx2"/>
              </a:solidFill>
            </a:endParaRPr>
          </a:p>
          <a:p>
            <a:endParaRPr lang="ru-RU" dirty="0"/>
          </a:p>
        </p:txBody>
      </p:sp>
      <p:sp>
        <p:nvSpPr>
          <p:cNvPr id="4" name="Стрелка вправо 3"/>
          <p:cNvSpPr/>
          <p:nvPr/>
        </p:nvSpPr>
        <p:spPr>
          <a:xfrm>
            <a:off x="762000" y="1524000"/>
            <a:ext cx="990600" cy="2286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Стрелка вправо 4"/>
          <p:cNvSpPr/>
          <p:nvPr/>
        </p:nvSpPr>
        <p:spPr>
          <a:xfrm>
            <a:off x="4800600" y="1600200"/>
            <a:ext cx="1295400" cy="1524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трелка вправо 5"/>
          <p:cNvSpPr/>
          <p:nvPr/>
        </p:nvSpPr>
        <p:spPr>
          <a:xfrm>
            <a:off x="6858000" y="2514600"/>
            <a:ext cx="1295400" cy="1524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трелка вправо 6"/>
          <p:cNvSpPr/>
          <p:nvPr/>
        </p:nvSpPr>
        <p:spPr>
          <a:xfrm>
            <a:off x="4495800" y="3886200"/>
            <a:ext cx="1143000" cy="1524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трелка вправо 7"/>
          <p:cNvSpPr/>
          <p:nvPr/>
        </p:nvSpPr>
        <p:spPr>
          <a:xfrm>
            <a:off x="2209800" y="4343400"/>
            <a:ext cx="990600" cy="1524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трелка вниз 8"/>
          <p:cNvSpPr/>
          <p:nvPr/>
        </p:nvSpPr>
        <p:spPr>
          <a:xfrm>
            <a:off x="1219200" y="4724400"/>
            <a:ext cx="228600" cy="8382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трелка вниз 12"/>
          <p:cNvSpPr/>
          <p:nvPr/>
        </p:nvSpPr>
        <p:spPr>
          <a:xfrm>
            <a:off x="2209800" y="4724400"/>
            <a:ext cx="228600" cy="8382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3048000" y="2819400"/>
            <a:ext cx="2971800" cy="381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5867400" y="3810000"/>
            <a:ext cx="1447800" cy="3048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3352800" y="4267200"/>
            <a:ext cx="4038600" cy="3048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16"/>
          <p:cNvSpPr/>
          <p:nvPr/>
        </p:nvSpPr>
        <p:spPr>
          <a:xfrm>
            <a:off x="304800" y="5715000"/>
            <a:ext cx="1676400" cy="381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рямоугольник 17"/>
          <p:cNvSpPr/>
          <p:nvPr/>
        </p:nvSpPr>
        <p:spPr>
          <a:xfrm>
            <a:off x="2133600" y="5715000"/>
            <a:ext cx="3505200" cy="381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9" name="Рисунок 18" descr="0_49c2_b1bf6f55_XL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772400" y="1524000"/>
            <a:ext cx="1066800" cy="800100"/>
          </a:xfrm>
          <a:prstGeom prst="rect">
            <a:avLst/>
          </a:prstGeom>
        </p:spPr>
      </p:pic>
      <p:pic>
        <p:nvPicPr>
          <p:cNvPr id="20" name="Рисунок 19" descr="2_5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001000" y="2895600"/>
            <a:ext cx="832485" cy="1251857"/>
          </a:xfrm>
          <a:prstGeom prst="rect">
            <a:avLst/>
          </a:prstGeom>
        </p:spPr>
      </p:pic>
      <p:pic>
        <p:nvPicPr>
          <p:cNvPr id="22" name="Рисунок 21" descr="smartdrugsweb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086600" y="4800600"/>
            <a:ext cx="1143000" cy="1183006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715962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Значение химии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33400" y="1066800"/>
            <a:ext cx="8400288" cy="5181600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b="1" dirty="0" smtClean="0">
                <a:solidFill>
                  <a:schemeClr val="tx2"/>
                </a:solidFill>
              </a:rPr>
              <a:t>Химия дает:</a:t>
            </a:r>
          </a:p>
          <a:p>
            <a:pPr lvl="0"/>
            <a:r>
              <a:rPr lang="ru-RU" b="1" dirty="0" smtClean="0">
                <a:solidFill>
                  <a:schemeClr val="tx2"/>
                </a:solidFill>
              </a:rPr>
              <a:t>Более 10 </a:t>
            </a:r>
            <a:r>
              <a:rPr lang="ru-RU" b="1" dirty="0" err="1" smtClean="0">
                <a:solidFill>
                  <a:schemeClr val="tx2"/>
                </a:solidFill>
              </a:rPr>
              <a:t>млн</a:t>
            </a:r>
            <a:r>
              <a:rPr lang="ru-RU" b="1" dirty="0" smtClean="0">
                <a:solidFill>
                  <a:schemeClr val="tx2"/>
                </a:solidFill>
              </a:rPr>
              <a:t> различных веществ</a:t>
            </a:r>
          </a:p>
          <a:p>
            <a:pPr lvl="0"/>
            <a:r>
              <a:rPr lang="ru-RU" b="1" dirty="0" smtClean="0">
                <a:solidFill>
                  <a:schemeClr val="tx2"/>
                </a:solidFill>
              </a:rPr>
              <a:t>Продлевает службу машин</a:t>
            </a:r>
          </a:p>
          <a:p>
            <a:pPr lvl="0"/>
            <a:r>
              <a:rPr lang="ru-RU" b="1" dirty="0" smtClean="0">
                <a:solidFill>
                  <a:schemeClr val="tx2"/>
                </a:solidFill>
              </a:rPr>
              <a:t>Спасает жизнь людям (лекарства)</a:t>
            </a:r>
          </a:p>
          <a:p>
            <a:pPr lvl="0"/>
            <a:r>
              <a:rPr lang="ru-RU" b="1" dirty="0" smtClean="0">
                <a:solidFill>
                  <a:schemeClr val="tx2"/>
                </a:solidFill>
              </a:rPr>
              <a:t>Выпускает «запасные части» к нашему организму: искусственные суставы, клапаны для сердца и т.д.</a:t>
            </a:r>
          </a:p>
          <a:p>
            <a:pPr lvl="0"/>
            <a:r>
              <a:rPr lang="ru-RU" b="1" dirty="0" smtClean="0">
                <a:solidFill>
                  <a:schemeClr val="tx2"/>
                </a:solidFill>
              </a:rPr>
              <a:t>С помощью минеральных удобрений увеличивает эффективность сельского хозяйства.</a:t>
            </a:r>
          </a:p>
          <a:p>
            <a:endParaRPr lang="ru-RU" b="1" dirty="0" smtClean="0">
              <a:solidFill>
                <a:schemeClr val="tx2"/>
              </a:solidFill>
            </a:endParaRPr>
          </a:p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533400" y="1676400"/>
            <a:ext cx="7696200" cy="4419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Рисунок 4" descr="0000185142-preview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553200" y="381000"/>
            <a:ext cx="976439" cy="812800"/>
          </a:xfrm>
          <a:prstGeom prst="rect">
            <a:avLst/>
          </a:prstGeom>
        </p:spPr>
      </p:pic>
      <p:pic>
        <p:nvPicPr>
          <p:cNvPr id="7" name="Рисунок 6" descr="tara02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flipH="1">
            <a:off x="5334000" y="762000"/>
            <a:ext cx="855637" cy="641350"/>
          </a:xfrm>
          <a:prstGeom prst="rect">
            <a:avLst/>
          </a:prstGeom>
        </p:spPr>
      </p:pic>
      <p:pic>
        <p:nvPicPr>
          <p:cNvPr id="10" name="Рисунок 9" descr="811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848600" y="228600"/>
            <a:ext cx="914400" cy="1348009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792162"/>
          </a:xfrm>
        </p:spPr>
        <p:txBody>
          <a:bodyPr/>
          <a:lstStyle/>
          <a:p>
            <a:r>
              <a:rPr lang="ru-RU" b="1" u="sng" dirty="0" smtClean="0">
                <a:solidFill>
                  <a:srgbClr val="FF0000"/>
                </a:solidFill>
              </a:rPr>
              <a:t>Задачи  урока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90600" y="1219200"/>
            <a:ext cx="7498080" cy="2971800"/>
          </a:xfrm>
        </p:spPr>
        <p:txBody>
          <a:bodyPr/>
          <a:lstStyle/>
          <a:p>
            <a:pPr lvl="0"/>
            <a:r>
              <a:rPr lang="ru-RU" sz="4000" b="1" dirty="0" smtClean="0">
                <a:solidFill>
                  <a:schemeClr val="tx2"/>
                </a:solidFill>
              </a:rPr>
              <a:t>Какие особенности имеет химическая промышленность</a:t>
            </a:r>
          </a:p>
          <a:p>
            <a:pPr lvl="0"/>
            <a:r>
              <a:rPr lang="ru-RU" sz="4000" b="1" dirty="0" smtClean="0">
                <a:solidFill>
                  <a:schemeClr val="tx2"/>
                </a:solidFill>
              </a:rPr>
              <a:t>Отраслевой состав отрасли</a:t>
            </a:r>
          </a:p>
          <a:p>
            <a:pPr lvl="0"/>
            <a:r>
              <a:rPr lang="ru-RU" sz="4000" b="1" dirty="0" smtClean="0">
                <a:solidFill>
                  <a:schemeClr val="tx2"/>
                </a:solidFill>
              </a:rPr>
              <a:t>Факторы размещения 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4" name="Рисунок 3" descr="003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48000" y="4038600"/>
            <a:ext cx="3505200" cy="2628900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-228600"/>
            <a:ext cx="9144000" cy="457200"/>
          </a:xfrm>
        </p:spPr>
        <p:txBody>
          <a:bodyPr>
            <a:noAutofit/>
          </a:bodyPr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</a:rPr>
              <a:t>Отраслевой состав химической промышленности</a:t>
            </a:r>
            <a:endParaRPr lang="ru-RU" sz="2400" b="1" dirty="0">
              <a:solidFill>
                <a:srgbClr val="FF0000"/>
              </a:solidFill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0" y="101600"/>
          <a:ext cx="9144000" cy="6756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14600"/>
                <a:gridCol w="2514600"/>
                <a:gridCol w="2362200"/>
                <a:gridCol w="1752600"/>
              </a:tblGrid>
              <a:tr h="370840">
                <a:tc>
                  <a:txBody>
                    <a:bodyPr/>
                    <a:lstStyle/>
                    <a:p>
                      <a:pPr marL="457200">
                        <a:lnSpc>
                          <a:spcPts val="1390"/>
                        </a:lnSpc>
                        <a:spcAft>
                          <a:spcPts val="0"/>
                        </a:spcAft>
                      </a:pPr>
                      <a:endParaRPr lang="ru-RU" sz="2400" dirty="0" smtClean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L="457200">
                        <a:lnSpc>
                          <a:spcPts val="139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Отрасли</a:t>
                      </a:r>
                      <a:endParaRPr lang="ru-RU" sz="2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ts val="1390"/>
                        </a:lnSpc>
                        <a:spcAft>
                          <a:spcPts val="0"/>
                        </a:spcAft>
                      </a:pPr>
                      <a:endParaRPr lang="ru-RU" sz="2400" dirty="0" smtClean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L="0" indent="0">
                        <a:lnSpc>
                          <a:spcPts val="139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Что  производят</a:t>
                      </a:r>
                      <a:endParaRPr lang="ru-RU" sz="2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88900" indent="-88900">
                        <a:lnSpc>
                          <a:spcPts val="1390"/>
                        </a:lnSpc>
                        <a:spcAft>
                          <a:spcPts val="0"/>
                        </a:spcAft>
                      </a:pPr>
                      <a:endParaRPr lang="ru-RU" sz="2000" dirty="0" smtClean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L="88900" indent="-88900">
                        <a:lnSpc>
                          <a:spcPts val="139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Факторы </a:t>
                      </a:r>
                      <a:r>
                        <a:rPr lang="ru-RU" sz="2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размещения</a:t>
                      </a: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indent="0">
                        <a:lnSpc>
                          <a:spcPts val="1390"/>
                        </a:lnSpc>
                        <a:spcAft>
                          <a:spcPts val="0"/>
                        </a:spcAft>
                      </a:pPr>
                      <a:endParaRPr lang="ru-RU" sz="2000" b="1" dirty="0" smtClean="0">
                        <a:solidFill>
                          <a:schemeClr val="tx2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L="0" indent="0">
                        <a:lnSpc>
                          <a:spcPts val="139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Районы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marL="88900" indent="0">
                        <a:lnSpc>
                          <a:spcPts val="1390"/>
                        </a:lnSpc>
                        <a:spcAft>
                          <a:spcPts val="0"/>
                        </a:spcAft>
                      </a:pPr>
                      <a:endParaRPr lang="ru-RU" sz="2800" b="1" dirty="0" smtClean="0">
                        <a:solidFill>
                          <a:schemeClr val="tx2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L="88900" indent="0">
                        <a:lnSpc>
                          <a:spcPts val="139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 err="1" smtClean="0">
                          <a:solidFill>
                            <a:schemeClr val="tx2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Горно</a:t>
                      </a:r>
                      <a:r>
                        <a:rPr lang="ru-RU" sz="2800" b="1" dirty="0" smtClean="0">
                          <a:solidFill>
                            <a:schemeClr val="tx2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endParaRPr lang="ru-RU" sz="2800" b="1" dirty="0">
                        <a:solidFill>
                          <a:schemeClr val="tx2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marL="457200" indent="-457200">
                        <a:lnSpc>
                          <a:spcPts val="1390"/>
                        </a:lnSpc>
                        <a:spcAft>
                          <a:spcPts val="0"/>
                        </a:spcAft>
                      </a:pPr>
                      <a:endParaRPr lang="ru-RU" sz="2800" b="1" dirty="0" smtClean="0">
                        <a:solidFill>
                          <a:schemeClr val="tx2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L="457200" indent="-457200">
                        <a:lnSpc>
                          <a:spcPts val="139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 smtClean="0">
                          <a:solidFill>
                            <a:schemeClr val="tx2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химическая</a:t>
                      </a:r>
                    </a:p>
                    <a:p>
                      <a:pPr marL="457200" indent="-457200">
                        <a:lnSpc>
                          <a:spcPts val="1390"/>
                        </a:lnSpc>
                        <a:spcAft>
                          <a:spcPts val="0"/>
                        </a:spcAft>
                      </a:pPr>
                      <a:endParaRPr lang="ru-RU" sz="2800" b="1" dirty="0">
                        <a:solidFill>
                          <a:schemeClr val="tx2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indent="0">
                        <a:lnSpc>
                          <a:spcPts val="1390"/>
                        </a:lnSpc>
                        <a:spcAft>
                          <a:spcPts val="0"/>
                        </a:spcAft>
                      </a:pPr>
                      <a:endParaRPr lang="ru-RU" sz="2000" b="1" dirty="0" smtClean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L="0" indent="0">
                        <a:lnSpc>
                          <a:spcPts val="139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Добыча </a:t>
                      </a:r>
                      <a:r>
                        <a:rPr lang="ru-RU" sz="1800" b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сырья</a:t>
                      </a:r>
                      <a:r>
                        <a:rPr lang="ru-RU" sz="1800" b="1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:</a:t>
                      </a:r>
                    </a:p>
                    <a:p>
                      <a:pPr marL="0" indent="0">
                        <a:lnSpc>
                          <a:spcPts val="1390"/>
                        </a:lnSpc>
                        <a:spcAft>
                          <a:spcPts val="0"/>
                        </a:spcAft>
                      </a:pPr>
                      <a:endParaRPr lang="ru-RU" sz="1800" b="1" dirty="0" smtClean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marL="342900" lvl="0" indent="-342900">
                        <a:lnSpc>
                          <a:spcPts val="139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ru-RU" sz="1800" b="1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Апатитов</a:t>
                      </a:r>
                    </a:p>
                    <a:p>
                      <a:pPr marL="342900" lvl="0" indent="-342900">
                        <a:lnSpc>
                          <a:spcPts val="1390"/>
                        </a:lnSpc>
                        <a:spcAft>
                          <a:spcPts val="0"/>
                        </a:spcAft>
                        <a:buFont typeface="Symbol"/>
                        <a:buNone/>
                      </a:pPr>
                      <a:endParaRPr lang="ru-RU" sz="1800" b="1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marL="342900" lvl="0" indent="-342900">
                        <a:lnSpc>
                          <a:spcPts val="139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ru-RU" sz="1800" b="1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Фосфоритов</a:t>
                      </a:r>
                    </a:p>
                    <a:p>
                      <a:pPr marL="342900" lvl="0" indent="-342900">
                        <a:lnSpc>
                          <a:spcPts val="1390"/>
                        </a:lnSpc>
                        <a:spcAft>
                          <a:spcPts val="0"/>
                        </a:spcAft>
                        <a:buFont typeface="Symbol"/>
                        <a:buNone/>
                      </a:pPr>
                      <a:endParaRPr lang="ru-RU" sz="1800" b="1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marL="342900" lvl="0" indent="-342900">
                        <a:lnSpc>
                          <a:spcPts val="139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ru-RU" sz="1800" b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Калийной </a:t>
                      </a:r>
                      <a:r>
                        <a:rPr lang="ru-RU" sz="1800" b="1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соли</a:t>
                      </a:r>
                    </a:p>
                    <a:p>
                      <a:pPr marL="342900" lvl="0" indent="-342900">
                        <a:lnSpc>
                          <a:spcPts val="1390"/>
                        </a:lnSpc>
                        <a:spcAft>
                          <a:spcPts val="0"/>
                        </a:spcAft>
                        <a:buFont typeface="Symbol"/>
                        <a:buNone/>
                      </a:pPr>
                      <a:endParaRPr lang="ru-RU" sz="1800" b="1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marL="342900" lvl="0" indent="-342900">
                        <a:lnSpc>
                          <a:spcPts val="139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ru-RU" sz="1800" b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Поваренной </a:t>
                      </a:r>
                      <a:r>
                        <a:rPr lang="ru-RU" sz="1800" b="1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соли</a:t>
                      </a:r>
                    </a:p>
                    <a:p>
                      <a:pPr marL="342900" lvl="0" indent="-342900">
                        <a:lnSpc>
                          <a:spcPts val="1390"/>
                        </a:lnSpc>
                        <a:spcAft>
                          <a:spcPts val="0"/>
                        </a:spcAft>
                        <a:buFont typeface="Symbol"/>
                        <a:buNone/>
                      </a:pPr>
                      <a:endParaRPr lang="ru-RU" sz="1800" b="1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marL="342900" lvl="0" indent="-342900">
                        <a:lnSpc>
                          <a:spcPts val="139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ru-RU" sz="1800" b="1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Серы</a:t>
                      </a:r>
                      <a:endParaRPr lang="ru-RU" sz="1800" b="1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ts val="1390"/>
                        </a:lnSpc>
                        <a:spcAft>
                          <a:spcPts val="0"/>
                        </a:spcAft>
                      </a:pPr>
                      <a:endParaRPr lang="ru-RU" sz="2000" b="1" dirty="0" smtClean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L="457200">
                        <a:lnSpc>
                          <a:spcPts val="1390"/>
                        </a:lnSpc>
                        <a:spcAft>
                          <a:spcPts val="0"/>
                        </a:spcAft>
                      </a:pPr>
                      <a:endParaRPr lang="ru-RU" sz="2000" b="1" dirty="0" smtClean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L="457200">
                        <a:lnSpc>
                          <a:spcPts val="1390"/>
                        </a:lnSpc>
                        <a:spcAft>
                          <a:spcPts val="0"/>
                        </a:spcAft>
                      </a:pPr>
                      <a:endParaRPr lang="ru-RU" sz="2000" b="1" dirty="0" smtClean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L="457200">
                        <a:lnSpc>
                          <a:spcPts val="1390"/>
                        </a:lnSpc>
                        <a:spcAft>
                          <a:spcPts val="0"/>
                        </a:spcAft>
                      </a:pPr>
                      <a:endParaRPr lang="ru-RU" sz="2000" b="1" dirty="0" smtClean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L="0" indent="0">
                        <a:lnSpc>
                          <a:spcPts val="139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Сырьевой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indent="0">
                        <a:lnSpc>
                          <a:spcPts val="1390"/>
                        </a:lnSpc>
                        <a:spcAft>
                          <a:spcPts val="0"/>
                        </a:spcAft>
                      </a:pPr>
                      <a:endParaRPr lang="ru-RU" sz="2000" b="1" dirty="0" smtClean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L="0" indent="0">
                        <a:lnSpc>
                          <a:spcPts val="139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Урал</a:t>
                      </a:r>
                    </a:p>
                    <a:p>
                      <a:pPr marL="0" indent="0">
                        <a:lnSpc>
                          <a:spcPts val="1390"/>
                        </a:lnSpc>
                        <a:spcAft>
                          <a:spcPts val="0"/>
                        </a:spcAft>
                      </a:pPr>
                      <a:endParaRPr lang="ru-RU" sz="2000" b="1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marL="457200" indent="-457200">
                        <a:lnSpc>
                          <a:spcPts val="1390"/>
                        </a:lnSpc>
                        <a:spcAft>
                          <a:spcPts val="0"/>
                        </a:spcAft>
                        <a:tabLst/>
                      </a:pPr>
                      <a:r>
                        <a:rPr lang="ru-RU" sz="2000" b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Кольский 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marL="0" indent="0">
                        <a:lnSpc>
                          <a:spcPts val="139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п-ов </a:t>
                      </a:r>
                      <a:endParaRPr lang="ru-RU" sz="2000" b="1" dirty="0" smtClean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L="0" indent="0">
                        <a:lnSpc>
                          <a:spcPts val="1390"/>
                        </a:lnSpc>
                        <a:spcAft>
                          <a:spcPts val="0"/>
                        </a:spcAft>
                      </a:pPr>
                      <a:endParaRPr lang="ru-RU" sz="2000" b="1" dirty="0" smtClean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L="0" indent="0">
                        <a:lnSpc>
                          <a:spcPts val="139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(</a:t>
                      </a:r>
                      <a:r>
                        <a:rPr lang="ru-RU" sz="2000" b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Хибины</a:t>
                      </a:r>
                      <a:r>
                        <a:rPr lang="ru-RU" sz="2000" b="1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)</a:t>
                      </a:r>
                    </a:p>
                    <a:p>
                      <a:pPr marL="0" indent="0">
                        <a:lnSpc>
                          <a:spcPts val="1390"/>
                        </a:lnSpc>
                        <a:spcAft>
                          <a:spcPts val="0"/>
                        </a:spcAft>
                      </a:pPr>
                      <a:endParaRPr lang="ru-RU" sz="2000" b="1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marL="0" indent="0">
                        <a:lnSpc>
                          <a:spcPts val="139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Поволжье </a:t>
                      </a:r>
                      <a:endParaRPr lang="ru-RU" sz="2000" b="1" dirty="0" smtClean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L="0" indent="0">
                        <a:lnSpc>
                          <a:spcPts val="1390"/>
                        </a:lnSpc>
                        <a:spcAft>
                          <a:spcPts val="0"/>
                        </a:spcAft>
                      </a:pPr>
                      <a:endParaRPr lang="ru-RU" sz="2000" b="1" dirty="0" smtClean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L="0" indent="0">
                        <a:lnSpc>
                          <a:spcPts val="139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(</a:t>
                      </a:r>
                      <a:r>
                        <a:rPr lang="ru-RU" sz="2000" b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Баскунчак)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marL="88900" indent="-88900">
                        <a:lnSpc>
                          <a:spcPts val="1390"/>
                        </a:lnSpc>
                        <a:spcAft>
                          <a:spcPts val="0"/>
                        </a:spcAft>
                      </a:pPr>
                      <a:endParaRPr lang="ru-RU" sz="2800" b="1" dirty="0" smtClean="0">
                        <a:solidFill>
                          <a:schemeClr val="tx2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L="88900" indent="-88900">
                        <a:lnSpc>
                          <a:spcPts val="139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 smtClean="0">
                          <a:solidFill>
                            <a:schemeClr val="tx2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Основная</a:t>
                      </a:r>
                      <a:endParaRPr lang="ru-RU" sz="2800" b="1" dirty="0">
                        <a:solidFill>
                          <a:schemeClr val="tx2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marL="457200">
                        <a:lnSpc>
                          <a:spcPts val="1390"/>
                        </a:lnSpc>
                        <a:spcAft>
                          <a:spcPts val="0"/>
                        </a:spcAft>
                      </a:pPr>
                      <a:endParaRPr lang="ru-RU" sz="2800" b="1" dirty="0" smtClean="0">
                        <a:solidFill>
                          <a:schemeClr val="tx2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L="0" indent="0">
                        <a:lnSpc>
                          <a:spcPts val="139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 smtClean="0">
                          <a:solidFill>
                            <a:schemeClr val="tx2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химия</a:t>
                      </a:r>
                      <a:endParaRPr lang="ru-RU" sz="2800" b="1" dirty="0">
                        <a:solidFill>
                          <a:schemeClr val="tx2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ts val="1390"/>
                        </a:lnSpc>
                        <a:spcAft>
                          <a:spcPts val="0"/>
                        </a:spcAft>
                      </a:pPr>
                      <a:endParaRPr lang="ru-RU" sz="1800" b="1" dirty="0" smtClean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L="0" indent="0">
                        <a:lnSpc>
                          <a:spcPts val="139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err="1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Про-во</a:t>
                      </a:r>
                      <a:r>
                        <a:rPr lang="ru-RU" sz="1800" b="1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 удобрений</a:t>
                      </a:r>
                    </a:p>
                    <a:p>
                      <a:pPr marL="457200">
                        <a:lnSpc>
                          <a:spcPts val="1390"/>
                        </a:lnSpc>
                        <a:spcAft>
                          <a:spcPts val="0"/>
                        </a:spcAft>
                      </a:pPr>
                      <a:endParaRPr lang="ru-RU" sz="1800" b="1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marL="342900" lvl="0" indent="-342900">
                        <a:lnSpc>
                          <a:spcPts val="139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ru-RU" sz="1800" b="1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Калийных</a:t>
                      </a:r>
                    </a:p>
                    <a:p>
                      <a:pPr marL="342900" lvl="0" indent="-342900">
                        <a:lnSpc>
                          <a:spcPts val="1390"/>
                        </a:lnSpc>
                        <a:spcAft>
                          <a:spcPts val="0"/>
                        </a:spcAft>
                        <a:buFont typeface="Symbol"/>
                        <a:buNone/>
                      </a:pPr>
                      <a:endParaRPr lang="ru-RU" sz="1800" b="1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marL="342900" lvl="0" indent="-342900">
                        <a:lnSpc>
                          <a:spcPts val="139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ru-RU" sz="1800" b="1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Фосфатных</a:t>
                      </a:r>
                    </a:p>
                    <a:p>
                      <a:pPr marL="342900" lvl="0" indent="-342900">
                        <a:lnSpc>
                          <a:spcPts val="139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endParaRPr lang="ru-RU" sz="1800" b="1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marL="342900" lvl="0" indent="-342900">
                        <a:lnSpc>
                          <a:spcPts val="139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ru-RU" sz="1800" b="1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Азотных</a:t>
                      </a:r>
                    </a:p>
                    <a:p>
                      <a:pPr marL="342900" lvl="0" indent="-342900">
                        <a:lnSpc>
                          <a:spcPts val="1390"/>
                        </a:lnSpc>
                        <a:spcAft>
                          <a:spcPts val="0"/>
                        </a:spcAft>
                        <a:buFont typeface="Symbol"/>
                        <a:buNone/>
                      </a:pPr>
                      <a:endParaRPr lang="ru-RU" sz="1800" b="1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139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Получение кислот</a:t>
                      </a:r>
                      <a:endParaRPr lang="ru-RU" sz="1800" b="1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indent="0">
                        <a:lnSpc>
                          <a:spcPts val="1390"/>
                        </a:lnSpc>
                        <a:spcAft>
                          <a:spcPts val="0"/>
                        </a:spcAft>
                      </a:pPr>
                      <a:endParaRPr lang="ru-RU" sz="1800" b="1" dirty="0" smtClean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L="0" indent="0">
                        <a:lnSpc>
                          <a:spcPts val="139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Сырьевой</a:t>
                      </a:r>
                      <a:endParaRPr lang="ru-RU" sz="1800" b="1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marL="457200">
                        <a:lnSpc>
                          <a:spcPts val="1390"/>
                        </a:lnSpc>
                        <a:spcAft>
                          <a:spcPts val="0"/>
                        </a:spcAft>
                      </a:pPr>
                      <a:endParaRPr lang="ru-RU" sz="1800" b="1" dirty="0" smtClean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L="0" indent="0">
                        <a:lnSpc>
                          <a:spcPts val="139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У </a:t>
                      </a:r>
                      <a:r>
                        <a:rPr lang="ru-RU" sz="1800" b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газопроводов</a:t>
                      </a:r>
                      <a:endParaRPr lang="ru-RU" sz="1800" b="1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marL="457200">
                        <a:lnSpc>
                          <a:spcPts val="1390"/>
                        </a:lnSpc>
                        <a:spcAft>
                          <a:spcPts val="0"/>
                        </a:spcAft>
                      </a:pPr>
                      <a:endParaRPr lang="ru-RU" sz="1800" b="1" dirty="0" smtClean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L="0" indent="0">
                        <a:lnSpc>
                          <a:spcPts val="139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На </a:t>
                      </a:r>
                    </a:p>
                    <a:p>
                      <a:pPr marL="0" indent="0">
                        <a:lnSpc>
                          <a:spcPts val="1390"/>
                        </a:lnSpc>
                        <a:spcAft>
                          <a:spcPts val="0"/>
                        </a:spcAft>
                      </a:pPr>
                      <a:endParaRPr lang="ru-RU" sz="1800" b="1" dirty="0" smtClean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L="0" indent="0">
                        <a:lnSpc>
                          <a:spcPts val="139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металлургических </a:t>
                      </a:r>
                    </a:p>
                    <a:p>
                      <a:pPr marL="0" indent="0">
                        <a:lnSpc>
                          <a:spcPts val="1390"/>
                        </a:lnSpc>
                        <a:spcAft>
                          <a:spcPts val="0"/>
                        </a:spcAft>
                      </a:pPr>
                      <a:endParaRPr lang="ru-RU" sz="1800" b="1" dirty="0" smtClean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L="0" indent="0">
                        <a:lnSpc>
                          <a:spcPts val="139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комбинатах</a:t>
                      </a:r>
                      <a:endParaRPr lang="ru-RU" sz="1800" b="1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marL="457200">
                        <a:lnSpc>
                          <a:spcPts val="1390"/>
                        </a:lnSpc>
                        <a:spcAft>
                          <a:spcPts val="0"/>
                        </a:spcAft>
                      </a:pPr>
                      <a:endParaRPr lang="ru-RU" sz="1800" b="1" dirty="0" smtClean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L="0" indent="0">
                        <a:lnSpc>
                          <a:spcPts val="139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У </a:t>
                      </a:r>
                      <a:r>
                        <a:rPr lang="ru-RU" sz="1800" b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потребителя</a:t>
                      </a:r>
                      <a:endParaRPr lang="ru-RU" sz="1800" b="1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88900" indent="-88900">
                        <a:lnSpc>
                          <a:spcPts val="1390"/>
                        </a:lnSpc>
                        <a:spcAft>
                          <a:spcPts val="0"/>
                        </a:spcAft>
                      </a:pPr>
                      <a:endParaRPr lang="ru-RU" sz="1800" b="1" dirty="0" smtClean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L="88900" indent="-88900">
                        <a:lnSpc>
                          <a:spcPts val="139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Урал </a:t>
                      </a:r>
                    </a:p>
                    <a:p>
                      <a:pPr marL="88900" indent="-88900">
                        <a:lnSpc>
                          <a:spcPts val="1390"/>
                        </a:lnSpc>
                        <a:spcAft>
                          <a:spcPts val="0"/>
                        </a:spcAft>
                      </a:pPr>
                      <a:endParaRPr lang="ru-RU" sz="1800" b="1" dirty="0" smtClean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L="88900" indent="-88900">
                        <a:lnSpc>
                          <a:spcPts val="139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(</a:t>
                      </a:r>
                      <a:r>
                        <a:rPr lang="ru-RU" sz="1800" b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Соликамск, </a:t>
                      </a:r>
                      <a:endParaRPr lang="ru-RU" sz="1800" b="1" dirty="0" smtClean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L="88900" indent="-88900">
                        <a:lnSpc>
                          <a:spcPts val="1390"/>
                        </a:lnSpc>
                        <a:spcAft>
                          <a:spcPts val="0"/>
                        </a:spcAft>
                      </a:pPr>
                      <a:endParaRPr lang="ru-RU" sz="1800" b="1" dirty="0" smtClean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L="88900" indent="-88900">
                        <a:lnSpc>
                          <a:spcPts val="139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Березняки</a:t>
                      </a:r>
                      <a:r>
                        <a:rPr lang="ru-RU" sz="1800" b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)</a:t>
                      </a:r>
                      <a:endParaRPr lang="ru-RU" sz="1800" b="1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marL="88900" indent="-88900">
                        <a:lnSpc>
                          <a:spcPts val="1390"/>
                        </a:lnSpc>
                        <a:spcAft>
                          <a:spcPts val="0"/>
                        </a:spcAft>
                      </a:pPr>
                      <a:endParaRPr lang="ru-RU" sz="1800" b="1" dirty="0" smtClean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L="88900" indent="-88900">
                        <a:lnSpc>
                          <a:spcPts val="139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Кольский п-ов (</a:t>
                      </a:r>
                      <a:r>
                        <a:rPr lang="ru-RU" sz="1800" b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Хибины)</a:t>
                      </a:r>
                      <a:endParaRPr lang="ru-RU" sz="1800" b="1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marL="88900" indent="-88900">
                        <a:lnSpc>
                          <a:spcPts val="1390"/>
                        </a:lnSpc>
                        <a:spcAft>
                          <a:spcPts val="0"/>
                        </a:spcAft>
                      </a:pPr>
                      <a:endParaRPr lang="ru-RU" sz="1800" b="1" dirty="0" smtClean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L="88900" indent="-88900">
                        <a:lnSpc>
                          <a:spcPts val="139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Урал</a:t>
                      </a:r>
                      <a:endParaRPr lang="ru-RU" sz="1800" b="1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marL="457200">
                        <a:lnSpc>
                          <a:spcPts val="1390"/>
                        </a:lnSpc>
                        <a:spcAft>
                          <a:spcPts val="0"/>
                        </a:spcAft>
                      </a:pPr>
                      <a:endParaRPr lang="ru-RU" sz="2800" b="1" dirty="0" smtClean="0">
                        <a:solidFill>
                          <a:schemeClr val="tx2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L="0" indent="0">
                        <a:lnSpc>
                          <a:spcPts val="139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 smtClean="0">
                          <a:solidFill>
                            <a:schemeClr val="tx2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Химия</a:t>
                      </a:r>
                    </a:p>
                    <a:p>
                      <a:pPr marL="0" indent="0">
                        <a:lnSpc>
                          <a:spcPts val="139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 smtClean="0">
                          <a:solidFill>
                            <a:schemeClr val="tx2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</a:p>
                    <a:p>
                      <a:pPr marL="0" indent="0">
                        <a:lnSpc>
                          <a:spcPts val="139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 smtClean="0">
                          <a:solidFill>
                            <a:schemeClr val="tx2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органического </a:t>
                      </a:r>
                    </a:p>
                    <a:p>
                      <a:pPr marL="0" indent="0">
                        <a:lnSpc>
                          <a:spcPts val="1390"/>
                        </a:lnSpc>
                        <a:spcAft>
                          <a:spcPts val="0"/>
                        </a:spcAft>
                      </a:pPr>
                      <a:endParaRPr lang="ru-RU" sz="2800" b="1" dirty="0" smtClean="0">
                        <a:solidFill>
                          <a:schemeClr val="tx2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L="0" indent="0">
                        <a:lnSpc>
                          <a:spcPts val="139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 smtClean="0">
                          <a:solidFill>
                            <a:schemeClr val="tx2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синтеза</a:t>
                      </a:r>
                      <a:endParaRPr lang="ru-RU" sz="2800" b="1" dirty="0">
                        <a:solidFill>
                          <a:schemeClr val="tx2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ts val="1390"/>
                        </a:lnSpc>
                        <a:spcAft>
                          <a:spcPts val="0"/>
                        </a:spcAft>
                      </a:pPr>
                      <a:endParaRPr lang="ru-RU" sz="2000" b="1" dirty="0" smtClean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L="0" indent="0">
                        <a:lnSpc>
                          <a:spcPts val="139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Производство</a:t>
                      </a:r>
                    </a:p>
                    <a:p>
                      <a:pPr marL="457200">
                        <a:lnSpc>
                          <a:spcPts val="1390"/>
                        </a:lnSpc>
                        <a:spcAft>
                          <a:spcPts val="0"/>
                        </a:spcAft>
                      </a:pPr>
                      <a:endParaRPr lang="ru-RU" sz="2000" b="1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marL="342900" lvl="0" indent="-342900">
                        <a:lnSpc>
                          <a:spcPts val="139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ru-RU" sz="2000" b="1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Синтетического</a:t>
                      </a:r>
                    </a:p>
                    <a:p>
                      <a:pPr marL="342900" lvl="0" indent="-342900">
                        <a:lnSpc>
                          <a:spcPts val="1390"/>
                        </a:lnSpc>
                        <a:spcAft>
                          <a:spcPts val="0"/>
                        </a:spcAft>
                        <a:buFont typeface="Symbol"/>
                        <a:buNone/>
                      </a:pPr>
                      <a:endParaRPr lang="ru-RU" sz="2000" b="1" dirty="0" smtClean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L="342900" lvl="0" indent="-342900">
                        <a:lnSpc>
                          <a:spcPts val="1390"/>
                        </a:lnSpc>
                        <a:spcAft>
                          <a:spcPts val="0"/>
                        </a:spcAft>
                        <a:buFont typeface="Symbol"/>
                        <a:buNone/>
                      </a:pPr>
                      <a:r>
                        <a:rPr lang="ru-RU" sz="2000" b="1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каучука, шин</a:t>
                      </a:r>
                    </a:p>
                    <a:p>
                      <a:pPr marL="342900" lvl="0" indent="-342900">
                        <a:lnSpc>
                          <a:spcPts val="1390"/>
                        </a:lnSpc>
                        <a:spcAft>
                          <a:spcPts val="0"/>
                        </a:spcAft>
                        <a:buFont typeface="Symbol"/>
                        <a:buNone/>
                      </a:pPr>
                      <a:endParaRPr lang="ru-RU" sz="2000" b="1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marL="342900" lvl="0" indent="-342900">
                        <a:lnSpc>
                          <a:spcPts val="139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ru-RU" sz="2000" b="1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Пластмассы</a:t>
                      </a:r>
                    </a:p>
                    <a:p>
                      <a:pPr marL="342900" lvl="0" indent="-342900">
                        <a:lnSpc>
                          <a:spcPts val="1390"/>
                        </a:lnSpc>
                        <a:spcAft>
                          <a:spcPts val="0"/>
                        </a:spcAft>
                        <a:buFont typeface="Symbol"/>
                        <a:buNone/>
                      </a:pPr>
                      <a:endParaRPr lang="ru-RU" sz="2000" b="1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marL="342900" lvl="0" indent="-342900">
                        <a:lnSpc>
                          <a:spcPts val="139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ru-RU" sz="2000" b="1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Химия </a:t>
                      </a:r>
                      <a:r>
                        <a:rPr lang="ru-RU" sz="2000" b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волокон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ts val="1390"/>
                        </a:lnSpc>
                        <a:spcAft>
                          <a:spcPts val="0"/>
                        </a:spcAft>
                      </a:pPr>
                      <a:endParaRPr lang="ru-RU" sz="2000" b="1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L="0" indent="0">
                        <a:lnSpc>
                          <a:spcPts val="139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Сырьевой, </a:t>
                      </a:r>
                      <a:endParaRPr lang="ru-RU" sz="1800" b="1" dirty="0" smtClean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L="0" indent="0">
                        <a:lnSpc>
                          <a:spcPts val="1390"/>
                        </a:lnSpc>
                        <a:spcAft>
                          <a:spcPts val="0"/>
                        </a:spcAft>
                      </a:pPr>
                      <a:endParaRPr lang="ru-RU" sz="1800" b="1" dirty="0" smtClean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L="0" indent="0">
                        <a:lnSpc>
                          <a:spcPts val="139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нефтепроводы</a:t>
                      </a:r>
                      <a:endParaRPr lang="ru-RU" sz="1800" b="1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marL="0" indent="0">
                        <a:lnSpc>
                          <a:spcPts val="1390"/>
                        </a:lnSpc>
                        <a:spcAft>
                          <a:spcPts val="0"/>
                        </a:spcAft>
                      </a:pPr>
                      <a:endParaRPr lang="ru-RU" sz="1800" b="1" dirty="0" smtClean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L="0" indent="0">
                        <a:lnSpc>
                          <a:spcPts val="139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Потребитель</a:t>
                      </a:r>
                      <a:r>
                        <a:rPr lang="ru-RU" sz="1800" b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, НПЗ</a:t>
                      </a:r>
                      <a:endParaRPr lang="ru-RU" sz="1800" b="1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marL="0" indent="0">
                        <a:lnSpc>
                          <a:spcPts val="1390"/>
                        </a:lnSpc>
                        <a:spcAft>
                          <a:spcPts val="0"/>
                        </a:spcAft>
                      </a:pPr>
                      <a:endParaRPr lang="ru-RU" sz="1800" b="1" dirty="0" smtClean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L="0" indent="0">
                        <a:lnSpc>
                          <a:spcPts val="139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К </a:t>
                      </a:r>
                      <a:r>
                        <a:rPr lang="ru-RU" sz="1800" b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производству </a:t>
                      </a:r>
                      <a:endParaRPr lang="ru-RU" sz="1800" b="1" dirty="0" smtClean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L="0" indent="0">
                        <a:lnSpc>
                          <a:spcPts val="139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каучука</a:t>
                      </a:r>
                      <a:endParaRPr lang="ru-RU" sz="1800" b="1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marL="0" indent="0">
                        <a:lnSpc>
                          <a:spcPts val="139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Водоемкое, энергоемкое</a:t>
                      </a:r>
                      <a:endParaRPr lang="ru-RU" sz="1800" b="1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ts val="1390"/>
                        </a:lnSpc>
                        <a:spcAft>
                          <a:spcPts val="0"/>
                        </a:spcAft>
                      </a:pPr>
                      <a:endParaRPr lang="ru-RU" sz="2000" b="1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L="0" indent="0">
                        <a:lnSpc>
                          <a:spcPts val="139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Урал</a:t>
                      </a:r>
                    </a:p>
                    <a:p>
                      <a:pPr marL="0" indent="0">
                        <a:lnSpc>
                          <a:spcPts val="1390"/>
                        </a:lnSpc>
                        <a:spcAft>
                          <a:spcPts val="0"/>
                        </a:spcAft>
                      </a:pPr>
                      <a:endParaRPr lang="ru-RU" sz="2000" b="1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marL="0" indent="0">
                        <a:lnSpc>
                          <a:spcPts val="139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Поволжье</a:t>
                      </a:r>
                    </a:p>
                    <a:p>
                      <a:pPr marL="0" indent="0">
                        <a:lnSpc>
                          <a:spcPts val="1390"/>
                        </a:lnSpc>
                        <a:spcAft>
                          <a:spcPts val="0"/>
                        </a:spcAft>
                      </a:pPr>
                      <a:endParaRPr lang="ru-RU" sz="2000" b="1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marL="0" indent="0">
                        <a:lnSpc>
                          <a:spcPts val="139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Центральная </a:t>
                      </a:r>
                      <a:endParaRPr lang="ru-RU" sz="2000" b="1" dirty="0" smtClean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L="0" indent="0">
                        <a:lnSpc>
                          <a:spcPts val="1390"/>
                        </a:lnSpc>
                        <a:spcAft>
                          <a:spcPts val="0"/>
                        </a:spcAft>
                      </a:pPr>
                      <a:endParaRPr lang="ru-RU" sz="2000" b="1" dirty="0" smtClean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L="0" indent="0">
                        <a:lnSpc>
                          <a:spcPts val="139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Россия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2590800" y="609600"/>
            <a:ext cx="6553200" cy="2133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2590800" y="2743200"/>
            <a:ext cx="6553200" cy="22098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2590800" y="4953000"/>
            <a:ext cx="6553200" cy="1905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" name="Рисунок 7" descr="06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81000" y="1371600"/>
            <a:ext cx="1524000" cy="1143000"/>
          </a:xfrm>
          <a:prstGeom prst="rect">
            <a:avLst/>
          </a:prstGeom>
        </p:spPr>
      </p:pic>
      <p:pic>
        <p:nvPicPr>
          <p:cNvPr id="9" name="Рисунок 8" descr="Ceol_pack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19200" y="3484450"/>
            <a:ext cx="1066800" cy="1357298"/>
          </a:xfrm>
          <a:prstGeom prst="rect">
            <a:avLst/>
          </a:prstGeom>
        </p:spPr>
      </p:pic>
      <p:pic>
        <p:nvPicPr>
          <p:cNvPr id="10" name="Рисунок 9" descr="1213684132_tires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143000" y="6034088"/>
            <a:ext cx="1216860" cy="693610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152400"/>
            <a:ext cx="7498080" cy="334962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Повторим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533400"/>
            <a:ext cx="9144000" cy="6096000"/>
          </a:xfrm>
        </p:spPr>
        <p:txBody>
          <a:bodyPr>
            <a:normAutofit fontScale="62500" lnSpcReduction="20000"/>
          </a:bodyPr>
          <a:lstStyle/>
          <a:p>
            <a:r>
              <a:rPr lang="ru-RU" sz="4500" b="1" dirty="0" smtClean="0">
                <a:solidFill>
                  <a:schemeClr val="tx2"/>
                </a:solidFill>
              </a:rPr>
              <a:t>1. Какие отрасли химической промышленности имеют приоритетное развитие. Выбрать из перечисленных:</a:t>
            </a:r>
          </a:p>
          <a:p>
            <a:pPr marL="92075" indent="-9525">
              <a:buNone/>
            </a:pPr>
            <a:r>
              <a:rPr lang="ru-RU" sz="4000" b="1" dirty="0" smtClean="0">
                <a:solidFill>
                  <a:schemeClr val="tx2"/>
                </a:solidFill>
              </a:rPr>
              <a:t>1.Горно-химическая                         4.Производство кислот</a:t>
            </a:r>
          </a:p>
          <a:p>
            <a:pPr>
              <a:buNone/>
            </a:pPr>
            <a:r>
              <a:rPr lang="ru-RU" sz="4000" b="1" dirty="0" smtClean="0">
                <a:solidFill>
                  <a:schemeClr val="tx2"/>
                </a:solidFill>
              </a:rPr>
              <a:t>2. Производство удобрений         5.Переработка    полимеров</a:t>
            </a:r>
          </a:p>
          <a:p>
            <a:pPr>
              <a:buNone/>
            </a:pPr>
            <a:r>
              <a:rPr lang="ru-RU" sz="4000" b="1" dirty="0" smtClean="0">
                <a:solidFill>
                  <a:schemeClr val="tx2"/>
                </a:solidFill>
              </a:rPr>
              <a:t>3. Производство полимерных </a:t>
            </a:r>
          </a:p>
          <a:p>
            <a:pPr>
              <a:buNone/>
            </a:pPr>
            <a:r>
              <a:rPr lang="ru-RU" sz="4000" b="1" dirty="0" smtClean="0">
                <a:solidFill>
                  <a:schemeClr val="tx2"/>
                </a:solidFill>
              </a:rPr>
              <a:t>материалов                                            6.Микробиология</a:t>
            </a:r>
          </a:p>
          <a:p>
            <a:r>
              <a:rPr lang="ru-RU" sz="4500" b="1" dirty="0" smtClean="0">
                <a:solidFill>
                  <a:schemeClr val="tx2"/>
                </a:solidFill>
              </a:rPr>
              <a:t>2. Какие из перечисленных районов  являются крупным </a:t>
            </a:r>
            <a:r>
              <a:rPr lang="ru-RU" sz="4500" b="1" u="sng" dirty="0" smtClean="0">
                <a:solidFill>
                  <a:schemeClr val="tx2"/>
                </a:solidFill>
              </a:rPr>
              <a:t>«химическим цехом» </a:t>
            </a:r>
            <a:r>
              <a:rPr lang="ru-RU" sz="4500" b="1" dirty="0" smtClean="0">
                <a:solidFill>
                  <a:schemeClr val="tx2"/>
                </a:solidFill>
              </a:rPr>
              <a:t>России</a:t>
            </a:r>
          </a:p>
          <a:p>
            <a:pPr lvl="0">
              <a:buNone/>
            </a:pPr>
            <a:r>
              <a:rPr lang="ru-RU" sz="4000" b="1" dirty="0" smtClean="0">
                <a:solidFill>
                  <a:schemeClr val="tx2"/>
                </a:solidFill>
              </a:rPr>
              <a:t>А. Европейский Север</a:t>
            </a:r>
          </a:p>
          <a:p>
            <a:pPr lvl="0">
              <a:buNone/>
            </a:pPr>
            <a:r>
              <a:rPr lang="ru-RU" sz="4000" b="1" dirty="0" smtClean="0">
                <a:solidFill>
                  <a:schemeClr val="tx2"/>
                </a:solidFill>
              </a:rPr>
              <a:t>Б. Восточная Сибирь</a:t>
            </a:r>
          </a:p>
          <a:p>
            <a:pPr lvl="0">
              <a:buNone/>
            </a:pPr>
            <a:r>
              <a:rPr lang="ru-RU" sz="4000" b="1" dirty="0" smtClean="0">
                <a:solidFill>
                  <a:schemeClr val="tx2"/>
                </a:solidFill>
              </a:rPr>
              <a:t>В. </a:t>
            </a:r>
            <a:r>
              <a:rPr lang="ru-RU" sz="4000" b="1" dirty="0" err="1" smtClean="0">
                <a:solidFill>
                  <a:schemeClr val="tx2"/>
                </a:solidFill>
              </a:rPr>
              <a:t>Урало-Поволжье</a:t>
            </a:r>
            <a:endParaRPr lang="ru-RU" sz="4000" b="1" dirty="0" smtClean="0">
              <a:solidFill>
                <a:schemeClr val="tx2"/>
              </a:solidFill>
            </a:endParaRPr>
          </a:p>
          <a:p>
            <a:pPr lvl="0">
              <a:buNone/>
            </a:pPr>
            <a:r>
              <a:rPr lang="ru-RU" sz="4000" b="1" dirty="0" smtClean="0">
                <a:solidFill>
                  <a:schemeClr val="tx2"/>
                </a:solidFill>
              </a:rPr>
              <a:t>Г. Центральная Россия</a:t>
            </a:r>
          </a:p>
          <a:p>
            <a:pPr lvl="0">
              <a:buNone/>
            </a:pPr>
            <a:r>
              <a:rPr lang="ru-RU" sz="4000" b="1" dirty="0" smtClean="0">
                <a:solidFill>
                  <a:schemeClr val="tx2"/>
                </a:solidFill>
              </a:rPr>
              <a:t>Д. Западная Сибирь</a:t>
            </a:r>
          </a:p>
          <a:p>
            <a:pPr lvl="0">
              <a:buNone/>
            </a:pPr>
            <a:r>
              <a:rPr lang="ru-RU" sz="4000" b="1" dirty="0" smtClean="0">
                <a:solidFill>
                  <a:schemeClr val="tx2"/>
                </a:solidFill>
              </a:rPr>
              <a:t>Е. Дальний Восток</a:t>
            </a:r>
          </a:p>
          <a:p>
            <a:pPr>
              <a:buNone/>
            </a:pPr>
            <a:r>
              <a:rPr lang="ru-RU" b="1" dirty="0" smtClean="0">
                <a:solidFill>
                  <a:schemeClr val="tx2"/>
                </a:solidFill>
              </a:rPr>
              <a:t> </a:t>
            </a:r>
          </a:p>
          <a:p>
            <a:endParaRPr lang="ru-RU" dirty="0"/>
          </a:p>
        </p:txBody>
      </p:sp>
      <p:sp>
        <p:nvSpPr>
          <p:cNvPr id="5" name="Овал 4"/>
          <p:cNvSpPr/>
          <p:nvPr/>
        </p:nvSpPr>
        <p:spPr>
          <a:xfrm>
            <a:off x="0" y="2438400"/>
            <a:ext cx="457200" cy="3048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Овал 5"/>
          <p:cNvSpPr/>
          <p:nvPr/>
        </p:nvSpPr>
        <p:spPr>
          <a:xfrm>
            <a:off x="4495800" y="2057400"/>
            <a:ext cx="381000" cy="3048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вал 6"/>
          <p:cNvSpPr/>
          <p:nvPr/>
        </p:nvSpPr>
        <p:spPr>
          <a:xfrm>
            <a:off x="4495800" y="2819400"/>
            <a:ext cx="457200" cy="3048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0" y="3886200"/>
            <a:ext cx="457200" cy="3810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Овал 8"/>
          <p:cNvSpPr/>
          <p:nvPr/>
        </p:nvSpPr>
        <p:spPr>
          <a:xfrm>
            <a:off x="0" y="4648200"/>
            <a:ext cx="457200" cy="3810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Овал 9"/>
          <p:cNvSpPr/>
          <p:nvPr/>
        </p:nvSpPr>
        <p:spPr>
          <a:xfrm>
            <a:off x="0" y="5105400"/>
            <a:ext cx="457200" cy="3048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Овал 10"/>
          <p:cNvSpPr/>
          <p:nvPr/>
        </p:nvSpPr>
        <p:spPr>
          <a:xfrm>
            <a:off x="0" y="5486400"/>
            <a:ext cx="457200" cy="3048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228600"/>
            <a:ext cx="9144000" cy="6400800"/>
          </a:xfrm>
        </p:spPr>
        <p:txBody>
          <a:bodyPr>
            <a:noAutofit/>
          </a:bodyPr>
          <a:lstStyle/>
          <a:p>
            <a:r>
              <a:rPr lang="ru-RU" sz="2800" b="1" u="sng" dirty="0" smtClean="0">
                <a:solidFill>
                  <a:schemeClr val="tx2"/>
                </a:solidFill>
              </a:rPr>
              <a:t>Задание 2.</a:t>
            </a:r>
            <a:r>
              <a:rPr lang="ru-RU" sz="2800" b="1" dirty="0" smtClean="0">
                <a:solidFill>
                  <a:schemeClr val="tx2"/>
                </a:solidFill>
              </a:rPr>
              <a:t> </a:t>
            </a:r>
            <a:r>
              <a:rPr lang="ru-RU" sz="2400" b="1" dirty="0" smtClean="0">
                <a:solidFill>
                  <a:schemeClr val="tx2"/>
                </a:solidFill>
              </a:rPr>
              <a:t>Выделить особенности химической промышленности (Вставить слова) $13.</a:t>
            </a:r>
          </a:p>
          <a:p>
            <a:pPr>
              <a:buNone/>
            </a:pPr>
            <a:r>
              <a:rPr lang="ru-RU" sz="2400" b="1" dirty="0" smtClean="0">
                <a:solidFill>
                  <a:schemeClr val="tx2"/>
                </a:solidFill>
              </a:rPr>
              <a:t>1.Химическая промышленность создает  (</a:t>
            </a:r>
            <a:r>
              <a:rPr lang="ru-RU" sz="2400" b="1" i="1" dirty="0" smtClean="0">
                <a:solidFill>
                  <a:schemeClr val="tx2"/>
                </a:solidFill>
              </a:rPr>
              <a:t>новые) </a:t>
            </a:r>
            <a:r>
              <a:rPr lang="ru-RU" sz="2400" b="1" dirty="0" smtClean="0">
                <a:solidFill>
                  <a:schemeClr val="tx2"/>
                </a:solidFill>
              </a:rPr>
              <a:t>материалы, которые позволяют экономить сырье и труд людей.</a:t>
            </a:r>
          </a:p>
          <a:p>
            <a:pPr>
              <a:buNone/>
            </a:pPr>
            <a:r>
              <a:rPr lang="ru-RU" sz="2400" b="1" dirty="0" smtClean="0">
                <a:solidFill>
                  <a:schemeClr val="tx2"/>
                </a:solidFill>
              </a:rPr>
              <a:t>2.Данная отрасль имеет большие возможности для (</a:t>
            </a:r>
            <a:r>
              <a:rPr lang="ru-RU" sz="2400" b="1" i="1" dirty="0" smtClean="0">
                <a:solidFill>
                  <a:schemeClr val="tx2"/>
                </a:solidFill>
              </a:rPr>
              <a:t>комбинирования). </a:t>
            </a:r>
            <a:r>
              <a:rPr lang="ru-RU" sz="2400" b="1" dirty="0" smtClean="0">
                <a:solidFill>
                  <a:schemeClr val="tx2"/>
                </a:solidFill>
              </a:rPr>
              <a:t>Например: коксохимия, лесохимия, нефтехимия.</a:t>
            </a:r>
          </a:p>
          <a:p>
            <a:pPr>
              <a:buNone/>
            </a:pPr>
            <a:r>
              <a:rPr lang="ru-RU" sz="2400" b="1" dirty="0" smtClean="0">
                <a:solidFill>
                  <a:schemeClr val="tx2"/>
                </a:solidFill>
              </a:rPr>
              <a:t>3.У химической промышленности обширная сырьевая  (</a:t>
            </a:r>
            <a:r>
              <a:rPr lang="ru-RU" sz="2400" b="1" i="1" dirty="0" smtClean="0">
                <a:solidFill>
                  <a:schemeClr val="tx2"/>
                </a:solidFill>
              </a:rPr>
              <a:t>база), </a:t>
            </a:r>
            <a:r>
              <a:rPr lang="ru-RU" sz="2400" b="1" dirty="0" smtClean="0">
                <a:solidFill>
                  <a:schemeClr val="tx2"/>
                </a:solidFill>
              </a:rPr>
              <a:t>поэтому отрасль имеет уникальную возможность  (</a:t>
            </a:r>
            <a:r>
              <a:rPr lang="ru-RU" sz="2400" b="1" i="1" dirty="0" smtClean="0">
                <a:solidFill>
                  <a:schemeClr val="tx2"/>
                </a:solidFill>
              </a:rPr>
              <a:t>комплексного) </a:t>
            </a:r>
            <a:r>
              <a:rPr lang="ru-RU" sz="2400" b="1" dirty="0" smtClean="0">
                <a:solidFill>
                  <a:schemeClr val="tx2"/>
                </a:solidFill>
              </a:rPr>
              <a:t>использования сырья и (</a:t>
            </a:r>
            <a:r>
              <a:rPr lang="ru-RU" sz="2400" b="1" i="1" dirty="0" smtClean="0">
                <a:solidFill>
                  <a:schemeClr val="tx2"/>
                </a:solidFill>
              </a:rPr>
              <a:t>переработку) </a:t>
            </a:r>
            <a:r>
              <a:rPr lang="ru-RU" sz="2400" b="1" dirty="0" smtClean="0">
                <a:solidFill>
                  <a:schemeClr val="tx2"/>
                </a:solidFill>
              </a:rPr>
              <a:t>любых производственных отходов.</a:t>
            </a:r>
          </a:p>
          <a:p>
            <a:r>
              <a:rPr lang="ru-RU" sz="2800" b="1" u="sng" dirty="0" smtClean="0">
                <a:solidFill>
                  <a:schemeClr val="tx2"/>
                </a:solidFill>
              </a:rPr>
              <a:t>Задание 3.</a:t>
            </a:r>
            <a:r>
              <a:rPr lang="ru-RU" sz="2400" b="1" dirty="0" smtClean="0">
                <a:solidFill>
                  <a:schemeClr val="tx2"/>
                </a:solidFill>
              </a:rPr>
              <a:t> Каковы проблемы химической </a:t>
            </a:r>
            <a:r>
              <a:rPr lang="ru-RU" sz="2400" b="1" dirty="0" smtClean="0">
                <a:solidFill>
                  <a:schemeClr val="tx2"/>
                </a:solidFill>
              </a:rPr>
              <a:t> промышленности</a:t>
            </a:r>
            <a:r>
              <a:rPr lang="ru-RU" sz="2400" b="1" dirty="0" smtClean="0">
                <a:solidFill>
                  <a:schemeClr val="tx2"/>
                </a:solidFill>
              </a:rPr>
              <a:t>?</a:t>
            </a:r>
          </a:p>
          <a:p>
            <a:pPr>
              <a:buNone/>
            </a:pPr>
            <a:r>
              <a:rPr lang="ru-RU" sz="2400" b="1" dirty="0" smtClean="0">
                <a:solidFill>
                  <a:schemeClr val="tx2"/>
                </a:solidFill>
              </a:rPr>
              <a:t>Что можно сделать для решения экологической проблемы в связи с развитием химической промышленности?</a:t>
            </a:r>
          </a:p>
          <a:p>
            <a:pPr>
              <a:buNone/>
            </a:pPr>
            <a:r>
              <a:rPr lang="ru-RU" sz="2400" b="1" dirty="0" smtClean="0">
                <a:solidFill>
                  <a:schemeClr val="tx2"/>
                </a:solidFill>
              </a:rPr>
              <a:t> </a:t>
            </a:r>
            <a:endParaRPr lang="ru-RU" sz="2400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5562600" y="1219200"/>
            <a:ext cx="1219200" cy="3048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04800" y="2362200"/>
            <a:ext cx="2743200" cy="3048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7620000" y="3200400"/>
            <a:ext cx="914400" cy="3048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57200" y="3886200"/>
            <a:ext cx="2133600" cy="381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5791200" y="3962400"/>
            <a:ext cx="1981200" cy="3048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  <p:bldP spid="9" grpId="0" animBg="1"/>
      <p:bldP spid="10" grpId="0" animBg="1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188</TotalTime>
  <Words>717</Words>
  <PresentationFormat>Экран (4:3)</PresentationFormat>
  <Paragraphs>218</Paragraphs>
  <Slides>15</Slides>
  <Notes>15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Солнцестояние</vt:lpstr>
      <vt:lpstr>Урок – практикум  по теме    «Химическая промышленность»   9 класс.  Засл.учитель  РФ  Шпадарук  Л.Ф. </vt:lpstr>
      <vt:lpstr>Цели урока: </vt:lpstr>
      <vt:lpstr>Почему две отрасли, лесная и химическая объединены в один комплекс – химико - лесной? Какая отрасль ведущая? </vt:lpstr>
      <vt:lpstr>Химия и чудеса</vt:lpstr>
      <vt:lpstr>Значение химии</vt:lpstr>
      <vt:lpstr>Задачи  урока</vt:lpstr>
      <vt:lpstr>Отраслевой состав химической промышленности</vt:lpstr>
      <vt:lpstr>Повторим</vt:lpstr>
      <vt:lpstr>Слайд 9</vt:lpstr>
      <vt:lpstr>Экологические проблемы</vt:lpstr>
      <vt:lpstr>Пути решения экологической проблемы: </vt:lpstr>
      <vt:lpstr>Практическая работа.  </vt:lpstr>
      <vt:lpstr>Задание4.</vt:lpstr>
      <vt:lpstr>Слайд 14</vt:lpstr>
      <vt:lpstr>Домашнее задание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Интегрированный урок по теме    «Почвенные ресурсы»   9 класс.  Засл.учитель  РФ  Шпадарук  Л.Ф. </dc:title>
  <cp:lastModifiedBy>Александр</cp:lastModifiedBy>
  <cp:revision>22</cp:revision>
  <dcterms:modified xsi:type="dcterms:W3CDTF">2009-04-13T19:57:01Z</dcterms:modified>
</cp:coreProperties>
</file>