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6" r:id="rId2"/>
    <p:sldId id="257" r:id="rId3"/>
    <p:sldId id="258" r:id="rId4"/>
    <p:sldId id="259" r:id="rId5"/>
    <p:sldId id="260" r:id="rId6"/>
    <p:sldId id="261" r:id="rId7"/>
    <p:sldId id="262" r:id="rId8"/>
    <p:sldId id="263" r:id="rId9"/>
    <p:sldId id="265" r:id="rId10"/>
    <p:sldId id="266" r:id="rId11"/>
    <p:sldId id="268" r:id="rId12"/>
    <p:sldId id="269" r:id="rId13"/>
    <p:sldId id="270" r:id="rId14"/>
    <p:sldId id="271" r:id="rId15"/>
    <p:sldId id="272" r:id="rId16"/>
    <p:sldId id="273" r:id="rId17"/>
    <p:sldId id="274" r:id="rId18"/>
    <p:sldId id="279" r:id="rId19"/>
    <p:sldId id="275" r:id="rId20"/>
    <p:sldId id="276" r:id="rId21"/>
    <p:sldId id="278" r:id="rId22"/>
  </p:sldIdLst>
  <p:sldSz cx="9144000" cy="6858000" type="screen4x3"/>
  <p:notesSz cx="6858000" cy="9945688"/>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4C3E"/>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3298" autoAdjust="0"/>
  </p:normalViewPr>
  <p:slideViewPr>
    <p:cSldViewPr>
      <p:cViewPr varScale="1">
        <p:scale>
          <a:sx n="65" d="100"/>
          <a:sy n="65" d="100"/>
        </p:scale>
        <p:origin x="-582"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96888"/>
          </a:xfrm>
          <a:prstGeom prst="rect">
            <a:avLst/>
          </a:prstGeom>
        </p:spPr>
        <p:txBody>
          <a:bodyPr vert="horz" lIns="91440" tIns="45720" rIns="91440" bIns="45720" rtlCol="0"/>
          <a:lstStyle>
            <a:lvl1pPr algn="r">
              <a:defRPr sz="1200"/>
            </a:lvl1pPr>
          </a:lstStyle>
          <a:p>
            <a:fld id="{FD6BA639-F41E-4D8C-8850-BAA87A2416BB}" type="datetimeFigureOut">
              <a:rPr lang="ru-RU" smtClean="0"/>
              <a:pPr/>
              <a:t>09.04.2009</a:t>
            </a:fld>
            <a:endParaRPr lang="ru-RU"/>
          </a:p>
        </p:txBody>
      </p:sp>
      <p:sp>
        <p:nvSpPr>
          <p:cNvPr id="4" name="Нижний колонтитул 3"/>
          <p:cNvSpPr>
            <a:spLocks noGrp="1"/>
          </p:cNvSpPr>
          <p:nvPr>
            <p:ph type="ftr" sz="quarter" idx="2"/>
          </p:nvPr>
        </p:nvSpPr>
        <p:spPr>
          <a:xfrm>
            <a:off x="0" y="9447213"/>
            <a:ext cx="2971800" cy="496887"/>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9447213"/>
            <a:ext cx="2971800" cy="496887"/>
          </a:xfrm>
          <a:prstGeom prst="rect">
            <a:avLst/>
          </a:prstGeom>
        </p:spPr>
        <p:txBody>
          <a:bodyPr vert="horz" lIns="91440" tIns="45720" rIns="91440" bIns="45720" rtlCol="0" anchor="b"/>
          <a:lstStyle>
            <a:lvl1pPr algn="r">
              <a:defRPr sz="1200"/>
            </a:lvl1pPr>
          </a:lstStyle>
          <a:p>
            <a:fld id="{90B19A40-017A-4BB9-8F3A-7AFF0200BF8C}" type="slidenum">
              <a:rPr lang="ru-RU" smtClean="0"/>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97284"/>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97284"/>
          </a:xfrm>
          <a:prstGeom prst="rect">
            <a:avLst/>
          </a:prstGeom>
        </p:spPr>
        <p:txBody>
          <a:bodyPr vert="horz" lIns="91440" tIns="45720" rIns="91440" bIns="45720" rtlCol="0"/>
          <a:lstStyle>
            <a:lvl1pPr algn="r">
              <a:defRPr sz="1200"/>
            </a:lvl1pPr>
          </a:lstStyle>
          <a:p>
            <a:fld id="{4662F45F-3481-41D6-9F94-F1E7632CD72B}" type="datetimeFigureOut">
              <a:rPr lang="ru-RU" smtClean="0"/>
              <a:pPr/>
              <a:t>09.04.2009</a:t>
            </a:fld>
            <a:endParaRPr lang="ru-RU" dirty="0"/>
          </a:p>
        </p:txBody>
      </p:sp>
      <p:sp>
        <p:nvSpPr>
          <p:cNvPr id="4" name="Образ слайда 3"/>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724202"/>
            <a:ext cx="5486400" cy="447556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46678"/>
            <a:ext cx="2971800" cy="497284"/>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9446678"/>
            <a:ext cx="2971800" cy="497284"/>
          </a:xfrm>
          <a:prstGeom prst="rect">
            <a:avLst/>
          </a:prstGeom>
        </p:spPr>
        <p:txBody>
          <a:bodyPr vert="horz" lIns="91440" tIns="45720" rIns="91440" bIns="45720" rtlCol="0" anchor="b"/>
          <a:lstStyle>
            <a:lvl1pPr algn="r">
              <a:defRPr sz="1200"/>
            </a:lvl1pPr>
          </a:lstStyle>
          <a:p>
            <a:fld id="{A99FA812-D0A4-4FCB-A35F-A4FAD9515977}"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dirty="0" smtClean="0">
              <a:latin typeface="Arial" charset="0"/>
            </a:endParaRPr>
          </a:p>
          <a:p>
            <a:endParaRPr lang="ru-RU"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Arial" charset="0"/>
              </a:rPr>
              <a:t>Данный слад используется в начале урока. </a:t>
            </a:r>
          </a:p>
          <a:p>
            <a:endParaRPr lang="ru-RU" dirty="0" smtClean="0"/>
          </a:p>
          <a:p>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Звучат ответы учащихся, самопроверка.</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11</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Ответы учащихся, сообщение ученика. Учащиеся делают выводы.</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12</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Классификация факторов.</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13</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Изучение понятия мелиорация.</a:t>
            </a:r>
            <a:r>
              <a:rPr lang="ru-RU" baseline="0" dirty="0" smtClean="0"/>
              <a:t> Самостоятельная работа учащихся  с маршрутными листами, используя текст учебника.</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15</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Учитель рассказывает о значении почвы</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16</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Сообщение ученика.</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17</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Выступление учащихся.</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19</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Опережающее</a:t>
            </a:r>
            <a:r>
              <a:rPr lang="ru-RU" baseline="0" dirty="0" smtClean="0"/>
              <a:t> задание</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20</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smtClean="0">
                <a:latin typeface="Arial" charset="0"/>
              </a:rPr>
              <a:t>Данный урок разбит на несколько этапов. На первом этапе учитель активизирует внимание учащихся на целях  урока. Звучит вступительное слово учителя.</a:t>
            </a:r>
          </a:p>
          <a:p>
            <a:endParaRPr lang="ru-RU" dirty="0" smtClean="0"/>
          </a:p>
          <a:p>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2</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Повторение</a:t>
            </a:r>
            <a:r>
              <a:rPr lang="ru-RU" baseline="0" dirty="0" smtClean="0"/>
              <a:t> домашнего задания.</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3</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Доклад ученика о В.В.Докучаеве.</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4</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Слова учителя о В.В.Докучаеве. Учитель подводит итог выступлению учащегося.</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5</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Проверка домашнего задания</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6</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7</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Актуализация внимания. Учитель называет тему урока, определяет задачи урока.</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9</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Учитель задает вопросы, проверка задания.</a:t>
            </a:r>
            <a:endParaRPr lang="ru-RU" dirty="0"/>
          </a:p>
        </p:txBody>
      </p:sp>
      <p:sp>
        <p:nvSpPr>
          <p:cNvPr id="4" name="Номер слайда 3"/>
          <p:cNvSpPr>
            <a:spLocks noGrp="1"/>
          </p:cNvSpPr>
          <p:nvPr>
            <p:ph type="sldNum" sz="quarter" idx="10"/>
          </p:nvPr>
        </p:nvSpPr>
        <p:spPr/>
        <p:txBody>
          <a:bodyPr/>
          <a:lstStyle/>
          <a:p>
            <a:fld id="{A99FA812-D0A4-4FCB-A35F-A4FAD9515977}" type="slidenum">
              <a:rPr lang="ru-RU" smtClean="0"/>
              <a:pPr/>
              <a:t>10</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2" name="Нижний колонтитул 1"/>
          <p:cNvSpPr>
            <a:spLocks noGrp="1"/>
          </p:cNvSpPr>
          <p:nvPr>
            <p:ph type="ftr" sz="quarter" idx="11"/>
          </p:nvPr>
        </p:nvSpPr>
        <p:spPr/>
        <p:txBody>
          <a:bodyPr/>
          <a:lstStyle/>
          <a:p>
            <a:endParaRPr lang="en-US" dirty="0"/>
          </a:p>
        </p:txBody>
      </p:sp>
      <p:sp>
        <p:nvSpPr>
          <p:cNvPr id="15" name="Номер слайда 14"/>
          <p:cNvSpPr>
            <a:spLocks noGrp="1"/>
          </p:cNvSpPr>
          <p:nvPr>
            <p:ph type="sldNum" sz="quarter" idx="12"/>
          </p:nvPr>
        </p:nvSpPr>
        <p:spPr>
          <a:xfrm>
            <a:off x="8229600" y="6473952"/>
            <a:ext cx="758952" cy="246888"/>
          </a:xfrm>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19" name="Нижний колонтитул 18"/>
          <p:cNvSpPr>
            <a:spLocks noGrp="1"/>
          </p:cNvSpPr>
          <p:nvPr>
            <p:ph type="ftr" sz="quarter" idx="11"/>
          </p:nvPr>
        </p:nvSpPr>
        <p:spPr>
          <a:xfrm>
            <a:off x="3581400" y="76200"/>
            <a:ext cx="2895600" cy="288925"/>
          </a:xfrm>
        </p:spPr>
        <p:txBody>
          <a:bodyPr/>
          <a:lstStyle/>
          <a:p>
            <a:endParaRPr lang="en-US" dirty="0"/>
          </a:p>
        </p:txBody>
      </p:sp>
      <p:sp>
        <p:nvSpPr>
          <p:cNvPr id="16" name="Номер слайда 15"/>
          <p:cNvSpPr>
            <a:spLocks noGrp="1"/>
          </p:cNvSpPr>
          <p:nvPr>
            <p:ph type="sldNum" sz="quarter" idx="12"/>
          </p:nvPr>
        </p:nvSpPr>
        <p:spPr>
          <a:xfrm>
            <a:off x="8229600" y="6473952"/>
            <a:ext cx="758952" cy="246888"/>
          </a:xfrm>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11" name="Нижний колонтитул 10"/>
          <p:cNvSpPr>
            <a:spLocks noGrp="1"/>
          </p:cNvSpPr>
          <p:nvPr>
            <p:ph type="ftr" sz="quarter" idx="11"/>
          </p:nvPr>
        </p:nvSpPr>
        <p:spPr/>
        <p:txBody>
          <a:bodyPr/>
          <a:lstStyle/>
          <a:p>
            <a:endParaRPr lang="en-US" dirty="0"/>
          </a:p>
        </p:txBody>
      </p:sp>
      <p:sp>
        <p:nvSpPr>
          <p:cNvPr id="16" name="Номер слайда 15"/>
          <p:cNvSpPr>
            <a:spLocks noGrp="1"/>
          </p:cNvSpPr>
          <p:nvPr>
            <p:ph type="sldNum" sz="quarter" idx="12"/>
          </p:nvPr>
        </p:nvSpPr>
        <p:spPr/>
        <p:txBody>
          <a:bodyPr/>
          <a:lstStyle/>
          <a:p>
            <a:fld id="{A483448D-3A78-4528-A469-B745A65DA480}" type="slidenum">
              <a:rPr lang="en-US" smtClean="0"/>
              <a:pPr/>
              <a:t>‹#›</a:t>
            </a:fld>
            <a:endParaRPr lang="en-US" dirty="0"/>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10" name="Нижний колонтитул 9"/>
          <p:cNvSpPr>
            <a:spLocks noGrp="1"/>
          </p:cNvSpPr>
          <p:nvPr>
            <p:ph type="ftr" sz="quarter" idx="11"/>
          </p:nvPr>
        </p:nvSpPr>
        <p:spPr/>
        <p:txBody>
          <a:bodyPr/>
          <a:lstStyle/>
          <a:p>
            <a:endParaRPr lang="en-US" dirty="0"/>
          </a:p>
        </p:txBody>
      </p:sp>
      <p:sp>
        <p:nvSpPr>
          <p:cNvPr id="31" name="Номер слайда 30"/>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6" name="Нижний колонтитул 5"/>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a:xfrm>
            <a:off x="8229600" y="6477000"/>
            <a:ext cx="762000" cy="246888"/>
          </a:xfrm>
        </p:spPr>
        <p:txBody>
          <a:bodyPr/>
          <a:lstStyle/>
          <a:p>
            <a:fld id="{A483448D-3A78-4528-A469-B745A65DA480}" type="slidenum">
              <a:rPr lang="en-US" smtClean="0"/>
              <a:pPr/>
              <a:t>‹#›</a:t>
            </a:fld>
            <a:endParaRPr lang="en-US" dirty="0"/>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21" name="Нижний колонтитул 20"/>
          <p:cNvSpPr>
            <a:spLocks noGrp="1"/>
          </p:cNvSpPr>
          <p:nvPr>
            <p:ph type="ftr" sz="quarter" idx="11"/>
          </p:nvPr>
        </p:nvSpPr>
        <p:spPr/>
        <p:txBody>
          <a:bodyPr/>
          <a:lstStyle/>
          <a:p>
            <a:endParaRPr lang="en-US" dirty="0"/>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24" name="Нижний колонтитул 23"/>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29" name="Нижний колонтитул 28"/>
          <p:cNvSpPr>
            <a:spLocks noGrp="1"/>
          </p:cNvSpPr>
          <p:nvPr>
            <p:ph type="ftr" sz="quarter" idx="11"/>
          </p:nvPr>
        </p:nvSpPr>
        <p:spPr/>
        <p:txBody>
          <a:bodyPr/>
          <a:lstStyle/>
          <a:p>
            <a:endParaRPr lang="en-US" dirty="0"/>
          </a:p>
        </p:txBody>
      </p:sp>
      <p:sp>
        <p:nvSpPr>
          <p:cNvPr id="7" name="Номер слайда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dirty="0" smtClean="0"/>
              <a:t>Вставка рисунка</a:t>
            </a:r>
            <a:endParaRPr kumimoji="0" lang="en-US" dirty="0"/>
          </a:p>
        </p:txBody>
      </p:sp>
      <p:sp>
        <p:nvSpPr>
          <p:cNvPr id="7" name="Дата 6"/>
          <p:cNvSpPr>
            <a:spLocks noGrp="1"/>
          </p:cNvSpPr>
          <p:nvPr>
            <p:ph type="dt" sz="half" idx="10"/>
          </p:nvPr>
        </p:nvSpPr>
        <p:spPr/>
        <p:txBody>
          <a:bodyPr/>
          <a:lstStyle/>
          <a:p>
            <a:fld id="{7EAF463A-BC7C-46EE-9F1E-7F377CCA4891}" type="datetimeFigureOut">
              <a:rPr lang="en-US" smtClean="0"/>
              <a:pPr/>
              <a:t>4/9/2009</a:t>
            </a:fld>
            <a:endParaRPr lang="en-US" dirty="0"/>
          </a:p>
        </p:txBody>
      </p:sp>
      <p:sp>
        <p:nvSpPr>
          <p:cNvPr id="5" name="Нижний колонтитул 4"/>
          <p:cNvSpPr>
            <a:spLocks noGrp="1"/>
          </p:cNvSpPr>
          <p:nvPr>
            <p:ph type="ftr" sz="quarter" idx="11"/>
          </p:nvPr>
        </p:nvSpPr>
        <p:spPr/>
        <p:txBody>
          <a:bodyPr/>
          <a:lstStyle/>
          <a:p>
            <a:endParaRPr lang="en-US" dirty="0"/>
          </a:p>
        </p:txBody>
      </p:sp>
      <p:sp>
        <p:nvSpPr>
          <p:cNvPr id="31" name="Номер слайда 30"/>
          <p:cNvSpPr>
            <a:spLocks noGrp="1"/>
          </p:cNvSpPr>
          <p:nvPr>
            <p:ph type="sldNum" sz="quarter" idx="12"/>
          </p:nvPr>
        </p:nvSpPr>
        <p:spPr/>
        <p:txBody>
          <a:bodyPr/>
          <a:lstStyle/>
          <a:p>
            <a:fld id="{A483448D-3A78-4528-A469-B745A65DA480}" type="slidenum">
              <a:rPr lang="en-US" smtClean="0"/>
              <a:pPr/>
              <a:t>‹#›</a:t>
            </a:fld>
            <a:endParaRPr lang="en-US" dirty="0"/>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EAF463A-BC7C-46EE-9F1E-7F377CCA4891}" type="datetimeFigureOut">
              <a:rPr lang="en-US" smtClean="0"/>
              <a:pPr/>
              <a:t>4/9/2009</a:t>
            </a:fld>
            <a:endParaRPr lang="en-US" dirty="0"/>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dirty="0"/>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483448D-3A78-4528-A469-B745A65DA480}" type="slidenum">
              <a:rPr lang="en-US" smtClean="0"/>
              <a:pPr/>
              <a:t>‹#›</a:t>
            </a:fld>
            <a:endParaRPr lang="en-US" dirty="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fade/>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1079;&#1072;&#1075;&#1088;&#1103;&#1079;&#1085;&#1077;&#1085;&#1080;&#1077;.docx"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1084;&#1077;&#1083;&#1080;&#1086;&#1088;&#1072;&#1094;&#1080;&#1103;-&#1084;&#1072;&#1088;&#1096;&#1088;&#1091;&#1090;&#1085;&#1099;&#1081;%20&#1083;&#1080;&#1089;&#1090;.docx"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1050;&#1072;&#1083;&#1080;&#1092;&#1086;&#1088;&#1085;&#1080;&#1081;&#1089;&#1082;&#1080;&#1081;%20&#1095;&#1077;&#1088;&#1074;&#1103;&#1095;&#1086;&#1082;.docx"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1047;&#1077;&#1084;&#1083;&#1077;&#1076;&#1077;&#1083;&#1100;&#1095;&#1077;&#1089;&#1082;&#1080;&#1077;%20&#1087;&#1088;&#1072;&#1079;&#1076;&#1085;&#1080;&#1082;&#1080;.docx"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1079;&#1072;&#1076;&#1072;&#1085;&#1080;&#1103;..doc"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04800" y="1676400"/>
            <a:ext cx="8458200" cy="4572000"/>
          </a:xfrm>
        </p:spPr>
        <p:txBody>
          <a:bodyPr>
            <a:normAutofit/>
          </a:bodyPr>
          <a:lstStyle/>
          <a:p>
            <a:pPr algn="ctr"/>
            <a:r>
              <a:rPr lang="ru-RU" b="1" u="sng" dirty="0" smtClean="0">
                <a:solidFill>
                  <a:srgbClr val="664C3E"/>
                </a:solidFill>
              </a:rPr>
              <a:t>Интегрированный урок по теме  </a:t>
            </a:r>
            <a:br>
              <a:rPr lang="ru-RU" b="1" u="sng" dirty="0" smtClean="0">
                <a:solidFill>
                  <a:srgbClr val="664C3E"/>
                </a:solidFill>
              </a:rPr>
            </a:br>
            <a:r>
              <a:rPr lang="ru-RU" b="1" u="sng" dirty="0" smtClean="0">
                <a:solidFill>
                  <a:srgbClr val="664C3E"/>
                </a:solidFill>
              </a:rPr>
              <a:t/>
            </a:r>
            <a:br>
              <a:rPr lang="ru-RU" b="1" u="sng" dirty="0" smtClean="0">
                <a:solidFill>
                  <a:srgbClr val="664C3E"/>
                </a:solidFill>
              </a:rPr>
            </a:br>
            <a:r>
              <a:rPr lang="ru-RU" b="1" u="sng" dirty="0" smtClean="0">
                <a:solidFill>
                  <a:srgbClr val="664C3E"/>
                </a:solidFill>
              </a:rPr>
              <a:t>«Почвенные ресурсы»</a:t>
            </a:r>
            <a:br>
              <a:rPr lang="ru-RU" b="1" u="sng" dirty="0" smtClean="0">
                <a:solidFill>
                  <a:srgbClr val="664C3E"/>
                </a:solidFill>
              </a:rPr>
            </a:br>
            <a:r>
              <a:rPr lang="ru-RU" b="1" u="sng" dirty="0" smtClean="0">
                <a:solidFill>
                  <a:srgbClr val="664C3E"/>
                </a:solidFill>
              </a:rPr>
              <a:t/>
            </a:r>
            <a:br>
              <a:rPr lang="ru-RU" b="1" u="sng" dirty="0" smtClean="0">
                <a:solidFill>
                  <a:srgbClr val="664C3E"/>
                </a:solidFill>
              </a:rPr>
            </a:br>
            <a:r>
              <a:rPr lang="ru-RU" b="1" u="sng" dirty="0" smtClean="0">
                <a:solidFill>
                  <a:srgbClr val="664C3E"/>
                </a:solidFill>
              </a:rPr>
              <a:t> 8 класс.</a:t>
            </a:r>
            <a:br>
              <a:rPr lang="ru-RU" b="1" u="sng" dirty="0" smtClean="0">
                <a:solidFill>
                  <a:srgbClr val="664C3E"/>
                </a:solidFill>
              </a:rPr>
            </a:br>
            <a:r>
              <a:rPr lang="ru-RU" b="1" u="sng" dirty="0" smtClean="0">
                <a:solidFill>
                  <a:srgbClr val="664C3E"/>
                </a:solidFill>
              </a:rPr>
              <a:t/>
            </a:r>
            <a:br>
              <a:rPr lang="ru-RU" b="1" u="sng" dirty="0" smtClean="0">
                <a:solidFill>
                  <a:srgbClr val="664C3E"/>
                </a:solidFill>
              </a:rPr>
            </a:br>
            <a:r>
              <a:rPr lang="ru-RU" sz="2800" b="1" dirty="0" err="1" smtClean="0">
                <a:solidFill>
                  <a:srgbClr val="664C3E"/>
                </a:solidFill>
              </a:rPr>
              <a:t>Засл.учитель</a:t>
            </a:r>
            <a:r>
              <a:rPr lang="ru-RU" sz="2800" b="1" dirty="0" smtClean="0">
                <a:solidFill>
                  <a:srgbClr val="664C3E"/>
                </a:solidFill>
              </a:rPr>
              <a:t>  РФ  </a:t>
            </a:r>
            <a:r>
              <a:rPr lang="ru-RU" sz="2800" b="1" dirty="0" err="1" smtClean="0">
                <a:solidFill>
                  <a:srgbClr val="664C3E"/>
                </a:solidFill>
              </a:rPr>
              <a:t>Шпадарук</a:t>
            </a:r>
            <a:r>
              <a:rPr lang="ru-RU" sz="2800" b="1" dirty="0" smtClean="0">
                <a:solidFill>
                  <a:srgbClr val="664C3E"/>
                </a:solidFill>
              </a:rPr>
              <a:t>  Л.Ф.</a:t>
            </a:r>
            <a:r>
              <a:rPr lang="ru-RU" dirty="0" smtClean="0"/>
              <a:t/>
            </a:r>
            <a:br>
              <a:rPr lang="ru-RU" dirty="0" smtClean="0"/>
            </a:br>
            <a:endParaRPr lang="ru-RU" dirty="0"/>
          </a:p>
        </p:txBody>
      </p:sp>
      <p:sp>
        <p:nvSpPr>
          <p:cNvPr id="3" name="Подзаголовок 2"/>
          <p:cNvSpPr>
            <a:spLocks noGrp="1"/>
          </p:cNvSpPr>
          <p:nvPr>
            <p:ph type="subTitle" idx="1"/>
          </p:nvPr>
        </p:nvSpPr>
        <p:spPr>
          <a:xfrm>
            <a:off x="381000" y="381000"/>
            <a:ext cx="8458200" cy="457200"/>
          </a:xfrm>
        </p:spPr>
        <p:txBody>
          <a:bodyPr/>
          <a:lstStyle/>
          <a:p>
            <a:pPr algn="ctr"/>
            <a:r>
              <a:rPr lang="ru-RU" b="1" dirty="0" smtClean="0">
                <a:solidFill>
                  <a:srgbClr val="FF0000"/>
                </a:solidFill>
              </a:rPr>
              <a:t>МОУ «Лицей «Развитие»</a:t>
            </a:r>
            <a:endParaRPr lang="ru-RU" b="1" dirty="0">
              <a:solidFill>
                <a:srgbClr val="FF0000"/>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28600"/>
            <a:ext cx="8686800" cy="533400"/>
          </a:xfrm>
        </p:spPr>
        <p:txBody>
          <a:bodyPr>
            <a:normAutofit fontScale="90000"/>
          </a:bodyPr>
          <a:lstStyle/>
          <a:p>
            <a:r>
              <a:rPr lang="ru-RU" b="1" dirty="0" smtClean="0">
                <a:solidFill>
                  <a:srgbClr val="FF0000"/>
                </a:solidFill>
              </a:rPr>
              <a:t>Задание</a:t>
            </a:r>
            <a:endParaRPr lang="ru-RU" b="1" dirty="0">
              <a:solidFill>
                <a:srgbClr val="FF0000"/>
              </a:solidFill>
            </a:endParaRPr>
          </a:p>
        </p:txBody>
      </p:sp>
      <p:sp>
        <p:nvSpPr>
          <p:cNvPr id="3" name="Содержимое 2"/>
          <p:cNvSpPr>
            <a:spLocks noGrp="1"/>
          </p:cNvSpPr>
          <p:nvPr>
            <p:ph idx="1"/>
          </p:nvPr>
        </p:nvSpPr>
        <p:spPr>
          <a:xfrm>
            <a:off x="228600" y="1066800"/>
            <a:ext cx="8686800" cy="5486400"/>
          </a:xfrm>
        </p:spPr>
        <p:txBody>
          <a:bodyPr>
            <a:normAutofit/>
          </a:bodyPr>
          <a:lstStyle/>
          <a:p>
            <a:r>
              <a:rPr lang="ru-RU" b="1" dirty="0" smtClean="0"/>
              <a:t>Почвы покрывают поверхность суши почти сплошным слоем. Часто его называют просто землёй, но почвенные и земельные ресурсы это не одно и тоже. Давайте выясним:</a:t>
            </a:r>
          </a:p>
          <a:p>
            <a:pPr>
              <a:buNone/>
            </a:pPr>
            <a:r>
              <a:rPr lang="ru-RU" b="1" dirty="0" smtClean="0"/>
              <a:t>                                 РЕСУРСЫ</a:t>
            </a:r>
            <a:br>
              <a:rPr lang="ru-RU" b="1" dirty="0" smtClean="0"/>
            </a:br>
            <a:r>
              <a:rPr lang="ru-RU" b="1" dirty="0" smtClean="0"/>
              <a:t>ЗЕМЕЛЬНЫЕ	                            ПОЧВЕННЫЕ</a:t>
            </a:r>
          </a:p>
          <a:p>
            <a:pPr>
              <a:buNone/>
            </a:pPr>
            <a:r>
              <a:rPr lang="ru-RU" b="1" dirty="0" smtClean="0"/>
              <a:t>                      ?   -как используются?-  </a:t>
            </a:r>
          </a:p>
          <a:p>
            <a:pPr>
              <a:buNone/>
            </a:pPr>
            <a:r>
              <a:rPr lang="ru-RU" b="1" dirty="0" smtClean="0"/>
              <a:t> ? -Где располагается основная земледельческая зона в России? </a:t>
            </a:r>
          </a:p>
          <a:p>
            <a:pPr>
              <a:buNone/>
            </a:pPr>
            <a:r>
              <a:rPr lang="ru-RU" b="1" dirty="0" smtClean="0"/>
              <a:t>    (ученик, карточка №3).</a:t>
            </a:r>
          </a:p>
          <a:p>
            <a:endParaRPr lang="ru-RU" dirty="0"/>
          </a:p>
        </p:txBody>
      </p:sp>
      <p:cxnSp>
        <p:nvCxnSpPr>
          <p:cNvPr id="11" name="Прямая со стрелкой 10"/>
          <p:cNvCxnSpPr/>
          <p:nvPr/>
        </p:nvCxnSpPr>
        <p:spPr>
          <a:xfrm rot="10800000" flipV="1">
            <a:off x="3048000" y="3352800"/>
            <a:ext cx="533400" cy="457200"/>
          </a:xfrm>
          <a:prstGeom prst="straightConnector1">
            <a:avLst/>
          </a:prstGeom>
          <a:ln w="50800">
            <a:tailEnd type="arrow" w="lg" len="lg"/>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a:off x="5410200" y="3352800"/>
            <a:ext cx="533400" cy="381000"/>
          </a:xfrm>
          <a:prstGeom prst="straightConnector1">
            <a:avLst/>
          </a:prstGeom>
          <a:ln w="50800">
            <a:tailEnd type="arrow" w="lg" len="lg"/>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9600"/>
            <a:ext cx="8686800" cy="1295400"/>
          </a:xfrm>
        </p:spPr>
        <p:txBody>
          <a:bodyPr>
            <a:noAutofit/>
          </a:bodyPr>
          <a:lstStyle/>
          <a:p>
            <a:pPr algn="ctr"/>
            <a:r>
              <a:rPr lang="ru-RU" sz="2800" b="1" u="sng" dirty="0" smtClean="0">
                <a:solidFill>
                  <a:srgbClr val="FF0000"/>
                </a:solidFill>
              </a:rPr>
              <a:t>Карточка №3 Подготовить рассказ </a:t>
            </a:r>
            <a:br>
              <a:rPr lang="ru-RU" sz="2800" b="1" u="sng" dirty="0" smtClean="0">
                <a:solidFill>
                  <a:srgbClr val="FF0000"/>
                </a:solidFill>
              </a:rPr>
            </a:br>
            <a:r>
              <a:rPr lang="ru-RU" sz="2800" b="1" u="sng" dirty="0" smtClean="0">
                <a:solidFill>
                  <a:srgbClr val="FF0000"/>
                </a:solidFill>
              </a:rPr>
              <a:t>(учебник Раковской, стр. 143, риетб-5)</a:t>
            </a:r>
            <a:r>
              <a:rPr lang="ru-RU" sz="2800" b="1" dirty="0" smtClean="0">
                <a:solidFill>
                  <a:srgbClr val="FF0000"/>
                </a:solidFill>
              </a:rPr>
              <a:t/>
            </a:r>
            <a:br>
              <a:rPr lang="ru-RU" sz="2800" b="1" dirty="0" smtClean="0">
                <a:solidFill>
                  <a:srgbClr val="FF0000"/>
                </a:solidFill>
              </a:rPr>
            </a:br>
            <a:endParaRPr lang="ru-RU" sz="2800" b="1" dirty="0">
              <a:solidFill>
                <a:srgbClr val="FF0000"/>
              </a:solidFill>
            </a:endParaRPr>
          </a:p>
        </p:txBody>
      </p:sp>
      <p:sp>
        <p:nvSpPr>
          <p:cNvPr id="3" name="Содержимое 2"/>
          <p:cNvSpPr>
            <a:spLocks noGrp="1"/>
          </p:cNvSpPr>
          <p:nvPr>
            <p:ph idx="1"/>
          </p:nvPr>
        </p:nvSpPr>
        <p:spPr>
          <a:xfrm>
            <a:off x="304800" y="1554162"/>
            <a:ext cx="8686800" cy="5075238"/>
          </a:xfrm>
        </p:spPr>
        <p:txBody>
          <a:bodyPr>
            <a:normAutofit lnSpcReduction="10000"/>
          </a:bodyPr>
          <a:lstStyle/>
          <a:p>
            <a:r>
              <a:rPr lang="ru-RU" b="1" i="1" dirty="0" smtClean="0"/>
              <a:t>1.	Основная земледельческая зона расположена   в </a:t>
            </a:r>
            <a:r>
              <a:rPr lang="ru-RU" b="1" i="1" dirty="0" err="1" smtClean="0"/>
              <a:t>лесостепях</a:t>
            </a:r>
            <a:r>
              <a:rPr lang="ru-RU" b="1" i="1" dirty="0" smtClean="0"/>
              <a:t>, степях, смешанных лесах.</a:t>
            </a:r>
          </a:p>
          <a:p>
            <a:r>
              <a:rPr lang="ru-RU" b="1" i="1" dirty="0" smtClean="0"/>
              <a:t>2.	Подзолистые почвы и каштановые менее пригодны для земледелия, на них преобладают  пастбища   и  сенокосы.</a:t>
            </a:r>
          </a:p>
          <a:p>
            <a:pPr lvl="0"/>
            <a:r>
              <a:rPr lang="ru-RU" b="1" i="1" dirty="0" smtClean="0"/>
              <a:t>На бурых и серо - бурых почвах пустынь и полупустынь размещены  пастбища овец.</a:t>
            </a:r>
          </a:p>
          <a:p>
            <a:pPr lvl="0"/>
            <a:r>
              <a:rPr lang="ru-RU" b="1" i="1" dirty="0" smtClean="0"/>
              <a:t>На </a:t>
            </a:r>
            <a:r>
              <a:rPr lang="ru-RU" b="1" i="1" dirty="0" err="1" smtClean="0"/>
              <a:t>тундро</a:t>
            </a:r>
            <a:r>
              <a:rPr lang="ru-RU" b="1" i="1" dirty="0" smtClean="0"/>
              <a:t> - глеевых почвах размещены  пастбища оленей.</a:t>
            </a:r>
          </a:p>
          <a:p>
            <a:endParaRPr lang="ru-RU" i="1" dirty="0"/>
          </a:p>
        </p:txBody>
      </p:sp>
      <p:sp>
        <p:nvSpPr>
          <p:cNvPr id="4" name="Прямоугольник 3"/>
          <p:cNvSpPr/>
          <p:nvPr/>
        </p:nvSpPr>
        <p:spPr>
          <a:xfrm>
            <a:off x="3200400" y="2133600"/>
            <a:ext cx="5715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685800" y="2590800"/>
            <a:ext cx="35052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3200400" y="3962400"/>
            <a:ext cx="1828800" cy="381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715000" y="3886200"/>
            <a:ext cx="1905000" cy="457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410200" y="4876800"/>
            <a:ext cx="2819400" cy="533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685800" y="5867400"/>
            <a:ext cx="3352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6"/>
                                        </p:tgtEl>
                                      </p:cBhvr>
                                    </p:animEffect>
                                    <p:set>
                                      <p:cBhvr>
                                        <p:cTn id="17" dur="1" fill="hold">
                                          <p:stCondLst>
                                            <p:cond delay="499"/>
                                          </p:stCondLst>
                                        </p:cTn>
                                        <p:tgtEl>
                                          <p:spTgt spid="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5" presetClass="exit" presetSubtype="10" fill="hold" grpId="0" nodeType="clickEffect">
                                  <p:stCondLst>
                                    <p:cond delay="0"/>
                                  </p:stCondLst>
                                  <p:childTnLst>
                                    <p:animEffect transition="out" filter="checkerboard(across)">
                                      <p:cBhvr>
                                        <p:cTn id="26" dur="500"/>
                                        <p:tgtEl>
                                          <p:spTgt spid="8"/>
                                        </p:tgtEl>
                                      </p:cBhvr>
                                    </p:animEffect>
                                    <p:set>
                                      <p:cBhvr>
                                        <p:cTn id="27" dur="1" fill="hold">
                                          <p:stCondLst>
                                            <p:cond delay="499"/>
                                          </p:stCondLst>
                                        </p:cTn>
                                        <p:tgtEl>
                                          <p:spTgt spid="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grpId="1" nodeType="clickEffect">
                                  <p:stCondLst>
                                    <p:cond delay="0"/>
                                  </p:stCondLst>
                                  <p:childTnLst>
                                    <p:animEffect transition="out" filter="checkerboard(across)">
                                      <p:cBhvr>
                                        <p:cTn id="31" dur="500"/>
                                        <p:tgtEl>
                                          <p:spTgt spid="8"/>
                                        </p:tgtEl>
                                      </p:cBhvr>
                                    </p:animEffect>
                                    <p:set>
                                      <p:cBhvr>
                                        <p:cTn id="32" dur="1" fill="hold">
                                          <p:stCondLst>
                                            <p:cond delay="499"/>
                                          </p:stCondLst>
                                        </p:cTn>
                                        <p:tgtEl>
                                          <p:spTgt spid="8"/>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5" presetClass="exit" presetSubtype="10" fill="hold" grpId="0" nodeType="clickEffect">
                                  <p:stCondLst>
                                    <p:cond delay="0"/>
                                  </p:stCondLst>
                                  <p:childTnLst>
                                    <p:animEffect transition="out" filter="checkerboard(across)">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33400"/>
          </a:xfrm>
        </p:spPr>
        <p:txBody>
          <a:bodyPr>
            <a:normAutofit fontScale="90000"/>
          </a:bodyPr>
          <a:lstStyle/>
          <a:p>
            <a:r>
              <a:rPr lang="ru-RU" b="1" dirty="0" smtClean="0">
                <a:solidFill>
                  <a:srgbClr val="FF0000"/>
                </a:solidFill>
              </a:rPr>
              <a:t>Внимание</a:t>
            </a:r>
            <a:endParaRPr lang="ru-RU" b="1" dirty="0">
              <a:solidFill>
                <a:srgbClr val="FF0000"/>
              </a:solidFill>
            </a:endParaRPr>
          </a:p>
        </p:txBody>
      </p:sp>
      <p:sp>
        <p:nvSpPr>
          <p:cNvPr id="3" name="Содержимое 2"/>
          <p:cNvSpPr>
            <a:spLocks noGrp="1"/>
          </p:cNvSpPr>
          <p:nvPr>
            <p:ph idx="1"/>
          </p:nvPr>
        </p:nvSpPr>
        <p:spPr>
          <a:xfrm>
            <a:off x="304800" y="1143000"/>
            <a:ext cx="8686800" cy="4937125"/>
          </a:xfrm>
        </p:spPr>
        <p:txBody>
          <a:bodyPr/>
          <a:lstStyle/>
          <a:p>
            <a:r>
              <a:rPr lang="ru-RU" b="1" dirty="0" smtClean="0"/>
              <a:t>Земледельческая зона - степи, лесостепи, где самые плодородные почвы.</a:t>
            </a:r>
          </a:p>
          <a:p>
            <a:pPr lvl="0"/>
            <a:r>
              <a:rPr lang="ru-RU" b="1" dirty="0" smtClean="0"/>
              <a:t>Какой фактор ещё влияет на плодородие почв, кроме климата, растительного и животного мира? </a:t>
            </a:r>
          </a:p>
          <a:p>
            <a:pPr>
              <a:buNone/>
            </a:pPr>
            <a:r>
              <a:rPr lang="ru-RU" b="1" dirty="0" smtClean="0"/>
              <a:t>(сообщение ученика </a:t>
            </a:r>
            <a:r>
              <a:rPr lang="ru-RU" b="1" dirty="0" smtClean="0">
                <a:hlinkClick r:id="rId3" action="ppaction://hlinkfile"/>
              </a:rPr>
              <a:t>о загрязнении </a:t>
            </a:r>
            <a:r>
              <a:rPr lang="ru-RU" b="1" dirty="0" smtClean="0"/>
              <a:t>почв).</a:t>
            </a:r>
          </a:p>
          <a:p>
            <a:pPr lvl="0"/>
            <a:r>
              <a:rPr lang="ru-RU" b="1" dirty="0" smtClean="0"/>
              <a:t>Так что же портит почвы?</a:t>
            </a:r>
          </a:p>
          <a:p>
            <a:endParaRPr lang="ru-RU"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228600"/>
            <a:ext cx="8686800" cy="685800"/>
          </a:xfrm>
        </p:spPr>
        <p:txBody>
          <a:bodyPr/>
          <a:lstStyle/>
          <a:p>
            <a:pPr algn="ctr"/>
            <a:r>
              <a:rPr lang="ru-RU" b="1" dirty="0" smtClean="0">
                <a:solidFill>
                  <a:srgbClr val="FF0000"/>
                </a:solidFill>
              </a:rPr>
              <a:t>Факторы</a:t>
            </a:r>
            <a:endParaRPr lang="ru-RU" b="1" dirty="0">
              <a:solidFill>
                <a:srgbClr val="FF0000"/>
              </a:solidFill>
            </a:endParaRPr>
          </a:p>
        </p:txBody>
      </p:sp>
      <p:graphicFrame>
        <p:nvGraphicFramePr>
          <p:cNvPr id="5" name="Содержимое 4"/>
          <p:cNvGraphicFramePr>
            <a:graphicFrameLocks noGrp="1"/>
          </p:cNvGraphicFramePr>
          <p:nvPr>
            <p:ph idx="1"/>
          </p:nvPr>
        </p:nvGraphicFramePr>
        <p:xfrm>
          <a:off x="0" y="990600"/>
          <a:ext cx="9144000" cy="5471160"/>
        </p:xfrm>
        <a:graphic>
          <a:graphicData uri="http://schemas.openxmlformats.org/drawingml/2006/table">
            <a:tbl>
              <a:tblPr firstRow="1" bandRow="1">
                <a:tableStyleId>{5C22544A-7EE6-4342-B048-85BDC9FD1C3A}</a:tableStyleId>
              </a:tblPr>
              <a:tblGrid>
                <a:gridCol w="3689684"/>
                <a:gridCol w="5454316"/>
              </a:tblGrid>
              <a:tr h="1097561">
                <a:tc>
                  <a:txBody>
                    <a:bodyPr/>
                    <a:lstStyle/>
                    <a:p>
                      <a:r>
                        <a:rPr kumimoji="0" lang="ru-RU" sz="2800" b="1" kern="1200" dirty="0" smtClean="0">
                          <a:solidFill>
                            <a:schemeClr val="lt1"/>
                          </a:solidFill>
                          <a:latin typeface="+mn-lt"/>
                          <a:ea typeface="+mn-ea"/>
                          <a:cs typeface="+mn-cs"/>
                        </a:rPr>
                        <a:t>ЕСТЕСТВЕННЫЕ ФАКТОРЫ:</a:t>
                      </a:r>
                      <a:endParaRPr lang="ru-RU" sz="2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800" b="1" kern="1200" dirty="0" smtClean="0">
                          <a:solidFill>
                            <a:schemeClr val="lt1"/>
                          </a:solidFill>
                          <a:latin typeface="+mn-lt"/>
                          <a:ea typeface="+mn-ea"/>
                          <a:cs typeface="+mn-cs"/>
                        </a:rPr>
                        <a:t>ИСКУССТВЕННЫЕ ФАКТОРЫ:</a:t>
                      </a:r>
                    </a:p>
                    <a:p>
                      <a:endParaRPr lang="ru-RU" sz="2800" dirty="0"/>
                    </a:p>
                  </a:txBody>
                  <a:tcPr/>
                </a:tc>
              </a:tr>
              <a:tr h="4373599">
                <a:tc>
                  <a:txBody>
                    <a:bodyPr/>
                    <a:lstStyle/>
                    <a:p>
                      <a:r>
                        <a:rPr kumimoji="0" lang="ru-RU" sz="3200" b="1" kern="1200" dirty="0" smtClean="0">
                          <a:solidFill>
                            <a:schemeClr val="tx2"/>
                          </a:solidFill>
                          <a:latin typeface="+mn-lt"/>
                          <a:ea typeface="+mn-ea"/>
                          <a:cs typeface="+mn-cs"/>
                        </a:rPr>
                        <a:t>1.Рост народонаселения</a:t>
                      </a:r>
                    </a:p>
                    <a:p>
                      <a:pPr lvl="0"/>
                      <a:r>
                        <a:rPr kumimoji="0" lang="ru-RU" sz="3200" b="1" kern="1200" dirty="0" smtClean="0">
                          <a:solidFill>
                            <a:schemeClr val="tx2"/>
                          </a:solidFill>
                          <a:latin typeface="+mn-lt"/>
                          <a:ea typeface="+mn-ea"/>
                          <a:cs typeface="+mn-cs"/>
                        </a:rPr>
                        <a:t>2.Вредители, сорняки</a:t>
                      </a:r>
                    </a:p>
                    <a:p>
                      <a:r>
                        <a:rPr kumimoji="0" lang="ru-RU" sz="3200" b="1" kern="1200" dirty="0" smtClean="0">
                          <a:solidFill>
                            <a:schemeClr val="tx2"/>
                          </a:solidFill>
                          <a:latin typeface="+mn-lt"/>
                          <a:ea typeface="+mn-ea"/>
                          <a:cs typeface="+mn-cs"/>
                        </a:rPr>
                        <a:t>3.Эрозия </a:t>
                      </a:r>
                      <a:endParaRPr lang="ru-RU" sz="3200" b="1" dirty="0">
                        <a:solidFill>
                          <a:schemeClr val="tx2"/>
                        </a:solidFill>
                      </a:endParaRPr>
                    </a:p>
                  </a:txBody>
                  <a:tcPr/>
                </a:tc>
                <a:tc>
                  <a:txBody>
                    <a:bodyPr/>
                    <a:lstStyle/>
                    <a:p>
                      <a:r>
                        <a:rPr kumimoji="0" lang="ru-RU" sz="3200" b="1" kern="1200" dirty="0" smtClean="0">
                          <a:solidFill>
                            <a:schemeClr val="tx2"/>
                          </a:solidFill>
                          <a:latin typeface="+mn-lt"/>
                          <a:ea typeface="+mn-ea"/>
                          <a:cs typeface="+mn-cs"/>
                        </a:rPr>
                        <a:t>1 .Строительство ж/</a:t>
                      </a:r>
                      <a:r>
                        <a:rPr kumimoji="0" lang="ru-RU" sz="3200" b="1" kern="1200" dirty="0" err="1" smtClean="0">
                          <a:solidFill>
                            <a:schemeClr val="tx2"/>
                          </a:solidFill>
                          <a:latin typeface="+mn-lt"/>
                          <a:ea typeface="+mn-ea"/>
                          <a:cs typeface="+mn-cs"/>
                        </a:rPr>
                        <a:t>д</a:t>
                      </a:r>
                      <a:r>
                        <a:rPr kumimoji="0" lang="ru-RU" sz="3200" b="1" kern="1200" dirty="0" smtClean="0">
                          <a:solidFill>
                            <a:schemeClr val="tx2"/>
                          </a:solidFill>
                          <a:latin typeface="+mn-lt"/>
                          <a:ea typeface="+mn-ea"/>
                          <a:cs typeface="+mn-cs"/>
                        </a:rPr>
                        <a:t>,  промышленных</a:t>
                      </a:r>
                    </a:p>
                    <a:p>
                      <a:pPr lvl="0"/>
                      <a:r>
                        <a:rPr kumimoji="0" lang="ru-RU" sz="3200" b="1" kern="1200" dirty="0" smtClean="0">
                          <a:solidFill>
                            <a:schemeClr val="tx2"/>
                          </a:solidFill>
                          <a:latin typeface="+mn-lt"/>
                          <a:ea typeface="+mn-ea"/>
                          <a:cs typeface="+mn-cs"/>
                        </a:rPr>
                        <a:t>объектов, домов.</a:t>
                      </a:r>
                    </a:p>
                    <a:p>
                      <a:pPr lvl="0"/>
                      <a:r>
                        <a:rPr kumimoji="0" lang="ru-RU" sz="3200" b="1" kern="1200" dirty="0" smtClean="0">
                          <a:solidFill>
                            <a:schemeClr val="tx2"/>
                          </a:solidFill>
                          <a:latin typeface="+mn-lt"/>
                          <a:ea typeface="+mn-ea"/>
                          <a:cs typeface="+mn-cs"/>
                        </a:rPr>
                        <a:t>2. Загрязнение промышленными отходами</a:t>
                      </a:r>
                    </a:p>
                    <a:p>
                      <a:r>
                        <a:rPr kumimoji="0" lang="ru-RU" sz="3200" b="1" kern="1200" dirty="0" smtClean="0">
                          <a:solidFill>
                            <a:schemeClr val="tx2"/>
                          </a:solidFill>
                          <a:latin typeface="+mn-lt"/>
                          <a:ea typeface="+mn-ea"/>
                          <a:cs typeface="+mn-cs"/>
                        </a:rPr>
                        <a:t>3. Уничтожение лесов                                                       4.Неправильное землепользование</a:t>
                      </a:r>
                    </a:p>
                    <a:p>
                      <a:endParaRPr lang="ru-RU" dirty="0"/>
                    </a:p>
                  </a:txBody>
                  <a:tcPr/>
                </a:tc>
              </a:tr>
            </a:tbl>
          </a:graphicData>
        </a:graphic>
      </p:graphicFrame>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b="1" dirty="0" smtClean="0">
                <a:solidFill>
                  <a:srgbClr val="FF0000"/>
                </a:solidFill>
              </a:rPr>
              <a:t>ЭРОЗИЯ    </a:t>
            </a:r>
            <a:br>
              <a:rPr lang="ru-RU" b="1" dirty="0" smtClean="0">
                <a:solidFill>
                  <a:srgbClr val="FF0000"/>
                </a:solidFill>
              </a:rPr>
            </a:br>
            <a:endParaRPr lang="ru-RU" b="1" dirty="0">
              <a:solidFill>
                <a:srgbClr val="FF0000"/>
              </a:solidFill>
            </a:endParaRPr>
          </a:p>
        </p:txBody>
      </p:sp>
      <p:sp>
        <p:nvSpPr>
          <p:cNvPr id="3" name="Содержимое 2"/>
          <p:cNvSpPr>
            <a:spLocks noGrp="1"/>
          </p:cNvSpPr>
          <p:nvPr>
            <p:ph idx="1"/>
          </p:nvPr>
        </p:nvSpPr>
        <p:spPr>
          <a:xfrm>
            <a:off x="0" y="1554162"/>
            <a:ext cx="4648200" cy="4525963"/>
          </a:xfrm>
        </p:spPr>
        <p:txBody>
          <a:bodyPr/>
          <a:lstStyle/>
          <a:p>
            <a:pPr>
              <a:buNone/>
            </a:pPr>
            <a:endParaRPr lang="ru-RU" dirty="0"/>
          </a:p>
        </p:txBody>
      </p:sp>
      <p:cxnSp>
        <p:nvCxnSpPr>
          <p:cNvPr id="5" name="Прямая со стрелкой 4"/>
          <p:cNvCxnSpPr/>
          <p:nvPr/>
        </p:nvCxnSpPr>
        <p:spPr>
          <a:xfrm rot="10800000" flipV="1">
            <a:off x="2667000" y="990600"/>
            <a:ext cx="1295400" cy="533400"/>
          </a:xfrm>
          <a:prstGeom prst="straightConnector1">
            <a:avLst/>
          </a:prstGeom>
          <a:ln w="762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5257800" y="990600"/>
            <a:ext cx="1447800" cy="53340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
        <p:nvSpPr>
          <p:cNvPr id="8" name="Стрелка вниз 7"/>
          <p:cNvSpPr/>
          <p:nvPr/>
        </p:nvSpPr>
        <p:spPr>
          <a:xfrm>
            <a:off x="152400" y="1752600"/>
            <a:ext cx="4343400" cy="457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dirty="0"/>
          </a:p>
        </p:txBody>
      </p:sp>
      <p:sp>
        <p:nvSpPr>
          <p:cNvPr id="9" name="TextBox 8"/>
          <p:cNvSpPr txBox="1"/>
          <p:nvPr/>
        </p:nvSpPr>
        <p:spPr>
          <a:xfrm>
            <a:off x="1219200" y="1828800"/>
            <a:ext cx="2133600" cy="3970318"/>
          </a:xfrm>
          <a:prstGeom prst="rect">
            <a:avLst/>
          </a:prstGeom>
          <a:noFill/>
        </p:spPr>
        <p:txBody>
          <a:bodyPr wrap="square" rtlCol="0">
            <a:spAutoFit/>
          </a:bodyPr>
          <a:lstStyle/>
          <a:p>
            <a:r>
              <a:rPr lang="ru-RU" sz="2800" dirty="0" smtClean="0"/>
              <a:t>    </a:t>
            </a:r>
            <a:r>
              <a:rPr lang="ru-RU" sz="2800" b="1" dirty="0" smtClean="0">
                <a:solidFill>
                  <a:schemeClr val="tx2"/>
                </a:solidFill>
              </a:rPr>
              <a:t>ВОДНАЯ</a:t>
            </a:r>
            <a:r>
              <a:rPr lang="ru-RU" sz="2800" dirty="0" smtClean="0"/>
              <a:t>  </a:t>
            </a:r>
          </a:p>
          <a:p>
            <a:endParaRPr lang="ru-RU" sz="2800" dirty="0" smtClean="0"/>
          </a:p>
          <a:p>
            <a:endParaRPr lang="ru-RU" sz="2800" dirty="0" smtClean="0"/>
          </a:p>
          <a:p>
            <a:r>
              <a:rPr lang="ru-RU" sz="2800" dirty="0" smtClean="0"/>
              <a:t>   </a:t>
            </a:r>
            <a:r>
              <a:rPr lang="ru-RU" sz="2800" b="1" dirty="0" smtClean="0">
                <a:solidFill>
                  <a:schemeClr val="tx2"/>
                </a:solidFill>
              </a:rPr>
              <a:t>Бороздки</a:t>
            </a:r>
          </a:p>
          <a:p>
            <a:r>
              <a:rPr lang="ru-RU" sz="2800" b="1" dirty="0" smtClean="0">
                <a:solidFill>
                  <a:schemeClr val="tx2"/>
                </a:solidFill>
              </a:rPr>
              <a:t>   Рытвины</a:t>
            </a:r>
          </a:p>
          <a:p>
            <a:endParaRPr lang="ru-RU" sz="2800" dirty="0" smtClean="0"/>
          </a:p>
          <a:p>
            <a:r>
              <a:rPr lang="ru-RU" sz="2800" dirty="0" smtClean="0"/>
              <a:t>     </a:t>
            </a:r>
          </a:p>
          <a:p>
            <a:endParaRPr lang="ru-RU" sz="2800" b="1" dirty="0" smtClean="0">
              <a:solidFill>
                <a:schemeClr val="tx2"/>
              </a:solidFill>
            </a:endParaRPr>
          </a:p>
          <a:p>
            <a:r>
              <a:rPr lang="ru-RU" sz="2800" b="1" dirty="0" smtClean="0">
                <a:solidFill>
                  <a:schemeClr val="tx2"/>
                </a:solidFill>
              </a:rPr>
              <a:t>     Овраги</a:t>
            </a:r>
            <a:endParaRPr lang="ru-RU" sz="2800" b="1" dirty="0">
              <a:solidFill>
                <a:schemeClr val="tx2"/>
              </a:solidFill>
            </a:endParaRPr>
          </a:p>
        </p:txBody>
      </p:sp>
      <p:sp>
        <p:nvSpPr>
          <p:cNvPr id="10" name="Прямоугольник 9"/>
          <p:cNvSpPr/>
          <p:nvPr/>
        </p:nvSpPr>
        <p:spPr>
          <a:xfrm>
            <a:off x="5486400" y="1600200"/>
            <a:ext cx="3124200" cy="449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600" dirty="0"/>
          </a:p>
        </p:txBody>
      </p:sp>
      <p:sp>
        <p:nvSpPr>
          <p:cNvPr id="11" name="TextBox 10"/>
          <p:cNvSpPr txBox="1"/>
          <p:nvPr/>
        </p:nvSpPr>
        <p:spPr>
          <a:xfrm>
            <a:off x="5638800" y="1905000"/>
            <a:ext cx="2819400" cy="3416320"/>
          </a:xfrm>
          <a:prstGeom prst="rect">
            <a:avLst/>
          </a:prstGeom>
          <a:noFill/>
        </p:spPr>
        <p:txBody>
          <a:bodyPr wrap="square" rtlCol="0">
            <a:spAutoFit/>
          </a:bodyPr>
          <a:lstStyle/>
          <a:p>
            <a:r>
              <a:rPr lang="ru-RU" sz="3600" b="1" dirty="0" smtClean="0">
                <a:solidFill>
                  <a:schemeClr val="tx2"/>
                </a:solidFill>
              </a:rPr>
              <a:t>Ветровая</a:t>
            </a:r>
          </a:p>
          <a:p>
            <a:endParaRPr lang="ru-RU" sz="3600" b="1" dirty="0" smtClean="0">
              <a:solidFill>
                <a:schemeClr val="tx2"/>
              </a:solidFill>
            </a:endParaRPr>
          </a:p>
          <a:p>
            <a:endParaRPr lang="ru-RU" sz="3600" b="1" dirty="0" smtClean="0">
              <a:solidFill>
                <a:schemeClr val="tx2"/>
              </a:solidFill>
            </a:endParaRPr>
          </a:p>
          <a:p>
            <a:endParaRPr lang="ru-RU" sz="3600" b="1" dirty="0" smtClean="0">
              <a:solidFill>
                <a:schemeClr val="tx2"/>
              </a:solidFill>
            </a:endParaRPr>
          </a:p>
          <a:p>
            <a:r>
              <a:rPr lang="ru-RU" sz="3600" b="1" dirty="0" smtClean="0">
                <a:solidFill>
                  <a:schemeClr val="tx2"/>
                </a:solidFill>
              </a:rPr>
              <a:t>Юг Урала, Поволжье</a:t>
            </a:r>
            <a:endParaRPr lang="ru-RU" sz="3600" b="1" dirty="0">
              <a:solidFill>
                <a:schemeClr val="tx2"/>
              </a:solidFill>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33400"/>
          </a:xfrm>
        </p:spPr>
        <p:txBody>
          <a:bodyPr>
            <a:normAutofit fontScale="90000"/>
          </a:bodyPr>
          <a:lstStyle/>
          <a:p>
            <a:r>
              <a:rPr lang="ru-RU" b="1" dirty="0" smtClean="0">
                <a:solidFill>
                  <a:srgbClr val="FF0000"/>
                </a:solidFill>
              </a:rPr>
              <a:t>Мелиорация</a:t>
            </a:r>
            <a:endParaRPr lang="ru-RU" b="1" dirty="0">
              <a:solidFill>
                <a:srgbClr val="FF0000"/>
              </a:solidFill>
            </a:endParaRPr>
          </a:p>
        </p:txBody>
      </p:sp>
      <p:sp>
        <p:nvSpPr>
          <p:cNvPr id="3" name="Содержимое 2"/>
          <p:cNvSpPr>
            <a:spLocks noGrp="1"/>
          </p:cNvSpPr>
          <p:nvPr>
            <p:ph idx="1"/>
          </p:nvPr>
        </p:nvSpPr>
        <p:spPr>
          <a:xfrm>
            <a:off x="304800" y="1143000"/>
            <a:ext cx="8686800" cy="5562600"/>
          </a:xfrm>
        </p:spPr>
        <p:txBody>
          <a:bodyPr>
            <a:normAutofit lnSpcReduction="10000"/>
          </a:bodyPr>
          <a:lstStyle/>
          <a:p>
            <a:r>
              <a:rPr lang="ru-RU" b="1" dirty="0" smtClean="0"/>
              <a:t>Главная задача населения - это повышение плодородия земель.</a:t>
            </a:r>
          </a:p>
          <a:p>
            <a:r>
              <a:rPr lang="ru-RU" b="1" dirty="0" smtClean="0"/>
              <a:t>Все мероприятия, направленные на улучшение плодородия почв, называются: </a:t>
            </a:r>
            <a:r>
              <a:rPr lang="ru-RU" b="1" dirty="0" smtClean="0">
                <a:solidFill>
                  <a:srgbClr val="FF0000"/>
                </a:solidFill>
              </a:rPr>
              <a:t>МЕЛИОРАЦИЯ</a:t>
            </a:r>
          </a:p>
          <a:p>
            <a:r>
              <a:rPr lang="ru-RU" b="1" dirty="0" smtClean="0"/>
              <a:t>(заполнить </a:t>
            </a:r>
            <a:r>
              <a:rPr lang="ru-RU" b="1" dirty="0" smtClean="0">
                <a:hlinkClick r:id="rId3" action="ppaction://hlinkfile"/>
              </a:rPr>
              <a:t>таблицу</a:t>
            </a:r>
            <a:r>
              <a:rPr lang="ru-RU" b="1" dirty="0" smtClean="0"/>
              <a:t> «Мелиорация на территории России»)	</a:t>
            </a:r>
          </a:p>
          <a:p>
            <a:r>
              <a:rPr lang="ru-RU" b="1" dirty="0" smtClean="0"/>
              <a:t>Вывод: Земля была и остаётся нашей кормилицей. Только система мер может сохранить наши почвы для будущего поколения.</a:t>
            </a:r>
          </a:p>
          <a:p>
            <a:endParaRPr lang="ru-RU" dirty="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Влияние почвы</a:t>
            </a:r>
            <a:endParaRPr lang="ru-RU" b="1" dirty="0">
              <a:solidFill>
                <a:srgbClr val="FF0000"/>
              </a:solidFill>
            </a:endParaRPr>
          </a:p>
        </p:txBody>
      </p:sp>
      <p:sp>
        <p:nvSpPr>
          <p:cNvPr id="3" name="Содержимое 2"/>
          <p:cNvSpPr>
            <a:spLocks noGrp="1"/>
          </p:cNvSpPr>
          <p:nvPr>
            <p:ph idx="1"/>
          </p:nvPr>
        </p:nvSpPr>
        <p:spPr/>
        <p:txBody>
          <a:bodyPr/>
          <a:lstStyle/>
          <a:p>
            <a:r>
              <a:rPr lang="ru-RU" b="1" dirty="0" smtClean="0"/>
              <a:t>На здоровье человека</a:t>
            </a:r>
          </a:p>
          <a:p>
            <a:r>
              <a:rPr lang="ru-RU" b="1" dirty="0" smtClean="0"/>
              <a:t>Служат инкубатором для многих глистов, даёт приют насекомым, клещам, грызунам, которые являются возбудителем инфекционных заболеваний.</a:t>
            </a:r>
          </a:p>
          <a:p>
            <a:endParaRPr lang="ru-RU"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686800" cy="533400"/>
          </a:xfrm>
        </p:spPr>
        <p:txBody>
          <a:bodyPr>
            <a:normAutofit fontScale="90000"/>
          </a:bodyPr>
          <a:lstStyle/>
          <a:p>
            <a:r>
              <a:rPr lang="ru-RU" b="1" dirty="0" smtClean="0">
                <a:solidFill>
                  <a:srgbClr val="FF0000"/>
                </a:solidFill>
              </a:rPr>
              <a:t>Значение почвы</a:t>
            </a:r>
            <a:endParaRPr lang="ru-RU" b="1" dirty="0">
              <a:solidFill>
                <a:srgbClr val="FF0000"/>
              </a:solidFill>
            </a:endParaRPr>
          </a:p>
        </p:txBody>
      </p:sp>
      <p:sp>
        <p:nvSpPr>
          <p:cNvPr id="3" name="Содержимое 2"/>
          <p:cNvSpPr>
            <a:spLocks noGrp="1"/>
          </p:cNvSpPr>
          <p:nvPr>
            <p:ph idx="1"/>
          </p:nvPr>
        </p:nvSpPr>
        <p:spPr>
          <a:xfrm>
            <a:off x="304800" y="1143000"/>
            <a:ext cx="8686800" cy="5715000"/>
          </a:xfrm>
        </p:spPr>
        <p:txBody>
          <a:bodyPr>
            <a:normAutofit fontScale="92500" lnSpcReduction="10000"/>
          </a:bodyPr>
          <a:lstStyle/>
          <a:p>
            <a:r>
              <a:rPr lang="ru-RU" b="1" dirty="0" smtClean="0"/>
              <a:t>Бактерии являются возбудителями таких опасных заболеваний, как сибирская язва, столбняк, гангрена, ботулизм, брюшной тиф, дизентерия. Заражение человека может произойти при обработке почвы, уборке урожая. Из почвы возбудители могут попасть на овощи, ягоды, фрукты. </a:t>
            </a:r>
          </a:p>
          <a:p>
            <a:r>
              <a:rPr lang="ru-RU" b="1" dirty="0" smtClean="0"/>
              <a:t>Надо соблюдать правила личной гигиены! (сообщение: «</a:t>
            </a:r>
            <a:r>
              <a:rPr lang="ru-RU" b="1" dirty="0" smtClean="0">
                <a:hlinkClick r:id="rId3" action="ppaction://hlinkfile"/>
              </a:rPr>
              <a:t>Калифорнийский червячок</a:t>
            </a:r>
            <a:r>
              <a:rPr lang="ru-RU" b="1" dirty="0" smtClean="0"/>
              <a:t>»; журнал «Свирель» №6, 95г) </a:t>
            </a:r>
          </a:p>
          <a:p>
            <a:r>
              <a:rPr lang="ru-RU" b="1" dirty="0" smtClean="0"/>
              <a:t>Химический состав почвы: недостаток кальция, железа, йода - ведёт к различным заболеваниям.</a:t>
            </a:r>
          </a:p>
          <a:p>
            <a:endParaRPr lang="ru-RU"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b="1" dirty="0" smtClean="0">
                <a:solidFill>
                  <a:srgbClr val="FF0000"/>
                </a:solidFill>
              </a:rPr>
              <a:t>Калифорнийский червячок</a:t>
            </a:r>
            <a:endParaRPr lang="ru-RU" b="1" dirty="0">
              <a:solidFill>
                <a:srgbClr val="FF0000"/>
              </a:solidFill>
            </a:endParaRPr>
          </a:p>
        </p:txBody>
      </p:sp>
      <p:pic>
        <p:nvPicPr>
          <p:cNvPr id="1026" name="Picture 2" descr="G:\Мамины документы\география\уроки коллег\8кл\почвы\Shpadaruc LB\s_20070331081255.jpg"/>
          <p:cNvPicPr>
            <a:picLocks noGrp="1" noChangeAspect="1" noChangeArrowheads="1"/>
          </p:cNvPicPr>
          <p:nvPr>
            <p:ph idx="1"/>
          </p:nvPr>
        </p:nvPicPr>
        <p:blipFill>
          <a:blip r:embed="rId2"/>
          <a:srcRect/>
          <a:stretch>
            <a:fillRect/>
          </a:stretch>
        </p:blipFill>
        <p:spPr bwMode="auto">
          <a:xfrm>
            <a:off x="2202656" y="1371600"/>
            <a:ext cx="5188744" cy="5188744"/>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8686800" cy="685800"/>
          </a:xfrm>
        </p:spPr>
        <p:txBody>
          <a:bodyPr/>
          <a:lstStyle/>
          <a:p>
            <a:r>
              <a:rPr lang="ru-RU" b="1" dirty="0" smtClean="0">
                <a:solidFill>
                  <a:srgbClr val="FF0000"/>
                </a:solidFill>
              </a:rPr>
              <a:t>Охрана почвы</a:t>
            </a:r>
            <a:endParaRPr lang="ru-RU" b="1" dirty="0">
              <a:solidFill>
                <a:srgbClr val="FF0000"/>
              </a:solidFill>
            </a:endParaRPr>
          </a:p>
        </p:txBody>
      </p:sp>
      <p:sp>
        <p:nvSpPr>
          <p:cNvPr id="3" name="Содержимое 2"/>
          <p:cNvSpPr>
            <a:spLocks noGrp="1"/>
          </p:cNvSpPr>
          <p:nvPr>
            <p:ph idx="1"/>
          </p:nvPr>
        </p:nvSpPr>
        <p:spPr>
          <a:xfrm>
            <a:off x="304800" y="1219200"/>
            <a:ext cx="8839200" cy="5410200"/>
          </a:xfrm>
        </p:spPr>
        <p:txBody>
          <a:bodyPr>
            <a:normAutofit fontScale="92500" lnSpcReduction="20000"/>
          </a:bodyPr>
          <a:lstStyle/>
          <a:p>
            <a:pPr>
              <a:buNone/>
            </a:pPr>
            <a:r>
              <a:rPr lang="ru-RU" b="1" dirty="0" smtClean="0"/>
              <a:t>В решении проблемы охраны и повышения плодородия почв важную роль играют и другие науки (биология, химия). Человек всячески пытался задобрить землю, поэтому народные традиции и обряды сохранились до сих пор; (</a:t>
            </a:r>
            <a:r>
              <a:rPr lang="ru-RU" b="1" dirty="0" smtClean="0">
                <a:hlinkClick r:id="rId3" action="ppaction://hlinkfile"/>
              </a:rPr>
              <a:t>сообщение </a:t>
            </a:r>
            <a:r>
              <a:rPr lang="ru-RU" b="1" dirty="0" smtClean="0"/>
              <a:t>о земледельческих праздниках).</a:t>
            </a:r>
          </a:p>
          <a:p>
            <a:pPr>
              <a:buNone/>
            </a:pPr>
            <a:r>
              <a:rPr lang="ru-RU" b="1" dirty="0" smtClean="0"/>
              <a:t>Главный источник загрязнения почв в Пскове - выбросы промышленных предприятий и выработка отходов в автотранспорте. Кислотность почв: городской пляж-5,7(кислая),поля совхоза «Родина» - 6,6(нейтральная), мост им. А.Невского — 5(кислая).Гумуса-1,8%(низкое). </a:t>
            </a:r>
          </a:p>
          <a:p>
            <a:pPr>
              <a:buNone/>
            </a:pPr>
            <a:r>
              <a:rPr lang="ru-RU" b="1" dirty="0" smtClean="0"/>
              <a:t>Надо: известковать, удобрять, защищать от эрозии.</a:t>
            </a:r>
          </a:p>
          <a:p>
            <a:pPr>
              <a:buNone/>
            </a:pPr>
            <a:endParaRPr lang="ru-RU"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smtClean="0">
                <a:solidFill>
                  <a:srgbClr val="FF0000"/>
                </a:solidFill>
              </a:rPr>
              <a:t>Задачи урока:</a:t>
            </a:r>
            <a:r>
              <a:rPr lang="ru-RU" b="1" dirty="0" smtClean="0">
                <a:solidFill>
                  <a:srgbClr val="FF0000"/>
                </a:solidFill>
              </a:rPr>
              <a:t/>
            </a:r>
            <a:br>
              <a:rPr lang="ru-RU" b="1" dirty="0" smtClean="0">
                <a:solidFill>
                  <a:srgbClr val="FF0000"/>
                </a:solidFill>
              </a:rPr>
            </a:br>
            <a:endParaRPr lang="ru-RU" b="1" dirty="0">
              <a:solidFill>
                <a:srgbClr val="FF0000"/>
              </a:solidFill>
            </a:endParaRPr>
          </a:p>
        </p:txBody>
      </p:sp>
      <p:sp>
        <p:nvSpPr>
          <p:cNvPr id="3" name="Содержимое 2"/>
          <p:cNvSpPr>
            <a:spLocks noGrp="1"/>
          </p:cNvSpPr>
          <p:nvPr>
            <p:ph idx="1"/>
          </p:nvPr>
        </p:nvSpPr>
        <p:spPr>
          <a:xfrm>
            <a:off x="228600" y="1219200"/>
            <a:ext cx="8763000" cy="5410200"/>
          </a:xfrm>
        </p:spPr>
        <p:txBody>
          <a:bodyPr>
            <a:normAutofit fontScale="92500"/>
          </a:bodyPr>
          <a:lstStyle/>
          <a:p>
            <a:r>
              <a:rPr lang="ru-RU" dirty="0" smtClean="0"/>
              <a:t>1</a:t>
            </a:r>
            <a:r>
              <a:rPr lang="ru-RU" b="1" dirty="0" smtClean="0"/>
              <a:t>) Сформировать знания о почвенных ресурсах, показать их особенности, дать им оценку.</a:t>
            </a:r>
          </a:p>
          <a:p>
            <a:r>
              <a:rPr lang="ru-RU" b="1" dirty="0" smtClean="0"/>
              <a:t>2) Ознакомить учащихся с видами мелиорации и картой мелиорации.</a:t>
            </a:r>
          </a:p>
          <a:p>
            <a:r>
              <a:rPr lang="ru-RU" b="1" dirty="0" smtClean="0"/>
              <a:t>3) Показать изменения почвы под влиянием хозяйственной деятельности человека.</a:t>
            </a:r>
          </a:p>
          <a:p>
            <a:r>
              <a:rPr lang="ru-RU" b="1" dirty="0" smtClean="0"/>
              <a:t>4) Сформировать убеждение в необходимости бережного использования почвенных ресурсов, проведение комплексных мероприятий по охране почв и восстановлению их плодородия.</a:t>
            </a:r>
          </a:p>
          <a:p>
            <a:endParaRPr lang="ru-RU"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686800" cy="609600"/>
          </a:xfrm>
        </p:spPr>
        <p:txBody>
          <a:bodyPr>
            <a:normAutofit fontScale="90000"/>
          </a:bodyPr>
          <a:lstStyle/>
          <a:p>
            <a:r>
              <a:rPr lang="ru-RU" b="1" dirty="0" smtClean="0">
                <a:solidFill>
                  <a:srgbClr val="FF0000"/>
                </a:solidFill>
              </a:rPr>
              <a:t>ПОСЛОВИЦЫ</a:t>
            </a:r>
            <a:r>
              <a:rPr lang="ru-RU" b="1" dirty="0" smtClean="0"/>
              <a:t> </a:t>
            </a:r>
            <a:endParaRPr lang="ru-RU" sz="2700" b="1" dirty="0">
              <a:solidFill>
                <a:srgbClr val="FF0000"/>
              </a:solidFill>
            </a:endParaRPr>
          </a:p>
        </p:txBody>
      </p:sp>
      <p:sp>
        <p:nvSpPr>
          <p:cNvPr id="3" name="Содержимое 2"/>
          <p:cNvSpPr>
            <a:spLocks noGrp="1"/>
          </p:cNvSpPr>
          <p:nvPr>
            <p:ph idx="1"/>
          </p:nvPr>
        </p:nvSpPr>
        <p:spPr>
          <a:xfrm>
            <a:off x="228600" y="838200"/>
            <a:ext cx="8763000" cy="5791200"/>
          </a:xfrm>
        </p:spPr>
        <p:txBody>
          <a:bodyPr>
            <a:normAutofit fontScale="92500" lnSpcReduction="10000"/>
          </a:bodyPr>
          <a:lstStyle/>
          <a:p>
            <a:r>
              <a:rPr lang="ru-RU" sz="2800" b="1" dirty="0" smtClean="0"/>
              <a:t>Земелька черная, а белый хлеб родит</a:t>
            </a:r>
          </a:p>
          <a:p>
            <a:r>
              <a:rPr lang="ru-RU" sz="2800" b="1" dirty="0" smtClean="0"/>
              <a:t>Земля не уродит – никто не угодит</a:t>
            </a:r>
          </a:p>
          <a:p>
            <a:r>
              <a:rPr lang="ru-RU" sz="2800" b="1" dirty="0" smtClean="0"/>
              <a:t>Хлеб в пути не в тяжесть</a:t>
            </a:r>
          </a:p>
          <a:p>
            <a:r>
              <a:rPr lang="ru-RU" sz="2800" b="1" dirty="0" smtClean="0"/>
              <a:t>Хлеб всему голова</a:t>
            </a:r>
          </a:p>
          <a:p>
            <a:r>
              <a:rPr lang="ru-RU" sz="2800" b="1" dirty="0" smtClean="0"/>
              <a:t>Хлеб да вода – крестьянская еда</a:t>
            </a:r>
          </a:p>
          <a:p>
            <a:r>
              <a:rPr lang="ru-RU" sz="2800" b="1" dirty="0" smtClean="0"/>
              <a:t>Хлеб, соль – конец обеду</a:t>
            </a:r>
          </a:p>
          <a:p>
            <a:r>
              <a:rPr lang="ru-RU" sz="2800" b="1" dirty="0" smtClean="0"/>
              <a:t>Хлеб хлебу брат</a:t>
            </a:r>
          </a:p>
          <a:p>
            <a:r>
              <a:rPr lang="ru-RU" sz="2800" b="1" dirty="0" smtClean="0"/>
              <a:t>Хлеб соль не бранит</a:t>
            </a:r>
          </a:p>
          <a:p>
            <a:r>
              <a:rPr lang="ru-RU" sz="2800" b="1" dirty="0" smtClean="0"/>
              <a:t>Землю обойдешь, а от клеветы не уйдешь</a:t>
            </a:r>
          </a:p>
          <a:p>
            <a:r>
              <a:rPr lang="ru-RU" sz="2800" b="1" dirty="0" smtClean="0"/>
              <a:t>Землю пахать, не в бабки играть</a:t>
            </a:r>
          </a:p>
          <a:p>
            <a:r>
              <a:rPr lang="ru-RU" sz="2800" b="1" dirty="0" smtClean="0"/>
              <a:t>Хлеб да живот и без денег живет</a:t>
            </a:r>
          </a:p>
          <a:p>
            <a:r>
              <a:rPr lang="ru-RU" sz="2800" b="1" dirty="0" smtClean="0"/>
              <a:t>Хлеба мера – деньгам счет</a:t>
            </a:r>
          </a:p>
          <a:p>
            <a:r>
              <a:rPr lang="ru-RU" sz="2800" b="1" dirty="0" smtClean="0"/>
              <a:t>Хлеб за брюхом не ходит, а брюхо за хлебом</a:t>
            </a:r>
          </a:p>
          <a:p>
            <a:endParaRPr lang="ru-RU" sz="2000" b="1" dirty="0" smtClean="0"/>
          </a:p>
          <a:p>
            <a:endParaRPr lang="ru-RU" sz="2000" b="1"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Содержимое 5" descr="bigapple.gif"/>
          <p:cNvPicPr>
            <a:picLocks noGrp="1" noChangeAspect="1"/>
          </p:cNvPicPr>
          <p:nvPr>
            <p:ph idx="1"/>
          </p:nvPr>
        </p:nvPicPr>
        <p:blipFill>
          <a:blip r:embed="rId2"/>
          <a:stretch>
            <a:fillRect/>
          </a:stretch>
        </p:blipFill>
        <p:spPr>
          <a:xfrm>
            <a:off x="2743200" y="2971800"/>
            <a:ext cx="3505200" cy="3505200"/>
          </a:xfrm>
        </p:spPr>
      </p:pic>
      <p:sp>
        <p:nvSpPr>
          <p:cNvPr id="4" name="Прямоугольник 3"/>
          <p:cNvSpPr/>
          <p:nvPr/>
        </p:nvSpPr>
        <p:spPr>
          <a:xfrm>
            <a:off x="685800" y="1066800"/>
            <a:ext cx="7817974"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СПАСИБО ЗА ВНИМАНИЕ</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Прямоугольник 4"/>
          <p:cNvSpPr/>
          <p:nvPr/>
        </p:nvSpPr>
        <p:spPr>
          <a:xfrm>
            <a:off x="914400" y="1905000"/>
            <a:ext cx="7315415" cy="923330"/>
          </a:xfrm>
          <a:prstGeom prst="rect">
            <a:avLst/>
          </a:prstGeom>
          <a:noFill/>
        </p:spPr>
        <p:txBody>
          <a:bodyPr wrap="square" lIns="91440" tIns="45720" rIns="91440" bIns="45720">
            <a:spAutoFit/>
          </a:bodyPr>
          <a:lstStyle/>
          <a:p>
            <a:pPr algn="ctr"/>
            <a:r>
              <a:rPr lang="ru-RU"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Берегите природу!</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8686800" cy="838200"/>
          </a:xfrm>
        </p:spPr>
        <p:txBody>
          <a:bodyPr/>
          <a:lstStyle/>
          <a:p>
            <a:r>
              <a:rPr lang="ru-RU" b="1" dirty="0" smtClean="0">
                <a:solidFill>
                  <a:srgbClr val="FF0000"/>
                </a:solidFill>
              </a:rPr>
              <a:t>Повторение</a:t>
            </a:r>
            <a:endParaRPr lang="ru-RU" b="1" dirty="0">
              <a:solidFill>
                <a:srgbClr val="FF0000"/>
              </a:solidFill>
            </a:endParaRPr>
          </a:p>
        </p:txBody>
      </p:sp>
      <p:sp>
        <p:nvSpPr>
          <p:cNvPr id="3" name="Содержимое 2"/>
          <p:cNvSpPr>
            <a:spLocks noGrp="1"/>
          </p:cNvSpPr>
          <p:nvPr>
            <p:ph idx="1"/>
          </p:nvPr>
        </p:nvSpPr>
        <p:spPr>
          <a:xfrm>
            <a:off x="304800" y="1219200"/>
            <a:ext cx="8686800" cy="5334000"/>
          </a:xfrm>
        </p:spPr>
        <p:txBody>
          <a:bodyPr>
            <a:normAutofit fontScale="85000" lnSpcReduction="10000"/>
          </a:bodyPr>
          <a:lstStyle/>
          <a:p>
            <a:r>
              <a:rPr lang="ru-RU" b="1" dirty="0" smtClean="0"/>
              <a:t>На прошлом уроке вы узнали,  какие почвы встречаются на территории России. Повторим:</a:t>
            </a:r>
          </a:p>
          <a:p>
            <a:pPr lvl="0"/>
            <a:r>
              <a:rPr lang="ru-RU" b="1" dirty="0" smtClean="0"/>
              <a:t>Индивидуальные </a:t>
            </a:r>
            <a:r>
              <a:rPr lang="ru-RU" b="1" dirty="0" smtClean="0">
                <a:hlinkClick r:id="rId3" action="ppaction://hlinkfile"/>
              </a:rPr>
              <a:t>задания </a:t>
            </a:r>
            <a:r>
              <a:rPr lang="ru-RU" b="1" dirty="0" smtClean="0"/>
              <a:t>получают:</a:t>
            </a:r>
            <a:br>
              <a:rPr lang="ru-RU" b="1" dirty="0" smtClean="0"/>
            </a:br>
            <a:r>
              <a:rPr lang="ru-RU" b="1" dirty="0" smtClean="0"/>
              <a:t>а) Тест (выбрать правильный ответ)</a:t>
            </a:r>
            <a:br>
              <a:rPr lang="ru-RU" b="1" dirty="0" smtClean="0"/>
            </a:br>
            <a:r>
              <a:rPr lang="ru-RU" b="1" dirty="0" smtClean="0"/>
              <a:t>б) Карточки № 1, 2, 3.</a:t>
            </a:r>
          </a:p>
          <a:p>
            <a:pPr lvl="0"/>
            <a:r>
              <a:rPr lang="ru-RU" b="1" dirty="0" smtClean="0"/>
              <a:t>Опережающее задание - подготовить рассказ о влиянии  деятельности человека на почвы.</a:t>
            </a:r>
          </a:p>
          <a:p>
            <a:pPr lvl="0"/>
            <a:r>
              <a:rPr lang="ru-RU" b="1" dirty="0" smtClean="0"/>
              <a:t>Всему классу вопросы:</a:t>
            </a:r>
          </a:p>
          <a:p>
            <a:pPr lvl="0"/>
            <a:r>
              <a:rPr lang="ru-RU" b="1" dirty="0" smtClean="0"/>
              <a:t>назвать и показать какие почвы есть в нашей стране, как они изменяются?</a:t>
            </a:r>
          </a:p>
          <a:p>
            <a:pPr lvl="0"/>
            <a:r>
              <a:rPr lang="ru-RU" b="1" dirty="0" smtClean="0"/>
              <a:t>какой русский ученный занимался изучением почв?</a:t>
            </a:r>
          </a:p>
          <a:p>
            <a:pPr lvl="0"/>
            <a:r>
              <a:rPr lang="ru-RU" b="1" dirty="0" smtClean="0"/>
              <a:t>в чём заслуга Докучаева В.В.? (доклад о Докучаеве).</a:t>
            </a:r>
          </a:p>
          <a:p>
            <a:endParaRPr lang="ru-RU" b="1"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57200"/>
            <a:ext cx="9144000" cy="838200"/>
          </a:xfrm>
        </p:spPr>
        <p:txBody>
          <a:bodyPr>
            <a:normAutofit fontScale="90000"/>
          </a:bodyPr>
          <a:lstStyle/>
          <a:p>
            <a:pPr algn="ctr"/>
            <a:r>
              <a:rPr lang="ru-RU" b="1" dirty="0" smtClean="0">
                <a:solidFill>
                  <a:srgbClr val="FF0000"/>
                </a:solidFill>
              </a:rPr>
              <a:t>Докучаев Василий Васильевич (1846-1903)</a:t>
            </a:r>
            <a:endParaRPr lang="ru-RU" b="1" dirty="0">
              <a:solidFill>
                <a:srgbClr val="FF0000"/>
              </a:solidFill>
            </a:endParaRPr>
          </a:p>
        </p:txBody>
      </p:sp>
      <p:pic>
        <p:nvPicPr>
          <p:cNvPr id="1026" name="Picture 2" descr="G:\Мамины документы\география\уроки коллег\8кл\почвы\В.В.Докучаев\m_22243.jpg"/>
          <p:cNvPicPr>
            <a:picLocks noGrp="1" noChangeAspect="1" noChangeArrowheads="1"/>
          </p:cNvPicPr>
          <p:nvPr>
            <p:ph idx="1"/>
          </p:nvPr>
        </p:nvPicPr>
        <p:blipFill>
          <a:blip r:embed="rId3"/>
          <a:srcRect/>
          <a:stretch>
            <a:fillRect/>
          </a:stretch>
        </p:blipFill>
        <p:spPr bwMode="auto">
          <a:xfrm>
            <a:off x="381000" y="1384829"/>
            <a:ext cx="4267200" cy="4741333"/>
          </a:xfrm>
          <a:prstGeom prst="rect">
            <a:avLst/>
          </a:prstGeom>
          <a:noFill/>
        </p:spPr>
      </p:pic>
      <p:pic>
        <p:nvPicPr>
          <p:cNvPr id="1027" name="Picture 3" descr="G:\Мамины документы\география\уроки коллег\8кл\почвы\В.В.Докучаев\n1200375111.jpg"/>
          <p:cNvPicPr>
            <a:picLocks noChangeAspect="1" noChangeArrowheads="1"/>
          </p:cNvPicPr>
          <p:nvPr/>
        </p:nvPicPr>
        <p:blipFill>
          <a:blip r:embed="rId4"/>
          <a:srcRect/>
          <a:stretch>
            <a:fillRect/>
          </a:stretch>
        </p:blipFill>
        <p:spPr bwMode="auto">
          <a:xfrm>
            <a:off x="5105400" y="1447419"/>
            <a:ext cx="3581400" cy="4781169"/>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04800" y="1219200"/>
            <a:ext cx="8686800" cy="5410200"/>
          </a:xfrm>
        </p:spPr>
        <p:txBody>
          <a:bodyPr/>
          <a:lstStyle/>
          <a:p>
            <a:pPr algn="ctr">
              <a:buNone/>
            </a:pPr>
            <a:r>
              <a:rPr lang="ru-RU" dirty="0" smtClean="0"/>
              <a:t>   </a:t>
            </a:r>
            <a:r>
              <a:rPr lang="ru-RU" b="1" dirty="0" smtClean="0"/>
              <a:t>Да, этот гениальный человек сумел создать новую науку - почвоведение. Эта наука положила начало развития другим наукам: экологии, геохимии и др. Труды Докучаева и его учеников экспонировались на Всемирной выставке в Париже (1869г.) и Чикаго (1893г.). Докучаев был награждён Орденом за заслуги по земледелию. Всю жизнь он посвятил тому, чтобы мы имели кусок хлеба на столе. </a:t>
            </a:r>
            <a:endParaRPr lang="ru-RU" b="1" dirty="0"/>
          </a:p>
        </p:txBody>
      </p:sp>
      <p:sp>
        <p:nvSpPr>
          <p:cNvPr id="4" name="Заголовок 3"/>
          <p:cNvSpPr>
            <a:spLocks noGrp="1"/>
          </p:cNvSpPr>
          <p:nvPr>
            <p:ph type="title"/>
          </p:nvPr>
        </p:nvSpPr>
        <p:spPr/>
        <p:txBody>
          <a:bodyPr/>
          <a:lstStyle/>
          <a:p>
            <a:r>
              <a:rPr lang="ru-RU" b="1" dirty="0" smtClean="0">
                <a:solidFill>
                  <a:srgbClr val="FF0000"/>
                </a:solidFill>
              </a:rPr>
              <a:t>В.В.Докучаев</a:t>
            </a:r>
            <a:endParaRPr lang="ru-RU" b="1" dirty="0">
              <a:solidFill>
                <a:srgbClr val="FF0000"/>
              </a:solidFill>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04800"/>
            <a:ext cx="8686800" cy="457200"/>
          </a:xfrm>
        </p:spPr>
        <p:txBody>
          <a:bodyPr>
            <a:normAutofit fontScale="90000"/>
          </a:bodyPr>
          <a:lstStyle/>
          <a:p>
            <a:r>
              <a:rPr lang="ru-RU" b="1" dirty="0" smtClean="0">
                <a:solidFill>
                  <a:srgbClr val="FF0000"/>
                </a:solidFill>
              </a:rPr>
              <a:t>Повторение</a:t>
            </a:r>
            <a:endParaRPr lang="ru-RU" b="1" dirty="0">
              <a:solidFill>
                <a:srgbClr val="FF0000"/>
              </a:solidFill>
            </a:endParaRPr>
          </a:p>
        </p:txBody>
      </p:sp>
      <p:sp>
        <p:nvSpPr>
          <p:cNvPr id="3" name="Содержимое 2"/>
          <p:cNvSpPr>
            <a:spLocks noGrp="1"/>
          </p:cNvSpPr>
          <p:nvPr>
            <p:ph idx="1"/>
          </p:nvPr>
        </p:nvSpPr>
        <p:spPr>
          <a:xfrm>
            <a:off x="228600" y="1066800"/>
            <a:ext cx="8686800" cy="5638800"/>
          </a:xfrm>
        </p:spPr>
        <p:txBody>
          <a:bodyPr>
            <a:normAutofit fontScale="55000" lnSpcReduction="20000"/>
          </a:bodyPr>
          <a:lstStyle/>
          <a:p>
            <a:pPr>
              <a:buNone/>
            </a:pPr>
            <a:r>
              <a:rPr lang="ru-RU" sz="4400" b="1" u="sng" dirty="0" smtClean="0"/>
              <a:t>Тест (выбрать ответ)</a:t>
            </a:r>
            <a:endParaRPr lang="ru-RU" sz="4400" b="1" dirty="0" smtClean="0"/>
          </a:p>
          <a:p>
            <a:r>
              <a:rPr lang="ru-RU" b="1" dirty="0" smtClean="0"/>
              <a:t>1.	Для какого типа почв характерен хорошо выраженный светлый (белёсый) горизонт вымывания:</a:t>
            </a:r>
          </a:p>
          <a:p>
            <a:r>
              <a:rPr lang="ru-RU" b="1" dirty="0" smtClean="0"/>
              <a:t>а)	</a:t>
            </a:r>
            <a:r>
              <a:rPr lang="ru-RU" b="1" dirty="0" err="1" smtClean="0"/>
              <a:t>тундро</a:t>
            </a:r>
            <a:r>
              <a:rPr lang="ru-RU" b="1" dirty="0" smtClean="0"/>
              <a:t>- глеевые</a:t>
            </a:r>
          </a:p>
          <a:p>
            <a:r>
              <a:rPr lang="ru-RU" b="1" dirty="0" smtClean="0"/>
              <a:t>б)	подзолистые</a:t>
            </a:r>
          </a:p>
          <a:p>
            <a:r>
              <a:rPr lang="ru-RU" b="1" dirty="0" smtClean="0"/>
              <a:t>в)	чернозёмы</a:t>
            </a:r>
          </a:p>
          <a:p>
            <a:r>
              <a:rPr lang="ru-RU" b="1" dirty="0" smtClean="0"/>
              <a:t>г)	каштановые</a:t>
            </a:r>
          </a:p>
          <a:p>
            <a:r>
              <a:rPr lang="ru-RU" b="1" dirty="0" err="1" smtClean="0"/>
              <a:t>д</a:t>
            </a:r>
            <a:r>
              <a:rPr lang="ru-RU" b="1" dirty="0" smtClean="0"/>
              <a:t>)	серозёмы</a:t>
            </a:r>
          </a:p>
          <a:p>
            <a:r>
              <a:rPr lang="ru-RU" b="1" dirty="0" smtClean="0"/>
              <a:t>2.	Где размещаются </a:t>
            </a:r>
            <a:r>
              <a:rPr lang="ru-RU" b="1" dirty="0" err="1" smtClean="0"/>
              <a:t>тундро</a:t>
            </a:r>
            <a:r>
              <a:rPr lang="ru-RU" b="1" dirty="0" smtClean="0"/>
              <a:t> — глеевые почвы:</a:t>
            </a:r>
          </a:p>
          <a:p>
            <a:r>
              <a:rPr lang="ru-RU" b="1" dirty="0" smtClean="0"/>
              <a:t>а)	на </a:t>
            </a:r>
            <a:r>
              <a:rPr lang="ru-RU" b="1" dirty="0" err="1" smtClean="0"/>
              <a:t>юго</a:t>
            </a:r>
            <a:r>
              <a:rPr lang="ru-RU" b="1" dirty="0" smtClean="0"/>
              <a:t> - востоке страны</a:t>
            </a:r>
          </a:p>
          <a:p>
            <a:r>
              <a:rPr lang="ru-RU" b="1" dirty="0" smtClean="0"/>
              <a:t>б)	на крайнем севере</a:t>
            </a:r>
          </a:p>
          <a:p>
            <a:r>
              <a:rPr lang="ru-RU" b="1" dirty="0" smtClean="0"/>
              <a:t>в)	</a:t>
            </a:r>
            <a:r>
              <a:rPr lang="ru-RU" b="1" dirty="0" err="1" smtClean="0"/>
              <a:t>в</a:t>
            </a:r>
            <a:r>
              <a:rPr lang="ru-RU" b="1" dirty="0" smtClean="0"/>
              <a:t> бассейне р. Печоры</a:t>
            </a:r>
          </a:p>
          <a:p>
            <a:r>
              <a:rPr lang="ru-RU" b="1" dirty="0" smtClean="0"/>
              <a:t>3.	В каких условиях почвы подвергаются засолению:</a:t>
            </a:r>
          </a:p>
          <a:p>
            <a:r>
              <a:rPr lang="ru-RU" b="1" dirty="0" smtClean="0"/>
              <a:t>а)	жаркого климата и обильного увлажнения</a:t>
            </a:r>
          </a:p>
          <a:p>
            <a:r>
              <a:rPr lang="ru-RU" b="1" dirty="0" smtClean="0"/>
              <a:t>б)	недостаточного увлажнения и большого испарения</a:t>
            </a:r>
          </a:p>
          <a:p>
            <a:r>
              <a:rPr lang="ru-RU" b="1" dirty="0" smtClean="0"/>
              <a:t>в)	прохладного климата и недостаточного увлажнения</a:t>
            </a:r>
          </a:p>
          <a:p>
            <a:r>
              <a:rPr lang="ru-RU" b="1" dirty="0" smtClean="0"/>
              <a:t>г)	слабого испарения и обильного увлажнения</a:t>
            </a:r>
          </a:p>
          <a:p>
            <a:pPr>
              <a:buNone/>
            </a:pPr>
            <a:r>
              <a:rPr lang="ru-RU" sz="4400" b="1" dirty="0" smtClean="0"/>
              <a:t>Устно: Почему чернозёмы самые плодородные?</a:t>
            </a:r>
          </a:p>
          <a:p>
            <a:endParaRPr lang="ru-RU" dirty="0"/>
          </a:p>
        </p:txBody>
      </p:sp>
      <p:sp>
        <p:nvSpPr>
          <p:cNvPr id="7" name="Овал 6"/>
          <p:cNvSpPr/>
          <p:nvPr/>
        </p:nvSpPr>
        <p:spPr>
          <a:xfrm>
            <a:off x="609600" y="2209800"/>
            <a:ext cx="3048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609600" y="4114800"/>
            <a:ext cx="3048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609600" y="4953000"/>
            <a:ext cx="304800" cy="228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04800"/>
            <a:ext cx="8686800" cy="685800"/>
          </a:xfrm>
        </p:spPr>
        <p:txBody>
          <a:bodyPr>
            <a:normAutofit fontScale="90000"/>
          </a:bodyPr>
          <a:lstStyle/>
          <a:p>
            <a:r>
              <a:rPr lang="ru-RU" sz="3100" b="1" u="sng" dirty="0" smtClean="0">
                <a:solidFill>
                  <a:srgbClr val="FF0000"/>
                </a:solidFill>
              </a:rPr>
              <a:t>Карточка №1 Опр</a:t>
            </a:r>
            <a:r>
              <a:rPr lang="ru-RU" sz="3100" b="1" dirty="0" smtClean="0">
                <a:solidFill>
                  <a:srgbClr val="FF0000"/>
                </a:solidFill>
              </a:rPr>
              <a:t>едел</a:t>
            </a:r>
            <a:r>
              <a:rPr lang="ru-RU" sz="3100" b="1" u="sng" dirty="0" smtClean="0">
                <a:solidFill>
                  <a:srgbClr val="FF0000"/>
                </a:solidFill>
              </a:rPr>
              <a:t>и тип почв</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381000" y="1295400"/>
          <a:ext cx="8534400" cy="5155608"/>
        </p:xfrm>
        <a:graphic>
          <a:graphicData uri="http://schemas.openxmlformats.org/drawingml/2006/table">
            <a:tbl>
              <a:tblPr firstRow="1" bandRow="1">
                <a:tableStyleId>{5C22544A-7EE6-4342-B048-85BDC9FD1C3A}</a:tableStyleId>
              </a:tblPr>
              <a:tblGrid>
                <a:gridCol w="4267200"/>
                <a:gridCol w="4267200"/>
              </a:tblGrid>
              <a:tr h="541581">
                <a:tc>
                  <a:txBody>
                    <a:bodyPr/>
                    <a:lstStyle/>
                    <a:p>
                      <a:r>
                        <a:rPr kumimoji="0" lang="ru-RU" sz="2800" b="1" kern="1200" dirty="0" smtClean="0">
                          <a:solidFill>
                            <a:schemeClr val="lt1"/>
                          </a:solidFill>
                          <a:latin typeface="+mn-lt"/>
                          <a:ea typeface="+mn-ea"/>
                          <a:cs typeface="+mn-cs"/>
                        </a:rPr>
                        <a:t>Признаки почв</a:t>
                      </a:r>
                      <a:endParaRPr lang="ru-RU" sz="2800" b="1" dirty="0"/>
                    </a:p>
                  </a:txBody>
                  <a:tcPr/>
                </a:tc>
                <a:tc>
                  <a:txBody>
                    <a:bodyPr/>
                    <a:lstStyle/>
                    <a:p>
                      <a:r>
                        <a:rPr kumimoji="0" lang="ru-RU" sz="2800" b="1" kern="1200" dirty="0" smtClean="0">
                          <a:solidFill>
                            <a:schemeClr val="lt1"/>
                          </a:solidFill>
                          <a:latin typeface="+mn-lt"/>
                          <a:ea typeface="+mn-ea"/>
                          <a:cs typeface="+mn-cs"/>
                        </a:rPr>
                        <a:t>Типы почв</a:t>
                      </a:r>
                      <a:endParaRPr lang="ru-RU" sz="2800" dirty="0"/>
                    </a:p>
                  </a:txBody>
                  <a:tcPr/>
                </a:tc>
              </a:tr>
              <a:tr h="541581">
                <a:tc>
                  <a:txBody>
                    <a:bodyPr/>
                    <a:lstStyle/>
                    <a:p>
                      <a:r>
                        <a:rPr kumimoji="0" lang="ru-RU" sz="2400" b="1" kern="1200" dirty="0" smtClean="0">
                          <a:solidFill>
                            <a:schemeClr val="tx2"/>
                          </a:solidFill>
                          <a:latin typeface="+mn-lt"/>
                          <a:ea typeface="+mn-ea"/>
                          <a:cs typeface="+mn-cs"/>
                        </a:rPr>
                        <a:t>1. Цвет золы </a:t>
                      </a:r>
                      <a:endParaRPr lang="ru-RU" sz="2400" b="1" dirty="0">
                        <a:solidFill>
                          <a:schemeClr val="tx2"/>
                        </a:solidFill>
                      </a:endParaRPr>
                    </a:p>
                  </a:txBody>
                  <a:tcPr/>
                </a:tc>
                <a:tc>
                  <a:txBody>
                    <a:bodyPr/>
                    <a:lstStyle/>
                    <a:p>
                      <a:r>
                        <a:rPr lang="ru-RU" sz="2400" b="1" dirty="0" smtClean="0">
                          <a:solidFill>
                            <a:schemeClr val="tx2"/>
                          </a:solidFill>
                        </a:rPr>
                        <a:t>1.Подзолистые</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2. Комковатая структура </a:t>
                      </a:r>
                      <a:endParaRPr lang="ru-RU" sz="2400" b="1" dirty="0">
                        <a:solidFill>
                          <a:schemeClr val="tx2"/>
                        </a:solidFill>
                      </a:endParaRPr>
                    </a:p>
                  </a:txBody>
                  <a:tcPr/>
                </a:tc>
                <a:tc>
                  <a:txBody>
                    <a:bodyPr/>
                    <a:lstStyle/>
                    <a:p>
                      <a:r>
                        <a:rPr lang="ru-RU" sz="2400" b="1" dirty="0" smtClean="0">
                          <a:solidFill>
                            <a:schemeClr val="tx2"/>
                          </a:solidFill>
                        </a:rPr>
                        <a:t>2.Черноземы </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3. Заболоченные </a:t>
                      </a:r>
                      <a:endParaRPr lang="ru-RU" sz="2400" b="1" dirty="0">
                        <a:solidFill>
                          <a:schemeClr val="tx2"/>
                        </a:solidFill>
                      </a:endParaRPr>
                    </a:p>
                  </a:txBody>
                  <a:tcPr/>
                </a:tc>
                <a:tc>
                  <a:txBody>
                    <a:bodyPr/>
                    <a:lstStyle/>
                    <a:p>
                      <a:r>
                        <a:rPr lang="ru-RU" sz="2400" b="1" dirty="0" smtClean="0">
                          <a:solidFill>
                            <a:schemeClr val="tx2"/>
                          </a:solidFill>
                        </a:rPr>
                        <a:t>3.Торфяно-болотистые</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4. Распылённая структура </a:t>
                      </a:r>
                      <a:endParaRPr lang="ru-RU" sz="2400" b="1" dirty="0">
                        <a:solidFill>
                          <a:schemeClr val="tx2"/>
                        </a:solidFill>
                      </a:endParaRPr>
                    </a:p>
                  </a:txBody>
                  <a:tcPr/>
                </a:tc>
                <a:tc>
                  <a:txBody>
                    <a:bodyPr/>
                    <a:lstStyle/>
                    <a:p>
                      <a:r>
                        <a:rPr lang="ru-RU" sz="2400" b="1" dirty="0" smtClean="0">
                          <a:solidFill>
                            <a:schemeClr val="tx2"/>
                          </a:solidFill>
                        </a:rPr>
                        <a:t>4.Подзолистые</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5. Содержит перегноя 10% </a:t>
                      </a:r>
                      <a:endParaRPr lang="ru-RU" sz="2400" b="1" dirty="0">
                        <a:solidFill>
                          <a:schemeClr val="tx2"/>
                        </a:solidFill>
                      </a:endParaRPr>
                    </a:p>
                  </a:txBody>
                  <a:tcPr/>
                </a:tc>
                <a:tc>
                  <a:txBody>
                    <a:bodyPr/>
                    <a:lstStyle/>
                    <a:p>
                      <a:r>
                        <a:rPr lang="ru-RU" sz="2400" b="1" dirty="0" smtClean="0">
                          <a:solidFill>
                            <a:schemeClr val="tx2"/>
                          </a:solidFill>
                        </a:rPr>
                        <a:t>5.Черноземы</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6. Высокая кислотность </a:t>
                      </a:r>
                      <a:endParaRPr lang="ru-RU" sz="2400" b="1" dirty="0">
                        <a:solidFill>
                          <a:schemeClr val="tx2"/>
                        </a:solidFill>
                      </a:endParaRPr>
                    </a:p>
                  </a:txBody>
                  <a:tcPr/>
                </a:tc>
                <a:tc>
                  <a:txBody>
                    <a:bodyPr/>
                    <a:lstStyle/>
                    <a:p>
                      <a:r>
                        <a:rPr lang="ru-RU" sz="2400" b="1" dirty="0" smtClean="0">
                          <a:solidFill>
                            <a:schemeClr val="tx2"/>
                          </a:solidFill>
                        </a:rPr>
                        <a:t>6.Дерново-подзолистые</a:t>
                      </a:r>
                      <a:endParaRPr lang="ru-RU" sz="2400" b="1" dirty="0">
                        <a:solidFill>
                          <a:schemeClr val="tx2"/>
                        </a:solidFill>
                      </a:endParaRPr>
                    </a:p>
                  </a:txBody>
                  <a:tcPr/>
                </a:tc>
              </a:tr>
              <a:tr h="6203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7. Тёмные по цвету</a:t>
                      </a:r>
                    </a:p>
                    <a:p>
                      <a:endParaRPr lang="ru-RU" sz="2400" b="1" dirty="0">
                        <a:solidFill>
                          <a:schemeClr val="tx2"/>
                        </a:solidFill>
                      </a:endParaRPr>
                    </a:p>
                  </a:txBody>
                  <a:tcPr/>
                </a:tc>
                <a:tc>
                  <a:txBody>
                    <a:bodyPr/>
                    <a:lstStyle/>
                    <a:p>
                      <a:r>
                        <a:rPr lang="ru-RU" sz="2400" b="1" dirty="0" smtClean="0">
                          <a:solidFill>
                            <a:schemeClr val="tx2"/>
                          </a:solidFill>
                        </a:rPr>
                        <a:t>7.Черноземы, торфяно-болотистые</a:t>
                      </a:r>
                      <a:endParaRPr lang="ru-RU" sz="2400" b="1" dirty="0">
                        <a:solidFill>
                          <a:schemeClr val="tx2"/>
                        </a:solidFill>
                      </a:endParaRPr>
                    </a:p>
                  </a:txBody>
                  <a:tcPr/>
                </a:tc>
              </a:tr>
              <a:tr h="541581">
                <a:tc>
                  <a:txBody>
                    <a:bodyPr/>
                    <a:lstStyle/>
                    <a:p>
                      <a:r>
                        <a:rPr kumimoji="0" lang="ru-RU" sz="2400" b="1" kern="1200" dirty="0" smtClean="0">
                          <a:solidFill>
                            <a:schemeClr val="tx2"/>
                          </a:solidFill>
                          <a:latin typeface="+mn-lt"/>
                          <a:ea typeface="+mn-ea"/>
                          <a:cs typeface="+mn-cs"/>
                        </a:rPr>
                        <a:t> 8. Светло - серые</a:t>
                      </a:r>
                      <a:endParaRPr lang="ru-RU" sz="2400" b="1" dirty="0">
                        <a:solidFill>
                          <a:schemeClr val="tx2"/>
                        </a:solidFill>
                      </a:endParaRPr>
                    </a:p>
                  </a:txBody>
                  <a:tcPr/>
                </a:tc>
                <a:tc>
                  <a:txBody>
                    <a:bodyPr/>
                    <a:lstStyle/>
                    <a:p>
                      <a:r>
                        <a:rPr lang="ru-RU" sz="2400" b="1" dirty="0" smtClean="0">
                          <a:solidFill>
                            <a:schemeClr val="tx2"/>
                          </a:solidFill>
                        </a:rPr>
                        <a:t>8.Сероземы</a:t>
                      </a:r>
                      <a:endParaRPr lang="ru-RU" sz="2400" b="1" dirty="0">
                        <a:solidFill>
                          <a:schemeClr val="tx2"/>
                        </a:solidFill>
                      </a:endParaRPr>
                    </a:p>
                  </a:txBody>
                  <a:tcPr/>
                </a:tc>
              </a:tr>
            </a:tbl>
          </a:graphicData>
        </a:graphic>
      </p:graphicFrame>
      <p:sp>
        <p:nvSpPr>
          <p:cNvPr id="5" name="Прямоугольник 4"/>
          <p:cNvSpPr/>
          <p:nvPr/>
        </p:nvSpPr>
        <p:spPr>
          <a:xfrm>
            <a:off x="4648200" y="1371600"/>
            <a:ext cx="4267200" cy="5029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533400"/>
          </a:xfrm>
        </p:spPr>
        <p:txBody>
          <a:bodyPr>
            <a:normAutofit fontScale="90000"/>
          </a:bodyPr>
          <a:lstStyle/>
          <a:p>
            <a:r>
              <a:rPr lang="ru-RU" sz="3100" b="1" u="sng" dirty="0" smtClean="0">
                <a:solidFill>
                  <a:srgbClr val="FF0000"/>
                </a:solidFill>
              </a:rPr>
              <a:t>Карточка №2 Определи тип почв</a:t>
            </a:r>
            <a:r>
              <a:rPr lang="ru-RU" sz="3100" b="1" dirty="0" smtClean="0">
                <a:solidFill>
                  <a:srgbClr val="FF0000"/>
                </a:solidFill>
              </a:rPr>
              <a:t/>
            </a:r>
            <a:br>
              <a:rPr lang="ru-RU" sz="3100" b="1" dirty="0" smtClean="0">
                <a:solidFill>
                  <a:srgbClr val="FF0000"/>
                </a:solidFill>
              </a:rPr>
            </a:br>
            <a:r>
              <a:rPr lang="ru-RU" sz="3100" b="1" dirty="0" smtClean="0">
                <a:solidFill>
                  <a:srgbClr val="FF0000"/>
                </a:solidFill>
              </a:rPr>
              <a:t> </a:t>
            </a:r>
            <a:r>
              <a:rPr lang="ru-RU" dirty="0" smtClean="0"/>
              <a:t/>
            </a:r>
            <a:br>
              <a:rPr lang="ru-RU" dirty="0" smtClean="0"/>
            </a:br>
            <a:endParaRPr lang="ru-RU" dirty="0"/>
          </a:p>
        </p:txBody>
      </p:sp>
      <p:graphicFrame>
        <p:nvGraphicFramePr>
          <p:cNvPr id="4" name="Содержимое 3"/>
          <p:cNvGraphicFramePr>
            <a:graphicFrameLocks noGrp="1"/>
          </p:cNvGraphicFramePr>
          <p:nvPr>
            <p:ph idx="1"/>
          </p:nvPr>
        </p:nvGraphicFramePr>
        <p:xfrm>
          <a:off x="152400" y="419462"/>
          <a:ext cx="8991600" cy="6438538"/>
        </p:xfrm>
        <a:graphic>
          <a:graphicData uri="http://schemas.openxmlformats.org/drawingml/2006/table">
            <a:tbl>
              <a:tblPr firstRow="1" bandRow="1">
                <a:tableStyleId>{5C22544A-7EE6-4342-B048-85BDC9FD1C3A}</a:tableStyleId>
              </a:tblPr>
              <a:tblGrid>
                <a:gridCol w="5181600"/>
                <a:gridCol w="3810000"/>
              </a:tblGrid>
              <a:tr h="495088">
                <a:tc>
                  <a:txBody>
                    <a:bodyPr/>
                    <a:lstStyle/>
                    <a:p>
                      <a:r>
                        <a:rPr kumimoji="0" lang="ru-RU" sz="2800" b="1" kern="1200" dirty="0" smtClean="0">
                          <a:solidFill>
                            <a:schemeClr val="lt1"/>
                          </a:solidFill>
                          <a:latin typeface="+mn-lt"/>
                          <a:ea typeface="+mn-ea"/>
                          <a:cs typeface="+mn-cs"/>
                        </a:rPr>
                        <a:t>Условия образования</a:t>
                      </a:r>
                      <a:endParaRPr lang="ru-RU" sz="2800" dirty="0"/>
                    </a:p>
                  </a:txBody>
                  <a:tcPr/>
                </a:tc>
                <a:tc>
                  <a:txBody>
                    <a:bodyPr/>
                    <a:lstStyle/>
                    <a:p>
                      <a:r>
                        <a:rPr kumimoji="0" lang="ru-RU" sz="2800" b="1" kern="1200" dirty="0" smtClean="0">
                          <a:solidFill>
                            <a:schemeClr val="lt1"/>
                          </a:solidFill>
                          <a:latin typeface="+mn-lt"/>
                          <a:ea typeface="+mn-ea"/>
                          <a:cs typeface="+mn-cs"/>
                        </a:rPr>
                        <a:t>Тип почв</a:t>
                      </a:r>
                      <a:endParaRPr lang="ru-RU" sz="2800" dirty="0"/>
                    </a:p>
                  </a:txBody>
                  <a:tcPr/>
                </a:tc>
              </a:tr>
              <a:tr h="111567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1. Умеренно - влажный климат с жарким и сухим летом</a:t>
                      </a:r>
                      <a:endParaRPr lang="ru-RU" sz="2400" b="1" dirty="0">
                        <a:solidFill>
                          <a:schemeClr val="tx2"/>
                        </a:solidFill>
                      </a:endParaRPr>
                    </a:p>
                  </a:txBody>
                  <a:tcPr/>
                </a:tc>
                <a:tc>
                  <a:txBody>
                    <a:bodyPr/>
                    <a:lstStyle/>
                    <a:p>
                      <a:r>
                        <a:rPr lang="ru-RU" sz="2400" b="1" dirty="0" smtClean="0">
                          <a:solidFill>
                            <a:schemeClr val="tx2"/>
                          </a:solidFill>
                        </a:rPr>
                        <a:t>1.Черноземы</a:t>
                      </a:r>
                      <a:endParaRPr lang="ru-RU" sz="2400" b="1" dirty="0">
                        <a:solidFill>
                          <a:schemeClr val="tx2"/>
                        </a:solidFill>
                      </a:endParaRPr>
                    </a:p>
                  </a:txBody>
                  <a:tcPr/>
                </a:tc>
              </a:tr>
              <a:tr h="55511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2. Лесная растительность </a:t>
                      </a:r>
                      <a:endParaRPr lang="ru-RU" sz="2400" b="1" dirty="0">
                        <a:solidFill>
                          <a:schemeClr val="tx2"/>
                        </a:solidFill>
                      </a:endParaRPr>
                    </a:p>
                  </a:txBody>
                  <a:tcPr/>
                </a:tc>
                <a:tc>
                  <a:txBody>
                    <a:bodyPr/>
                    <a:lstStyle/>
                    <a:p>
                      <a:r>
                        <a:rPr lang="ru-RU" sz="2400" b="1" dirty="0" smtClean="0">
                          <a:solidFill>
                            <a:schemeClr val="tx2"/>
                          </a:solidFill>
                        </a:rPr>
                        <a:t>2.Подзолистые</a:t>
                      </a:r>
                      <a:endParaRPr lang="ru-RU" sz="2400" b="1" dirty="0">
                        <a:solidFill>
                          <a:schemeClr val="tx2"/>
                        </a:solidFill>
                      </a:endParaRPr>
                    </a:p>
                  </a:txBody>
                  <a:tcPr/>
                </a:tc>
              </a:tr>
              <a:tr h="67989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3. Лето влажная, зима холодная </a:t>
                      </a:r>
                      <a:endParaRPr lang="ru-RU" sz="2400" b="1" dirty="0">
                        <a:solidFill>
                          <a:schemeClr val="tx2"/>
                        </a:solidFill>
                      </a:endParaRPr>
                    </a:p>
                  </a:txBody>
                  <a:tcPr/>
                </a:tc>
                <a:tc>
                  <a:txBody>
                    <a:bodyPr/>
                    <a:lstStyle/>
                    <a:p>
                      <a:r>
                        <a:rPr lang="ru-RU" sz="2400" b="1" dirty="0" smtClean="0">
                          <a:solidFill>
                            <a:schemeClr val="tx2"/>
                          </a:solidFill>
                        </a:rPr>
                        <a:t>3.Подзолистые</a:t>
                      </a:r>
                      <a:endParaRPr lang="ru-RU" sz="2400" b="1" dirty="0">
                        <a:solidFill>
                          <a:schemeClr val="tx2"/>
                        </a:solidFill>
                      </a:endParaRPr>
                    </a:p>
                  </a:txBody>
                  <a:tcPr/>
                </a:tc>
              </a:tr>
              <a:tr h="68075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4. Травянистая растительность </a:t>
                      </a:r>
                      <a:endParaRPr lang="ru-RU" sz="2400" b="1" dirty="0">
                        <a:solidFill>
                          <a:schemeClr val="tx2"/>
                        </a:solidFill>
                      </a:endParaRPr>
                    </a:p>
                  </a:txBody>
                  <a:tcPr/>
                </a:tc>
                <a:tc>
                  <a:txBody>
                    <a:bodyPr/>
                    <a:lstStyle/>
                    <a:p>
                      <a:r>
                        <a:rPr lang="ru-RU" sz="2400" b="1" dirty="0" smtClean="0">
                          <a:solidFill>
                            <a:schemeClr val="tx2"/>
                          </a:solidFill>
                        </a:rPr>
                        <a:t>4.Черноземы</a:t>
                      </a:r>
                      <a:endParaRPr lang="ru-RU" sz="2400" b="1" dirty="0">
                        <a:solidFill>
                          <a:schemeClr val="tx2"/>
                        </a:solidFill>
                      </a:endParaRPr>
                    </a:p>
                  </a:txBody>
                  <a:tcPr/>
                </a:tc>
              </a:tr>
              <a:tr h="5827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2400" b="1" kern="1200" dirty="0" smtClean="0">
                          <a:solidFill>
                            <a:schemeClr val="tx2"/>
                          </a:solidFill>
                          <a:latin typeface="+mn-lt"/>
                          <a:ea typeface="+mn-ea"/>
                          <a:cs typeface="+mn-cs"/>
                        </a:rPr>
                        <a:t>5. Редкая растительность </a:t>
                      </a:r>
                      <a:endParaRPr lang="ru-RU" sz="2400" b="1" dirty="0">
                        <a:solidFill>
                          <a:schemeClr val="tx2"/>
                        </a:solidFill>
                      </a:endParaRPr>
                    </a:p>
                  </a:txBody>
                  <a:tcPr/>
                </a:tc>
                <a:tc>
                  <a:txBody>
                    <a:bodyPr/>
                    <a:lstStyle/>
                    <a:p>
                      <a:r>
                        <a:rPr lang="ru-RU" sz="2400" b="1" dirty="0" smtClean="0">
                          <a:solidFill>
                            <a:schemeClr val="tx2"/>
                          </a:solidFill>
                        </a:rPr>
                        <a:t>5.Сероземы</a:t>
                      </a:r>
                      <a:endParaRPr lang="ru-RU" sz="2400" b="1" dirty="0">
                        <a:solidFill>
                          <a:schemeClr val="tx2"/>
                        </a:solidFill>
                      </a:endParaRPr>
                    </a:p>
                  </a:txBody>
                  <a:tcPr/>
                </a:tc>
              </a:tr>
              <a:tr h="881880">
                <a:tc>
                  <a:txBody>
                    <a:bodyPr/>
                    <a:lstStyle/>
                    <a:p>
                      <a:r>
                        <a:rPr kumimoji="0" lang="ru-RU" sz="2400" b="1" kern="1200" dirty="0" smtClean="0">
                          <a:solidFill>
                            <a:schemeClr val="tx2"/>
                          </a:solidFill>
                          <a:latin typeface="+mn-lt"/>
                          <a:ea typeface="+mn-ea"/>
                          <a:cs typeface="+mn-cs"/>
                        </a:rPr>
                        <a:t>6. Холодное и короткое лето, слабое испарение, зима холодная и продолжительная </a:t>
                      </a:r>
                      <a:endParaRPr lang="ru-RU" sz="2400" b="1" dirty="0">
                        <a:solidFill>
                          <a:schemeClr val="tx2"/>
                        </a:solidFill>
                      </a:endParaRPr>
                    </a:p>
                  </a:txBody>
                  <a:tcPr/>
                </a:tc>
                <a:tc>
                  <a:txBody>
                    <a:bodyPr/>
                    <a:lstStyle/>
                    <a:p>
                      <a:r>
                        <a:rPr lang="ru-RU" sz="2400" b="1" dirty="0" smtClean="0">
                          <a:solidFill>
                            <a:schemeClr val="tx2"/>
                          </a:solidFill>
                        </a:rPr>
                        <a:t>6.Торфяно-болотные</a:t>
                      </a:r>
                    </a:p>
                    <a:p>
                      <a:endParaRPr lang="ru-RU" sz="2400" b="1" dirty="0">
                        <a:solidFill>
                          <a:schemeClr val="tx2"/>
                        </a:solidFill>
                      </a:endParaRPr>
                    </a:p>
                  </a:txBody>
                  <a:tcPr/>
                </a:tc>
              </a:tr>
              <a:tr h="622376">
                <a:tc>
                  <a:txBody>
                    <a:bodyPr/>
                    <a:lstStyle/>
                    <a:p>
                      <a:r>
                        <a:rPr lang="ru-RU" sz="2400" b="1" dirty="0" smtClean="0">
                          <a:solidFill>
                            <a:schemeClr val="tx2"/>
                          </a:solidFill>
                        </a:rPr>
                        <a:t>7.</a:t>
                      </a:r>
                      <a:r>
                        <a:rPr kumimoji="0" lang="ru-RU" sz="1800" kern="1200" dirty="0" smtClean="0">
                          <a:solidFill>
                            <a:schemeClr val="dk1"/>
                          </a:solidFill>
                          <a:latin typeface="+mn-lt"/>
                          <a:ea typeface="+mn-ea"/>
                          <a:cs typeface="+mn-cs"/>
                        </a:rPr>
                        <a:t> </a:t>
                      </a:r>
                      <a:r>
                        <a:rPr kumimoji="0" lang="ru-RU" sz="2400" b="1" kern="1200" dirty="0" smtClean="0">
                          <a:solidFill>
                            <a:schemeClr val="tx2"/>
                          </a:solidFill>
                          <a:latin typeface="+mn-lt"/>
                          <a:ea typeface="+mn-ea"/>
                          <a:cs typeface="+mn-cs"/>
                        </a:rPr>
                        <a:t>Засушливый климат</a:t>
                      </a:r>
                      <a:endParaRPr lang="ru-RU" sz="2400" b="1" dirty="0">
                        <a:solidFill>
                          <a:schemeClr val="tx2"/>
                        </a:solidFill>
                      </a:endParaRPr>
                    </a:p>
                  </a:txBody>
                  <a:tcPr/>
                </a:tc>
                <a:tc>
                  <a:txBody>
                    <a:bodyPr/>
                    <a:lstStyle/>
                    <a:p>
                      <a:r>
                        <a:rPr lang="ru-RU" sz="2400" b="1" dirty="0" smtClean="0">
                          <a:solidFill>
                            <a:schemeClr val="tx2"/>
                          </a:solidFill>
                        </a:rPr>
                        <a:t>7.Сероземы</a:t>
                      </a:r>
                      <a:endParaRPr lang="ru-RU" sz="2400" b="1" dirty="0">
                        <a:solidFill>
                          <a:schemeClr val="tx2"/>
                        </a:solidFill>
                      </a:endParaRPr>
                    </a:p>
                  </a:txBody>
                  <a:tcPr/>
                </a:tc>
              </a:tr>
              <a:tr h="495088">
                <a:tc>
                  <a:txBody>
                    <a:bodyPr/>
                    <a:lstStyle/>
                    <a:p>
                      <a:r>
                        <a:rPr kumimoji="0" lang="ru-RU" sz="2400" b="1" kern="1200" dirty="0" smtClean="0">
                          <a:solidFill>
                            <a:schemeClr val="tx2"/>
                          </a:solidFill>
                          <a:latin typeface="+mn-lt"/>
                          <a:ea typeface="+mn-ea"/>
                          <a:cs typeface="+mn-cs"/>
                        </a:rPr>
                        <a:t>8. Тундровая растительность</a:t>
                      </a:r>
                      <a:endParaRPr lang="ru-RU" sz="2400" b="1" dirty="0">
                        <a:solidFill>
                          <a:schemeClr val="tx2"/>
                        </a:solidFill>
                      </a:endParaRPr>
                    </a:p>
                  </a:txBody>
                  <a:tcPr/>
                </a:tc>
                <a:tc>
                  <a:txBody>
                    <a:bodyPr/>
                    <a:lstStyle/>
                    <a:p>
                      <a:r>
                        <a:rPr lang="ru-RU" sz="2400" b="1" dirty="0" smtClean="0">
                          <a:solidFill>
                            <a:schemeClr val="tx2"/>
                          </a:solidFill>
                        </a:rPr>
                        <a:t>8. Торфяно-болотные</a:t>
                      </a:r>
                      <a:endParaRPr lang="ru-RU" sz="2400" b="1" dirty="0">
                        <a:solidFill>
                          <a:schemeClr val="tx2"/>
                        </a:solidFill>
                      </a:endParaRPr>
                    </a:p>
                  </a:txBody>
                  <a:tcPr/>
                </a:tc>
              </a:tr>
            </a:tbl>
          </a:graphicData>
        </a:graphic>
      </p:graphicFrame>
      <p:sp>
        <p:nvSpPr>
          <p:cNvPr id="5" name="Прямоугольник 4"/>
          <p:cNvSpPr/>
          <p:nvPr/>
        </p:nvSpPr>
        <p:spPr>
          <a:xfrm>
            <a:off x="5257800" y="457200"/>
            <a:ext cx="4191000" cy="6400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304800"/>
            <a:ext cx="8686800" cy="457200"/>
          </a:xfrm>
        </p:spPr>
        <p:txBody>
          <a:bodyPr>
            <a:normAutofit fontScale="90000"/>
          </a:bodyPr>
          <a:lstStyle/>
          <a:p>
            <a:r>
              <a:rPr lang="ru-RU" b="1" dirty="0" smtClean="0">
                <a:solidFill>
                  <a:srgbClr val="FF0000"/>
                </a:solidFill>
              </a:rPr>
              <a:t>Выводы:</a:t>
            </a:r>
            <a:endParaRPr lang="ru-RU" b="1" dirty="0">
              <a:solidFill>
                <a:srgbClr val="FF0000"/>
              </a:solidFill>
            </a:endParaRPr>
          </a:p>
        </p:txBody>
      </p:sp>
      <p:sp>
        <p:nvSpPr>
          <p:cNvPr id="3" name="Содержимое 2"/>
          <p:cNvSpPr>
            <a:spLocks noGrp="1"/>
          </p:cNvSpPr>
          <p:nvPr>
            <p:ph idx="1"/>
          </p:nvPr>
        </p:nvSpPr>
        <p:spPr>
          <a:xfrm>
            <a:off x="304800" y="762000"/>
            <a:ext cx="8686800" cy="5867400"/>
          </a:xfrm>
        </p:spPr>
        <p:txBody>
          <a:bodyPr>
            <a:normAutofit/>
          </a:bodyPr>
          <a:lstStyle/>
          <a:p>
            <a:pPr>
              <a:buNone/>
            </a:pPr>
            <a:r>
              <a:rPr lang="ru-RU" b="1" dirty="0" smtClean="0"/>
              <a:t>Следовательно самое главное значение почв состоит в том, что они дают нам с/</a:t>
            </a:r>
            <a:r>
              <a:rPr lang="ru-RU" b="1" dirty="0" err="1" smtClean="0"/>
              <a:t>х</a:t>
            </a:r>
            <a:r>
              <a:rPr lang="ru-RU" b="1" dirty="0" smtClean="0"/>
              <a:t> продукцию и сырьё" для промышленности. Значит почвы являются - ресурсами. Это и есть тема нашего урока:</a:t>
            </a:r>
          </a:p>
          <a:p>
            <a:pPr algn="ctr">
              <a:buNone/>
            </a:pPr>
            <a:r>
              <a:rPr lang="ru-RU" sz="4000" b="1" dirty="0" smtClean="0"/>
              <a:t>«Почвенные ресурсы»</a:t>
            </a:r>
          </a:p>
          <a:p>
            <a:pPr>
              <a:buNone/>
            </a:pPr>
            <a:r>
              <a:rPr lang="ru-RU" b="1" i="1" dirty="0" smtClean="0"/>
              <a:t>Задачи : </a:t>
            </a:r>
          </a:p>
          <a:p>
            <a:pPr marL="514350" indent="-514350">
              <a:buNone/>
            </a:pPr>
            <a:r>
              <a:rPr lang="ru-RU" b="1" dirty="0" smtClean="0"/>
              <a:t>1.Определим в чём особенность почвенных ресурсов, что портит почву. </a:t>
            </a:r>
          </a:p>
          <a:p>
            <a:pPr marL="514350" indent="-514350">
              <a:buNone/>
            </a:pPr>
            <a:r>
              <a:rPr lang="ru-RU" b="1" dirty="0" smtClean="0"/>
              <a:t>2. Виды мелиорации.</a:t>
            </a:r>
          </a:p>
          <a:p>
            <a:endParaRPr lang="ru-RU" dirty="0"/>
          </a:p>
        </p:txBody>
      </p:sp>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222</TotalTime>
  <Words>951</Words>
  <PresentationFormat>Экран (4:3)</PresentationFormat>
  <Paragraphs>189</Paragraphs>
  <Slides>21</Slides>
  <Notes>17</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Трек</vt:lpstr>
      <vt:lpstr>Интегрированный урок по теме    «Почвенные ресурсы»   8 класс.  Засл.учитель  РФ  Шпадарук  Л.Ф. </vt:lpstr>
      <vt:lpstr>Задачи урока: </vt:lpstr>
      <vt:lpstr>Повторение</vt:lpstr>
      <vt:lpstr>Докучаев Василий Васильевич (1846-1903)</vt:lpstr>
      <vt:lpstr>В.В.Докучаев</vt:lpstr>
      <vt:lpstr>Повторение</vt:lpstr>
      <vt:lpstr>Карточка №1 Определи тип почв </vt:lpstr>
      <vt:lpstr>Карточка №2 Определи тип почв   </vt:lpstr>
      <vt:lpstr>Выводы:</vt:lpstr>
      <vt:lpstr>Задание</vt:lpstr>
      <vt:lpstr>Карточка №3 Подготовить рассказ  (учебник Раковской, стр. 143, риетб-5) </vt:lpstr>
      <vt:lpstr>Внимание</vt:lpstr>
      <vt:lpstr>Факторы</vt:lpstr>
      <vt:lpstr>ЭРОЗИЯ     </vt:lpstr>
      <vt:lpstr>Мелиорация</vt:lpstr>
      <vt:lpstr>Влияние почвы</vt:lpstr>
      <vt:lpstr>Значение почвы</vt:lpstr>
      <vt:lpstr>Калифорнийский червячок</vt:lpstr>
      <vt:lpstr>Охрана почвы</vt:lpstr>
      <vt:lpstr>ПОСЛОВИЦЫ </vt:lpstr>
      <vt:lpstr>Слайд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Интегрированный урок по теме    «Почвенные ресурсы»   8 класс.  Засл.учитель  Шпадарук  Л.Ф. </dc:title>
  <cp:lastModifiedBy>Александр</cp:lastModifiedBy>
  <cp:revision>27</cp:revision>
  <dcterms:modified xsi:type="dcterms:W3CDTF">2009-04-09T19:57:56Z</dcterms:modified>
</cp:coreProperties>
</file>