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63" r:id="rId2"/>
    <p:sldId id="264" r:id="rId3"/>
    <p:sldId id="266" r:id="rId4"/>
    <p:sldId id="267" r:id="rId5"/>
    <p:sldId id="279" r:id="rId6"/>
    <p:sldId id="265" r:id="rId7"/>
    <p:sldId id="257" r:id="rId8"/>
    <p:sldId id="258" r:id="rId9"/>
    <p:sldId id="259" r:id="rId10"/>
    <p:sldId id="277" r:id="rId11"/>
    <p:sldId id="260" r:id="rId12"/>
    <p:sldId id="272" r:id="rId13"/>
    <p:sldId id="274" r:id="rId14"/>
    <p:sldId id="275" r:id="rId15"/>
    <p:sldId id="276" r:id="rId16"/>
    <p:sldId id="262" r:id="rId17"/>
    <p:sldId id="261" r:id="rId18"/>
    <p:sldId id="278" r:id="rId1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A8E3"/>
    <a:srgbClr val="99FFCC"/>
    <a:srgbClr val="FF0066"/>
    <a:srgbClr val="FF6600"/>
    <a:srgbClr val="CCFF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91" y="-3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1447BEDC-6EC0-4538-9878-D8EBE4DD143B}" type="datetimeFigureOut">
              <a:rPr lang="ru-RU"/>
              <a:pPr>
                <a:defRPr/>
              </a:pPr>
              <a:t>14.12.2009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A607EC0B-7F9E-4911-9CB8-AD385A5BBC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Введение в тему урока</a:t>
            </a:r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C801433-1A11-4D4B-BA5B-A5D70159CC8B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Далее учитель обращает внимание на опасность таких атмосферных явлений, как ураган, смерч, туман, обильные осадки. Выясняет, какие опасные явления характерны для местности, в которой учащиеся проживают. Учащиеся заполняют таблицу.  Групповая работа.  А  что вы бы изменили в климате нашей области?</a:t>
            </a:r>
          </a:p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481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90BC122-A085-444B-9232-71AC01EFA63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Фотографии могут помочь учащимся дать характеристику грозных природных явлений</a:t>
            </a:r>
          </a:p>
        </p:txBody>
      </p:sp>
      <p:sp>
        <p:nvSpPr>
          <p:cNvPr id="3686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64640D5-AC4D-47EF-A887-816F7695630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Подведение итогов. Опережающее задание. Пословицы о погоде.</a:t>
            </a:r>
          </a:p>
        </p:txBody>
      </p:sp>
      <p:sp>
        <p:nvSpPr>
          <p:cNvPr id="4198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08FD95D-1B1A-4EFE-A6C0-42A745AEEF9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Домашнее задание.</a:t>
            </a:r>
          </a:p>
        </p:txBody>
      </p:sp>
      <p:sp>
        <p:nvSpPr>
          <p:cNvPr id="440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01C5489-1276-40B7-98CB-5757A356A6A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Работы учащихся</a:t>
            </a:r>
          </a:p>
        </p:txBody>
      </p:sp>
      <p:sp>
        <p:nvSpPr>
          <p:cNvPr id="4608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FE5A67B-1ADD-4DB3-A4B1-D0A8E7DFF4C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Проводится проверка домашнего задания</a:t>
            </a:r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6278B30-282A-4BE4-8E80-002D26AC9B1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Учащиеся получают карточки с заданиями</a:t>
            </a:r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10A32CB-FE2E-45D4-BB4C-A66C5CA2D4D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Карточки с заданиями</a:t>
            </a:r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3FD9574-28D5-4B87-986D-C3111A2EF60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 Учитель задает вопросы. Активизирует внимание учащихся. Характеристика основных климатов Земли. Просмотр слайдов электронного учебного пособия. Заполнение таблицы.</a:t>
            </a:r>
          </a:p>
        </p:txBody>
      </p:sp>
      <p:sp>
        <p:nvSpPr>
          <p:cNvPr id="2457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9D8F026-A76E-4F08-B555-801B32F9ED2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Учащиеся вместе с учениками делают выводы</a:t>
            </a:r>
          </a:p>
        </p:txBody>
      </p:sp>
      <p:sp>
        <p:nvSpPr>
          <p:cNvPr id="2662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9E2C8A6-23E0-4E63-939B-D33D1E08131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Какие главные факторы влияют на климат.  Характеризуя каждый фактор, учитель обращает внимание учащихся на рисунок 113 «Изменения климатических показателей с запада на восток». Учитель объясняет, что и как можно узнать по этой карте. Что можно прочитать по диаграмме? Учащиеся анализируют показатели средних температур и годового количества осадков и с помощью учителя делают выводы. Работа по группам.</a:t>
            </a:r>
          </a:p>
        </p:txBody>
      </p:sp>
      <p:sp>
        <p:nvSpPr>
          <p:cNvPr id="2867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A201196-D780-47BE-9EF8-3F482F15594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Выводы</a:t>
            </a:r>
          </a:p>
        </p:txBody>
      </p:sp>
      <p:sp>
        <p:nvSpPr>
          <p:cNvPr id="3072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01B65C6-CB87-4A9D-A7B0-6C526E6AC4C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Как влияют погодные условия на здоровье людей, учащиеся узнают из текста учебника, дополняя его своими личными наблюдениями.</a:t>
            </a:r>
          </a:p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277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792EE97-625C-4C35-B394-1F614A847C4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0DFBF0-91EB-496A-AF57-B56102D6370A}" type="datetimeFigureOut">
              <a:rPr lang="en-US"/>
              <a:pPr>
                <a:defRPr/>
              </a:pPr>
              <a:t>12/14/2009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7C2AC-D6C9-4961-BE17-0E5013A381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6DB97-FAFA-4D00-8A9F-D792B079591E}" type="datetimeFigureOut">
              <a:rPr lang="en-US"/>
              <a:pPr>
                <a:defRPr/>
              </a:pPr>
              <a:t>12/14/2009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F30089-8700-469D-BDE3-9D09796D12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F5CB2B-8C54-4560-9169-D431A59FFBC1}" type="datetimeFigureOut">
              <a:rPr lang="en-US"/>
              <a:pPr>
                <a:defRPr/>
              </a:pPr>
              <a:t>12/14/2009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C0B71-25C8-4277-92F6-ED6F20DD77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087376-0DE2-4C21-AED1-566EE9671135}" type="datetimeFigureOut">
              <a:rPr lang="en-US"/>
              <a:pPr>
                <a:defRPr/>
              </a:pPr>
              <a:t>12/14/2009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3E087-F3DF-4BE2-87CF-83007EFC95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6CD15E-14DC-48C9-AB1E-05DBD09FA8C5}" type="datetimeFigureOut">
              <a:rPr lang="en-US"/>
              <a:pPr>
                <a:defRPr/>
              </a:pPr>
              <a:t>12/14/2009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2FACCD-361B-4FF2-BD62-5E1346B4DB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114EA-551A-4F5A-AFF1-F631D415B230}" type="datetimeFigureOut">
              <a:rPr lang="en-US"/>
              <a:pPr>
                <a:defRPr/>
              </a:pPr>
              <a:t>12/14/2009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0C63F-6358-464E-897D-E5215E04A4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64B983-0C9D-4961-8A02-33C575F45E1C}" type="datetimeFigureOut">
              <a:rPr lang="en-US"/>
              <a:pPr>
                <a:defRPr/>
              </a:pPr>
              <a:t>12/14/2009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C312D-DBE4-48DD-BE92-2E7E492358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637E7-B7F2-4B16-BCA9-7BEDA389EC4F}" type="datetimeFigureOut">
              <a:rPr lang="en-US"/>
              <a:pPr>
                <a:defRPr/>
              </a:pPr>
              <a:t>12/14/2009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1B36ED-2339-449E-8016-E93427FD78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72ECB9-FE43-4BD9-8EAB-D7968DC08B50}" type="datetimeFigureOut">
              <a:rPr lang="en-US"/>
              <a:pPr>
                <a:defRPr/>
              </a:pPr>
              <a:t>12/14/2009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F3D7E-AA0E-4E52-9199-3339FD21E1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21C5E-76C7-4B5C-A064-3BC869CD2CA2}" type="datetimeFigureOut">
              <a:rPr lang="en-US"/>
              <a:pPr>
                <a:defRPr/>
              </a:pPr>
              <a:t>12/14/2009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4FD86A-CB01-4AF6-891B-843D4CB65D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F5AA7-F3C4-46C6-AD33-A9C666B2E0AF}" type="datetimeFigureOut">
              <a:rPr lang="en-US"/>
              <a:pPr>
                <a:defRPr/>
              </a:pPr>
              <a:t>12/14/2009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80A1A1-F5A3-469C-A9BE-C23D619B0F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C93CF0E-47EE-496B-AA45-0162C1D86010}" type="datetimeFigureOut">
              <a:rPr lang="en-US"/>
              <a:pPr>
                <a:defRPr/>
              </a:pPr>
              <a:t>12/14/2009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C452C35-3F6C-47BA-8E58-2A2D1BE189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>
    <p:wipe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7" Type="http://schemas.openxmlformats.org/officeDocument/2006/relationships/slide" Target="slide1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4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13" Type="http://schemas.openxmlformats.org/officeDocument/2006/relationships/image" Target="../media/image29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12" Type="http://schemas.openxmlformats.org/officeDocument/2006/relationships/image" Target="../media/image28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11" Type="http://schemas.openxmlformats.org/officeDocument/2006/relationships/image" Target="../media/image27.jpeg"/><Relationship Id="rId5" Type="http://schemas.openxmlformats.org/officeDocument/2006/relationships/image" Target="../media/image22.jpeg"/><Relationship Id="rId10" Type="http://schemas.openxmlformats.org/officeDocument/2006/relationships/slide" Target="slide11.xml"/><Relationship Id="rId4" Type="http://schemas.openxmlformats.org/officeDocument/2006/relationships/image" Target="../media/image21.jpeg"/><Relationship Id="rId9" Type="http://schemas.openxmlformats.org/officeDocument/2006/relationships/image" Target="../media/image26.jpeg"/><Relationship Id="rId1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slide" Target="slide11.xml"/><Relationship Id="rId7" Type="http://schemas.openxmlformats.org/officeDocument/2006/relationships/image" Target="../media/image35.jpeg"/><Relationship Id="rId12" Type="http://schemas.openxmlformats.org/officeDocument/2006/relationships/image" Target="../media/image40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11" Type="http://schemas.openxmlformats.org/officeDocument/2006/relationships/image" Target="../media/image39.jpeg"/><Relationship Id="rId5" Type="http://schemas.openxmlformats.org/officeDocument/2006/relationships/image" Target="../media/image33.jpeg"/><Relationship Id="rId10" Type="http://schemas.openxmlformats.org/officeDocument/2006/relationships/image" Target="../media/image38.jpeg"/><Relationship Id="rId4" Type="http://schemas.openxmlformats.org/officeDocument/2006/relationships/image" Target="../media/image32.jpeg"/><Relationship Id="rId9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13" Type="http://schemas.openxmlformats.org/officeDocument/2006/relationships/image" Target="../media/image51.jpeg"/><Relationship Id="rId3" Type="http://schemas.openxmlformats.org/officeDocument/2006/relationships/slide" Target="slide11.xml"/><Relationship Id="rId7" Type="http://schemas.openxmlformats.org/officeDocument/2006/relationships/image" Target="../media/image45.jpeg"/><Relationship Id="rId12" Type="http://schemas.openxmlformats.org/officeDocument/2006/relationships/image" Target="../media/image50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11" Type="http://schemas.openxmlformats.org/officeDocument/2006/relationships/image" Target="../media/image49.jpeg"/><Relationship Id="rId5" Type="http://schemas.openxmlformats.org/officeDocument/2006/relationships/image" Target="../media/image43.jpeg"/><Relationship Id="rId10" Type="http://schemas.openxmlformats.org/officeDocument/2006/relationships/image" Target="../media/image48.jpeg"/><Relationship Id="rId4" Type="http://schemas.openxmlformats.org/officeDocument/2006/relationships/image" Target="../media/image42.jpeg"/><Relationship Id="rId9" Type="http://schemas.openxmlformats.org/officeDocument/2006/relationships/image" Target="../media/image47.jpeg"/><Relationship Id="rId14" Type="http://schemas.openxmlformats.org/officeDocument/2006/relationships/image" Target="../media/image5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hyperlink" Target="file:///J:\&#1082;&#1083;&#1080;&#1084;&#1072;&#1090;\&#1056;&#1072;&#1073;&#1086;&#1090;&#1099;%20&#1091;&#1095;&#1072;&#1097;&#1080;&#1093;&#1089;&#1103;\6&#1072;\&#1087;&#1086;&#1089;&#1083;&#1086;&#1074;&#1080;&#1094;&#1099;%20&#1080;%20&#1087;&#1086;&#1075;&#1086;&#1074;&#1086;&#1088;&#1082;&#1080;.wmv" TargetMode="External"/><Relationship Id="rId7" Type="http://schemas.openxmlformats.org/officeDocument/2006/relationships/image" Target="../media/image5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J:\&#1082;&#1083;&#1080;&#1084;&#1072;&#1090;\&#1056;&#1072;&#1073;&#1086;&#1090;&#1099;%20&#1091;&#1095;&#1072;&#1097;&#1080;&#1093;&#1089;&#1103;\6&#1073;\&#1040;&#1083;&#1077;&#1082;&#1089;&#1077;&#1077;&#1074;&#1072;%20&#1053;&#1072;&#1090;&#1072;&#1096;&#1072;.docx" TargetMode="External"/><Relationship Id="rId5" Type="http://schemas.openxmlformats.org/officeDocument/2006/relationships/hyperlink" Target="file:///J:\&#1082;&#1083;&#1080;&#1084;&#1072;&#1090;\&#1056;&#1072;&#1073;&#1086;&#1090;&#1099;%20&#1091;&#1095;&#1072;&#1097;&#1080;&#1093;&#1089;&#1103;\6&#1072;\&#1041;&#1086;&#1085;&#1076;&#1072;&#1088;&#1077;&#1074;&#1072;%20&#1058;&#1072;&#1090;&#1100;&#1103;&#1085;&#1072;.docx" TargetMode="External"/><Relationship Id="rId10" Type="http://schemas.openxmlformats.org/officeDocument/2006/relationships/image" Target="../media/image57.gif"/><Relationship Id="rId4" Type="http://schemas.openxmlformats.org/officeDocument/2006/relationships/hyperlink" Target="file:///J:\&#1082;&#1083;&#1080;&#1084;&#1072;&#1090;\&#1056;&#1072;&#1073;&#1086;&#1090;&#1099;%20&#1091;&#1095;&#1072;&#1097;&#1080;&#1093;&#1089;&#1103;\6&#1073;\&#1050;&#1051;&#1048;&#1052;&#1040;&#1058;%202.ppt" TargetMode="External"/><Relationship Id="rId9" Type="http://schemas.openxmlformats.org/officeDocument/2006/relationships/image" Target="../media/image56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700" b="1" dirty="0" smtClean="0"/>
              <a:t>МОУ «Лицей экономики и основ предпринимательства № 10» г.Пскова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1066800"/>
            <a:ext cx="8686800" cy="5334000"/>
          </a:xfrm>
        </p:spPr>
        <p:txBody>
          <a:bodyPr rtlCol="0">
            <a:normAutofit fontScale="92500"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dirty="0" smtClean="0">
                <a:solidFill>
                  <a:srgbClr val="C00000"/>
                </a:solidFill>
              </a:rPr>
              <a:t>Тема урока: 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dirty="0" smtClean="0">
                <a:solidFill>
                  <a:srgbClr val="C00000"/>
                </a:solidFill>
              </a:rPr>
              <a:t> «Чем климат отличается от погоды».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4400" dirty="0" smtClean="0">
              <a:solidFill>
                <a:srgbClr val="C000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           Учитель географии Артемьева Л.В.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5" name="Рисунок 4" descr="ВОПРОС.wm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81400" y="2971800"/>
            <a:ext cx="1905000" cy="186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763000" cy="7921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</a:rPr>
              <a:t>Погодные условия и здоровье людей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1746" name="Содержимое 3" descr="bow2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33400" y="3352800"/>
            <a:ext cx="2298700" cy="1600200"/>
          </a:xfrm>
        </p:spPr>
      </p:pic>
      <p:pic>
        <p:nvPicPr>
          <p:cNvPr id="31747" name="Рисунок 5" descr="123384333328781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1143000"/>
            <a:ext cx="2300288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Рисунок 6" descr="gololed1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00600" y="1371600"/>
            <a:ext cx="1931988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Рисунок 7" descr="3_2_070206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48000" y="1147763"/>
            <a:ext cx="1203325" cy="176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Рисунок 8" descr="400132_38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10400" y="1066800"/>
            <a:ext cx="1684338" cy="252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1" name="Рисунок 9" descr="0_c3f7_fa9ecd85_XL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62000" y="5105400"/>
            <a:ext cx="20288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2" name="Рисунок 10" descr="5161.jp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200400" y="3124200"/>
            <a:ext cx="2435225" cy="182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3" name="Рисунок 11" descr="1187679780_4.jp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581400" y="5181600"/>
            <a:ext cx="19304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4" name="Рисунок 12" descr="6732_1.jp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019800" y="4038600"/>
            <a:ext cx="2746375" cy="205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7620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C00000"/>
                </a:solidFill>
              </a:rPr>
              <a:t>Опасные атмосферные явления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914400"/>
          <a:ext cx="8839200" cy="594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895600"/>
                <a:gridCol w="36576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Атмосферное явление</a:t>
                      </a:r>
                      <a:endParaRPr lang="ru-RU" sz="2400" b="1" dirty="0"/>
                    </a:p>
                  </a:txBody>
                  <a:tcPr>
                    <a:solidFill>
                      <a:srgbClr val="47A8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Определение</a:t>
                      </a:r>
                      <a:endParaRPr lang="ru-RU" sz="2400" b="1" dirty="0"/>
                    </a:p>
                  </a:txBody>
                  <a:tcPr>
                    <a:solidFill>
                      <a:srgbClr val="47A8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Чем опасно</a:t>
                      </a:r>
                      <a:endParaRPr lang="ru-RU" sz="2400" b="1" dirty="0"/>
                    </a:p>
                  </a:txBody>
                  <a:tcPr>
                    <a:solidFill>
                      <a:srgbClr val="47A8E3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Ураган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47A8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Ветер, дующий со </a:t>
                      </a:r>
                      <a:r>
                        <a:rPr lang="en-US" sz="2400" b="1" dirty="0" smtClean="0"/>
                        <a:t>V</a:t>
                      </a:r>
                      <a:r>
                        <a:rPr lang="en-US" sz="2400" b="1" baseline="0" dirty="0" smtClean="0"/>
                        <a:t> </a:t>
                      </a:r>
                      <a:r>
                        <a:rPr lang="ru-RU" sz="2400" b="1" baseline="0" dirty="0" smtClean="0"/>
                        <a:t> более  </a:t>
                      </a:r>
                      <a:r>
                        <a:rPr lang="en-US" sz="2400" b="1" dirty="0" smtClean="0"/>
                        <a:t>30 </a:t>
                      </a:r>
                      <a:r>
                        <a:rPr lang="ru-RU" sz="2400" b="1" dirty="0" smtClean="0"/>
                        <a:t>м/сек, не менее 3 часов</a:t>
                      </a:r>
                      <a:endParaRPr lang="ru-RU" sz="2400" b="1" dirty="0"/>
                    </a:p>
                  </a:txBody>
                  <a:tcPr>
                    <a:solidFill>
                      <a:srgbClr val="47A8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Выкорчевывает деревья, опрокидывает столбы, срывает крыши</a:t>
                      </a:r>
                      <a:endParaRPr lang="ru-RU" sz="2400" b="1" dirty="0"/>
                    </a:p>
                  </a:txBody>
                  <a:tcPr>
                    <a:solidFill>
                      <a:srgbClr val="47A8E3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Смерч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47A8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Вихрь,  возникает в грозовом облаке, высокая </a:t>
                      </a:r>
                      <a:r>
                        <a:rPr lang="en-US" sz="2400" b="1" dirty="0" smtClean="0"/>
                        <a:t>V </a:t>
                      </a:r>
                      <a:r>
                        <a:rPr lang="ru-RU" sz="2400" b="1" dirty="0" smtClean="0"/>
                        <a:t>вращения воздуха</a:t>
                      </a:r>
                      <a:endParaRPr lang="ru-RU" sz="2400" b="1" dirty="0"/>
                    </a:p>
                  </a:txBody>
                  <a:tcPr>
                    <a:solidFill>
                      <a:srgbClr val="47A8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Поднимает в воздух людей, предметы, осушает водоемы, а потом опускает на землю</a:t>
                      </a:r>
                      <a:endParaRPr lang="ru-RU" sz="2400" b="1" dirty="0"/>
                    </a:p>
                  </a:txBody>
                  <a:tcPr>
                    <a:solidFill>
                      <a:srgbClr val="47A8E3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Туман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47A8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Концентрация водных капель, низкая</a:t>
                      </a:r>
                      <a:r>
                        <a:rPr lang="ru-RU" sz="2400" b="1" baseline="0" dirty="0" smtClean="0"/>
                        <a:t> видимость</a:t>
                      </a:r>
                      <a:endParaRPr lang="ru-RU" sz="2400" b="1" dirty="0"/>
                    </a:p>
                  </a:txBody>
                  <a:tcPr>
                    <a:solidFill>
                      <a:srgbClr val="47A8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Опасны для летчиков, автомобилистов, моряков.</a:t>
                      </a:r>
                      <a:endParaRPr lang="ru-RU" sz="2400" b="1" dirty="0"/>
                    </a:p>
                  </a:txBody>
                  <a:tcPr>
                    <a:solidFill>
                      <a:srgbClr val="47A8E3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Обильные</a:t>
                      </a:r>
                    </a:p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 осадки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47A8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Вызывают паводки, наводнения</a:t>
                      </a:r>
                      <a:endParaRPr lang="ru-RU" sz="2400" b="1" dirty="0"/>
                    </a:p>
                  </a:txBody>
                  <a:tcPr>
                    <a:solidFill>
                      <a:srgbClr val="47A8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Дома могут быть смыты, затоплены, уничтожены посевы</a:t>
                      </a:r>
                      <a:endParaRPr lang="ru-RU" sz="2400" b="1" dirty="0"/>
                    </a:p>
                  </a:txBody>
                  <a:tcPr>
                    <a:solidFill>
                      <a:srgbClr val="47A8E3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286000" y="2971800"/>
            <a:ext cx="65532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4495800"/>
            <a:ext cx="6553200" cy="114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286000" y="5638800"/>
            <a:ext cx="6553200" cy="1219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Управляющая кнопка: сведения 7">
            <a:hlinkClick r:id="rId3" action="ppaction://hlinksldjump" highlightClick="1"/>
          </p:cNvPr>
          <p:cNvSpPr/>
          <p:nvPr/>
        </p:nvSpPr>
        <p:spPr>
          <a:xfrm>
            <a:off x="1143000" y="1981200"/>
            <a:ext cx="152400" cy="152400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Управляющая кнопка: сведения 8">
            <a:hlinkClick r:id="rId4" action="ppaction://hlinksldjump" highlightClick="1"/>
          </p:cNvPr>
          <p:cNvSpPr/>
          <p:nvPr/>
        </p:nvSpPr>
        <p:spPr>
          <a:xfrm>
            <a:off x="1143000" y="3124200"/>
            <a:ext cx="152400" cy="228600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Управляющая кнопка: сведения 9">
            <a:hlinkClick r:id="rId5" action="ppaction://hlinksldjump" highlightClick="1"/>
          </p:cNvPr>
          <p:cNvSpPr/>
          <p:nvPr/>
        </p:nvSpPr>
        <p:spPr>
          <a:xfrm>
            <a:off x="1066800" y="4648200"/>
            <a:ext cx="152400" cy="228600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Управляющая кнопка: сведения 10">
            <a:hlinkClick r:id="rId6" action="ppaction://hlinksldjump" highlightClick="1"/>
          </p:cNvPr>
          <p:cNvSpPr/>
          <p:nvPr/>
        </p:nvSpPr>
        <p:spPr>
          <a:xfrm>
            <a:off x="1295400" y="6248400"/>
            <a:ext cx="152400" cy="152400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Управляющая кнопка: далее 11">
            <a:hlinkClick r:id="rId7" action="ppaction://hlinksldjump" highlightClick="1"/>
          </p:cNvPr>
          <p:cNvSpPr/>
          <p:nvPr/>
        </p:nvSpPr>
        <p:spPr>
          <a:xfrm>
            <a:off x="8610600" y="533400"/>
            <a:ext cx="304800" cy="3048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Прямоугольник 4"/>
          <p:cNvSpPr/>
          <p:nvPr/>
        </p:nvSpPr>
        <p:spPr>
          <a:xfrm>
            <a:off x="2286000" y="1752600"/>
            <a:ext cx="6553200" cy="1219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1981200" cy="868362"/>
          </a:xfrm>
        </p:spPr>
        <p:txBody>
          <a:bodyPr/>
          <a:lstStyle/>
          <a:p>
            <a:pPr algn="l" eaLnBrk="1" hangingPunct="1"/>
            <a:r>
              <a:rPr lang="ru-RU" b="1" smtClean="0">
                <a:solidFill>
                  <a:srgbClr val="C00000"/>
                </a:solidFill>
              </a:rPr>
              <a:t>Ураган</a:t>
            </a:r>
          </a:p>
        </p:txBody>
      </p:sp>
      <p:pic>
        <p:nvPicPr>
          <p:cNvPr id="35842" name="Содержимое 3" descr="burya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57200" y="1219200"/>
            <a:ext cx="2928938" cy="2033588"/>
          </a:xfrm>
        </p:spPr>
      </p:pic>
      <p:pic>
        <p:nvPicPr>
          <p:cNvPr id="35843" name="Рисунок 5" descr="file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33800" y="304800"/>
            <a:ext cx="2717800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Рисунок 6" descr="F200805120946348689982724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" y="3657600"/>
            <a:ext cx="3048000" cy="202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Управляющая кнопка: назад 7">
            <a:hlinkClick r:id="" action="ppaction://hlinkshowjump?jump=previousslide" highlightClick="1"/>
          </p:cNvPr>
          <p:cNvSpPr/>
          <p:nvPr/>
        </p:nvSpPr>
        <p:spPr>
          <a:xfrm>
            <a:off x="609600" y="6324600"/>
            <a:ext cx="152400" cy="1524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5846" name="Рисунок 8" descr="z_fileWf7vCe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81800" y="4343400"/>
            <a:ext cx="1936750" cy="145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7" name="Рисунок 9" descr="2210-3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343400" y="4648200"/>
            <a:ext cx="1397000" cy="162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8" name="Рисунок 10" descr="41573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886200" y="2667000"/>
            <a:ext cx="2341563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9" name="Рисунок 11" descr="1233256757_1.jp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707188" y="2438400"/>
            <a:ext cx="217805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0" name="Рисунок 13" descr="nikolaev_09.jp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858000" y="533400"/>
            <a:ext cx="2032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1905000" cy="715963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</a:rPr>
              <a:t>Смерч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7890" name="Содержимое 3" descr="tornado_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971800" y="381000"/>
            <a:ext cx="2324100" cy="1676400"/>
          </a:xfrm>
        </p:spPr>
      </p:pic>
      <p:pic>
        <p:nvPicPr>
          <p:cNvPr id="37891" name="Рисунок 4" descr="3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1119188"/>
            <a:ext cx="1920875" cy="127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Рисунок 5" descr="4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62200" y="2590800"/>
            <a:ext cx="1382713" cy="204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Рисунок 6" descr="25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14800" y="2362200"/>
            <a:ext cx="189547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Рисунок 7" descr="161_2008_11_23_11_56_52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10400" y="4191000"/>
            <a:ext cx="1828800" cy="171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5" name="Рисунок 8" descr="1222987850_t_the-road-to-destruction-1600x1200-id-38844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53200" y="2209800"/>
            <a:ext cx="21336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6" name="Рисунок 9" descr="aba4927d2f31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28600" y="2743200"/>
            <a:ext cx="1752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7" name="Рисунок 10" descr="Ekologija_03_07_121g993.jp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019800" y="457200"/>
            <a:ext cx="2286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Управляющая кнопка: назад 11">
            <a:hlinkClick r:id="rId10" action="ppaction://hlinksldjump" highlightClick="1"/>
          </p:cNvPr>
          <p:cNvSpPr/>
          <p:nvPr/>
        </p:nvSpPr>
        <p:spPr>
          <a:xfrm>
            <a:off x="609600" y="6324600"/>
            <a:ext cx="228600" cy="228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7899" name="Рисунок 12" descr="uragan.jp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066800" y="4648200"/>
            <a:ext cx="1651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0" name="Рисунок 13" descr="36993c8161e4.jp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048000" y="5181600"/>
            <a:ext cx="1517650" cy="115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1" name="Рисунок 14" descr="81816_20080526094944.jp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105400" y="5394325"/>
            <a:ext cx="1676400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2" name="Рисунок 15" descr="iris_damage.jpg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4724400" y="4038600"/>
            <a:ext cx="2008188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1981200" cy="715962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</a:rPr>
              <a:t>Туман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8914" name="Содержимое 4" descr="doroga_tuman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14600" y="457200"/>
            <a:ext cx="1981200" cy="1319213"/>
          </a:xfrm>
        </p:spPr>
      </p:pic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609600" y="6324600"/>
            <a:ext cx="228600" cy="228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8916" name="Рисунок 5" descr="P8170114_web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0" y="2438400"/>
            <a:ext cx="2652713" cy="148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Рисунок 6" descr="tuman_3981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76800" y="533400"/>
            <a:ext cx="23241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8" name="Рисунок 7" descr="4b639109f6bc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90800" y="2286000"/>
            <a:ext cx="2133600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9" name="Рисунок 8" descr="12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4800" y="1066800"/>
            <a:ext cx="19748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0" name="Рисунок 10" descr="2601766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52400" y="2819400"/>
            <a:ext cx="2287588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1" name="Рисунок 11" descr="City-Olympus.jp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467600" y="228600"/>
            <a:ext cx="1450975" cy="203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2" name="Рисунок 12" descr="tuman_4436.jp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38200" y="4495800"/>
            <a:ext cx="240347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3" name="Рисунок 13" descr="1132.jp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657600" y="4191000"/>
            <a:ext cx="2520950" cy="189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4" name="Рисунок 14" descr="ostankino_7190.jp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858000" y="4038600"/>
            <a:ext cx="1524000" cy="216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800600" cy="792162"/>
          </a:xfrm>
        </p:spPr>
        <p:txBody>
          <a:bodyPr/>
          <a:lstStyle/>
          <a:p>
            <a:pPr algn="l" eaLnBrk="1" hangingPunct="1"/>
            <a:r>
              <a:rPr lang="ru-RU" b="1" smtClean="0">
                <a:solidFill>
                  <a:srgbClr val="C00000"/>
                </a:solidFill>
              </a:rPr>
              <a:t>Обильные осадки</a:t>
            </a:r>
          </a:p>
        </p:txBody>
      </p:sp>
      <p:pic>
        <p:nvPicPr>
          <p:cNvPr id="39938" name="Содержимое 4" descr="200x190_sneg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086600" y="381000"/>
            <a:ext cx="1524000" cy="1447800"/>
          </a:xfrm>
        </p:spPr>
      </p:pic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609600" y="6172200"/>
            <a:ext cx="228600" cy="228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9940" name="Рисунок 5" descr="477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81600" y="381000"/>
            <a:ext cx="1184275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Рисунок 6" descr="819fa8fe66a234e3e67bc1f4053f18a9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600" y="1219200"/>
            <a:ext cx="2503488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Рисунок 7" descr="189147_65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95600" y="1066800"/>
            <a:ext cx="2135188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Рисунок 8" descr="200091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1000" y="3124200"/>
            <a:ext cx="1281113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4" name="Рисунок 9" descr="uragan18_8_photo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981200" y="3048000"/>
            <a:ext cx="1962150" cy="147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5" name="Рисунок 10" descr="02_09_2008_20_09_24_gustav.jp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038600" y="3581400"/>
            <a:ext cx="194627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6" name="Рисунок 11" descr="1220731178_006_gust.jp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581400" y="5105400"/>
            <a:ext cx="2293938" cy="152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7" name="Рисунок 12" descr="b_19659.jp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219200" y="4953000"/>
            <a:ext cx="19304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8" name="Рисунок 13" descr="bimg9147.jp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257800" y="2133600"/>
            <a:ext cx="2019300" cy="119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9" name="Рисунок 14" descr="ekologija_09_07_1188979557_e.jp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248400" y="4572000"/>
            <a:ext cx="2468563" cy="175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50" name="Рисунок 15" descr="i4_156171_683.jpg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467600" y="2057400"/>
            <a:ext cx="1454150" cy="177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C00000"/>
                </a:solidFill>
              </a:rPr>
              <a:t>Пословицы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066800"/>
            <a:ext cx="8382000" cy="5486400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Лето -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</a:rPr>
              <a:t>припасиха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, зима -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</a:rPr>
              <a:t>прибериха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Декабрь год кончает, а зиму начинает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Много снега -  много хлеба, много воды – много травы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Мороз невелик, да стоять не велит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Весна красна цветами, а осень снопами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Без воды зима не встанет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День темен, да ночь светла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Журавль прилетел и теплынь принес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Ветер снег съедает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Летний день за зимнюю неделю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C00000"/>
                </a:solidFill>
              </a:rPr>
              <a:t>Домашнее задание</a:t>
            </a:r>
          </a:p>
        </p:txBody>
      </p:sp>
      <p:sp>
        <p:nvSpPr>
          <p:cNvPr id="43010" name="Содержимое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4102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chemeClr val="tx2"/>
                </a:solidFill>
              </a:rPr>
              <a:t>Изучить </a:t>
            </a:r>
            <a:r>
              <a:rPr lang="en-US" b="1" smtClean="0">
                <a:solidFill>
                  <a:schemeClr val="tx2"/>
                </a:solidFill>
              </a:rPr>
              <a:t>$ 27</a:t>
            </a:r>
          </a:p>
          <a:p>
            <a:pPr eaLnBrk="1" hangingPunct="1"/>
            <a:r>
              <a:rPr lang="ru-RU" b="1" smtClean="0">
                <a:solidFill>
                  <a:schemeClr val="tx2"/>
                </a:solidFill>
              </a:rPr>
              <a:t>Ответить на вопросы 3,4,6</a:t>
            </a:r>
          </a:p>
          <a:p>
            <a:pPr eaLnBrk="1" hangingPunct="1"/>
            <a:r>
              <a:rPr lang="ru-RU" b="1" smtClean="0">
                <a:solidFill>
                  <a:schemeClr val="tx2"/>
                </a:solidFill>
              </a:rPr>
              <a:t>Выполнить задания  12</a:t>
            </a:r>
          </a:p>
          <a:p>
            <a:pPr eaLnBrk="1" hangingPunct="1"/>
            <a:r>
              <a:rPr lang="ru-RU" b="1" smtClean="0">
                <a:solidFill>
                  <a:schemeClr val="tx2"/>
                </a:solidFill>
              </a:rPr>
              <a:t>Творческое задание на выбор:</a:t>
            </a:r>
          </a:p>
          <a:p>
            <a:pPr eaLnBrk="1" hangingPunct="1">
              <a:buFont typeface="Arial" charset="0"/>
              <a:buNone/>
            </a:pPr>
            <a:r>
              <a:rPr lang="ru-RU" b="1" smtClean="0">
                <a:solidFill>
                  <a:schemeClr val="tx2"/>
                </a:solidFill>
              </a:rPr>
              <a:t> - Написать маленькое эссе на тему</a:t>
            </a:r>
          </a:p>
          <a:p>
            <a:pPr eaLnBrk="1" hangingPunct="1">
              <a:buFont typeface="Arial" charset="0"/>
              <a:buNone/>
            </a:pPr>
            <a:r>
              <a:rPr lang="ru-RU" b="1" smtClean="0">
                <a:solidFill>
                  <a:schemeClr val="tx2"/>
                </a:solidFill>
              </a:rPr>
              <a:t> «У природы нет плохой погоды»</a:t>
            </a:r>
          </a:p>
          <a:p>
            <a:pPr eaLnBrk="1" hangingPunct="1">
              <a:buFont typeface="Arial" charset="0"/>
              <a:buNone/>
            </a:pPr>
            <a:r>
              <a:rPr lang="ru-RU" b="1" smtClean="0">
                <a:solidFill>
                  <a:schemeClr val="tx2"/>
                </a:solidFill>
              </a:rPr>
              <a:t> - Подобрать пословицы, народные приметы, предсказывающие погоду</a:t>
            </a:r>
          </a:p>
          <a:p>
            <a:pPr algn="ctr" eaLnBrk="1" hangingPunct="1">
              <a:buFont typeface="Arial" charset="0"/>
              <a:buNone/>
            </a:pPr>
            <a:r>
              <a:rPr lang="ru-RU" sz="4000" b="1" i="1" smtClean="0">
                <a:solidFill>
                  <a:srgbClr val="FF0000"/>
                </a:solidFill>
              </a:rPr>
              <a:t>УДАЧИ!</a:t>
            </a:r>
            <a:endParaRPr lang="en-US" sz="4000" b="1" i="1" smtClean="0">
              <a:solidFill>
                <a:srgbClr val="FF0000"/>
              </a:solidFill>
            </a:endParaRPr>
          </a:p>
          <a:p>
            <a:pPr eaLnBrk="1" hangingPunct="1">
              <a:buFont typeface="Arial" charset="0"/>
              <a:buNone/>
            </a:pPr>
            <a:endParaRPr lang="ru-RU" b="1" smtClean="0">
              <a:solidFill>
                <a:schemeClr val="tx2"/>
              </a:solidFill>
            </a:endParaRPr>
          </a:p>
        </p:txBody>
      </p:sp>
      <p:pic>
        <p:nvPicPr>
          <p:cNvPr id="43011" name="Рисунок 3" descr="AMCONFUS.WM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86600" y="990600"/>
            <a:ext cx="1857375" cy="399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648200" cy="868362"/>
          </a:xfrm>
        </p:spPr>
        <p:txBody>
          <a:bodyPr/>
          <a:lstStyle/>
          <a:p>
            <a:pPr algn="l" eaLnBrk="1" hangingPunct="1"/>
            <a:r>
              <a:rPr lang="ru-RU" b="1" smtClean="0">
                <a:solidFill>
                  <a:srgbClr val="C00000"/>
                </a:solidFill>
              </a:rPr>
              <a:t>Работы учащихся</a:t>
            </a:r>
          </a:p>
        </p:txBody>
      </p:sp>
      <p:sp>
        <p:nvSpPr>
          <p:cNvPr id="45058" name="Содержимое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0292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70C0"/>
                </a:solidFill>
                <a:hlinkClick r:id="rId3" action="ppaction://hlinkfile"/>
              </a:rPr>
              <a:t>Лукина Кристина  6 «А», 2008-2009 год</a:t>
            </a:r>
            <a:endParaRPr lang="ru-RU" b="1" smtClean="0">
              <a:solidFill>
                <a:srgbClr val="0070C0"/>
              </a:solidFill>
            </a:endParaRPr>
          </a:p>
          <a:p>
            <a:pPr eaLnBrk="1" hangingPunct="1"/>
            <a:r>
              <a:rPr lang="ru-RU" b="1" smtClean="0">
                <a:solidFill>
                  <a:srgbClr val="0070C0"/>
                </a:solidFill>
                <a:hlinkClick r:id="rId4" action="ppaction://hlinkpres?slideindex=1&amp;slidetitle="/>
              </a:rPr>
              <a:t>Суходолова Ольга  6 «Б», 2008-2009 год</a:t>
            </a:r>
            <a:endParaRPr lang="ru-RU" b="1" smtClean="0">
              <a:solidFill>
                <a:srgbClr val="0070C0"/>
              </a:solidFill>
            </a:endParaRPr>
          </a:p>
          <a:p>
            <a:pPr eaLnBrk="1" hangingPunct="1"/>
            <a:r>
              <a:rPr lang="ru-RU" b="1" smtClean="0">
                <a:solidFill>
                  <a:srgbClr val="0070C0"/>
                </a:solidFill>
                <a:hlinkClick r:id="rId5" action="ppaction://hlinkfile"/>
              </a:rPr>
              <a:t>Бондарева Татьяна 6 «А», 2008-2009 год</a:t>
            </a:r>
            <a:endParaRPr lang="ru-RU" b="1" smtClean="0">
              <a:solidFill>
                <a:srgbClr val="0070C0"/>
              </a:solidFill>
            </a:endParaRPr>
          </a:p>
          <a:p>
            <a:pPr eaLnBrk="1" hangingPunct="1"/>
            <a:r>
              <a:rPr lang="ru-RU" b="1" smtClean="0">
                <a:solidFill>
                  <a:srgbClr val="0070C0"/>
                </a:solidFill>
                <a:hlinkClick r:id="rId6" action="ppaction://hlinkfile"/>
              </a:rPr>
              <a:t>Алексеева Наталья 6 «Б», 2008-2009 год</a:t>
            </a:r>
            <a:endParaRPr lang="ru-RU" b="1" smtClean="0">
              <a:solidFill>
                <a:srgbClr val="0070C0"/>
              </a:solidFill>
            </a:endParaRPr>
          </a:p>
        </p:txBody>
      </p:sp>
      <p:pic>
        <p:nvPicPr>
          <p:cNvPr id="45059" name="Рисунок 3" descr="2070733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86600" y="381000"/>
            <a:ext cx="157638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Рисунок 4" descr="x3029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66800" y="4800600"/>
            <a:ext cx="1119188" cy="159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Рисунок 5" descr="nature_79.gif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858000" y="4876800"/>
            <a:ext cx="1181100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2" name="Рисунок 6" descr="photo56.gif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505200" y="4343400"/>
            <a:ext cx="1981200" cy="202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86836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00000"/>
                </a:solidFill>
              </a:rPr>
              <a:t>Проверка домашнего задания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6386" name="Содержимое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4864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b="1" smtClean="0">
                <a:solidFill>
                  <a:srgbClr val="0070C0"/>
                </a:solidFill>
              </a:rPr>
              <a:t> 1.Закончите предложение: «Погода  – это …»</a:t>
            </a:r>
          </a:p>
          <a:p>
            <a:pPr eaLnBrk="1" hangingPunct="1">
              <a:buFont typeface="Arial" charset="0"/>
              <a:buNone/>
            </a:pPr>
            <a:r>
              <a:rPr lang="ru-RU" b="1" smtClean="0">
                <a:solidFill>
                  <a:srgbClr val="0070C0"/>
                </a:solidFill>
              </a:rPr>
              <a:t> 2.Выберите правильные ответы. Элементами и явлениями погоды являются: </a:t>
            </a:r>
          </a:p>
          <a:p>
            <a:pPr eaLnBrk="1" hangingPunct="1">
              <a:buFont typeface="Arial" charset="0"/>
              <a:buNone/>
            </a:pPr>
            <a:r>
              <a:rPr lang="ru-RU" b="1" smtClean="0">
                <a:solidFill>
                  <a:srgbClr val="0070C0"/>
                </a:solidFill>
              </a:rPr>
              <a:t>а)температура   б)давление   в)ветер  г )соленость  д)осадки</a:t>
            </a:r>
          </a:p>
          <a:p>
            <a:pPr eaLnBrk="1" hangingPunct="1">
              <a:buFont typeface="Arial" charset="0"/>
              <a:buNone/>
            </a:pPr>
            <a:r>
              <a:rPr lang="ru-RU" b="1" smtClean="0">
                <a:solidFill>
                  <a:srgbClr val="0070C0"/>
                </a:solidFill>
              </a:rPr>
              <a:t> 3. Что такое воздушная масса?</a:t>
            </a:r>
          </a:p>
          <a:p>
            <a:pPr eaLnBrk="1" hangingPunct="1">
              <a:buFont typeface="Arial" charset="0"/>
              <a:buNone/>
            </a:pPr>
            <a:r>
              <a:rPr lang="ru-RU" b="1" smtClean="0">
                <a:solidFill>
                  <a:srgbClr val="0070C0"/>
                </a:solidFill>
              </a:rPr>
              <a:t> 4. Назовите основные типы воздушных масс</a:t>
            </a:r>
          </a:p>
          <a:p>
            <a:pPr eaLnBrk="1" hangingPunct="1">
              <a:buFont typeface="Arial" charset="0"/>
              <a:buNone/>
            </a:pPr>
            <a:r>
              <a:rPr lang="ru-RU" b="1" smtClean="0">
                <a:solidFill>
                  <a:srgbClr val="0070C0"/>
                </a:solidFill>
              </a:rPr>
              <a:t> 5. В чем главное отличие воздушных масс друг от друга?</a:t>
            </a:r>
          </a:p>
          <a:p>
            <a:pPr eaLnBrk="1" hangingPunct="1"/>
            <a:endParaRPr lang="ru-RU" b="1" smtClean="0">
              <a:solidFill>
                <a:srgbClr val="0070C0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0" y="2667000"/>
            <a:ext cx="457200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819400" y="2667000"/>
            <a:ext cx="457200" cy="533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5029200" y="2590800"/>
            <a:ext cx="533400" cy="533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04800" y="3124200"/>
            <a:ext cx="533400" cy="533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676400"/>
          </a:xfrm>
        </p:spPr>
        <p:txBody>
          <a:bodyPr/>
          <a:lstStyle/>
          <a:p>
            <a:pPr algn="l" eaLnBrk="1" hangingPunct="1"/>
            <a:r>
              <a:rPr lang="ru-RU" sz="3200" b="1" u="sng" smtClean="0">
                <a:solidFill>
                  <a:srgbClr val="C00000"/>
                </a:solidFill>
              </a:rPr>
              <a:t>Карточка 1. </a:t>
            </a:r>
            <a:r>
              <a:rPr lang="ru-RU" sz="3200" b="1" smtClean="0">
                <a:solidFill>
                  <a:srgbClr val="C00000"/>
                </a:solidFill>
              </a:rPr>
              <a:t>      Установите соответствие между элементами  погоды и приборами, которыми они измеряются:</a:t>
            </a:r>
            <a:r>
              <a:rPr lang="ru-RU" sz="2800" b="1" smtClean="0">
                <a:solidFill>
                  <a:srgbClr val="C00000"/>
                </a:solidFill>
              </a:rPr>
              <a:t/>
            </a:r>
            <a:br>
              <a:rPr lang="ru-RU" sz="2800" b="1" smtClean="0">
                <a:solidFill>
                  <a:srgbClr val="C00000"/>
                </a:solidFill>
              </a:rPr>
            </a:br>
            <a:endParaRPr lang="ru-RU" sz="2800" b="1" smtClean="0">
              <a:solidFill>
                <a:srgbClr val="C00000"/>
              </a:solidFill>
            </a:endParaRPr>
          </a:p>
        </p:txBody>
      </p:sp>
      <p:sp>
        <p:nvSpPr>
          <p:cNvPr id="18434" name="Содержимое 2"/>
          <p:cNvSpPr>
            <a:spLocks noGrp="1"/>
          </p:cNvSpPr>
          <p:nvPr>
            <p:ph idx="1"/>
          </p:nvPr>
        </p:nvSpPr>
        <p:spPr>
          <a:xfrm>
            <a:off x="0" y="1752600"/>
            <a:ext cx="9144000" cy="48006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b="1" smtClean="0">
                <a:solidFill>
                  <a:srgbClr val="0070C0"/>
                </a:solidFill>
              </a:rPr>
              <a:t>    а) Барометр               1) Температура;</a:t>
            </a:r>
          </a:p>
          <a:p>
            <a:pPr eaLnBrk="1" hangingPunct="1">
              <a:buFont typeface="Arial" charset="0"/>
              <a:buNone/>
            </a:pPr>
            <a:r>
              <a:rPr lang="ru-RU" b="1" smtClean="0">
                <a:solidFill>
                  <a:srgbClr val="0070C0"/>
                </a:solidFill>
              </a:rPr>
              <a:t>    б) Осадкомер            2) Скорость ветра;</a:t>
            </a:r>
          </a:p>
          <a:p>
            <a:pPr eaLnBrk="1" hangingPunct="1">
              <a:buFont typeface="Arial" charset="0"/>
              <a:buNone/>
            </a:pPr>
            <a:r>
              <a:rPr lang="ru-RU" b="1" smtClean="0">
                <a:solidFill>
                  <a:srgbClr val="0070C0"/>
                </a:solidFill>
              </a:rPr>
              <a:t>    в) Термометр             3)Количество осадков;</a:t>
            </a:r>
          </a:p>
          <a:p>
            <a:pPr eaLnBrk="1" hangingPunct="1">
              <a:buFont typeface="Arial" charset="0"/>
              <a:buNone/>
            </a:pPr>
            <a:r>
              <a:rPr lang="ru-RU" b="1" smtClean="0">
                <a:solidFill>
                  <a:srgbClr val="0070C0"/>
                </a:solidFill>
              </a:rPr>
              <a:t>    г)  Флюгер                   4) Направление  ветра;</a:t>
            </a:r>
          </a:p>
          <a:p>
            <a:pPr eaLnBrk="1" hangingPunct="1">
              <a:buFont typeface="Arial" charset="0"/>
              <a:buNone/>
            </a:pPr>
            <a:r>
              <a:rPr lang="ru-RU" b="1" smtClean="0">
                <a:solidFill>
                  <a:srgbClr val="0070C0"/>
                </a:solidFill>
              </a:rPr>
              <a:t>    д) Гигрометр              5)Атмосферное давление;</a:t>
            </a:r>
          </a:p>
          <a:p>
            <a:pPr eaLnBrk="1" hangingPunct="1">
              <a:buFont typeface="Arial" charset="0"/>
              <a:buNone/>
            </a:pPr>
            <a:r>
              <a:rPr lang="ru-RU" b="1" smtClean="0">
                <a:solidFill>
                  <a:srgbClr val="0070C0"/>
                </a:solidFill>
              </a:rPr>
              <a:t>    е) Анемометр             6) Влажность воздуха.</a:t>
            </a:r>
          </a:p>
        </p:txBody>
      </p:sp>
      <p:cxnSp>
        <p:nvCxnSpPr>
          <p:cNvPr id="5" name="Прямая со стрелкой 4"/>
          <p:cNvCxnSpPr/>
          <p:nvPr/>
        </p:nvCxnSpPr>
        <p:spPr>
          <a:xfrm rot="16200000" flipH="1">
            <a:off x="2247900" y="2628900"/>
            <a:ext cx="2286000" cy="114300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2895600" y="2667000"/>
            <a:ext cx="1143000" cy="533400"/>
          </a:xfrm>
          <a:prstGeom prst="straightConnector1">
            <a:avLst/>
          </a:prstGeom>
          <a:ln w="571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5400000" flipH="1" flipV="1">
            <a:off x="2781300" y="2171700"/>
            <a:ext cx="1295400" cy="106680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2438400" y="3810000"/>
            <a:ext cx="1600200" cy="15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2895600" y="4343400"/>
            <a:ext cx="1143000" cy="68580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5400000" flipH="1" flipV="1">
            <a:off x="2400300" y="3467100"/>
            <a:ext cx="2362200" cy="76200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685800"/>
          </a:xfrm>
        </p:spPr>
        <p:txBody>
          <a:bodyPr/>
          <a:lstStyle/>
          <a:p>
            <a:pPr eaLnBrk="1" hangingPunct="1"/>
            <a:r>
              <a:rPr lang="ru-RU" sz="3200" b="1" smtClean="0">
                <a:solidFill>
                  <a:srgbClr val="C00000"/>
                </a:solidFill>
              </a:rPr>
              <a:t>Карточка 2.  Найдите  соответствие:</a:t>
            </a:r>
            <a:br>
              <a:rPr lang="ru-RU" sz="3200" b="1" smtClean="0">
                <a:solidFill>
                  <a:srgbClr val="C00000"/>
                </a:solidFill>
              </a:rPr>
            </a:br>
            <a:endParaRPr lang="ru-RU" sz="3200" b="1" smtClean="0">
              <a:solidFill>
                <a:srgbClr val="C00000"/>
              </a:solidFill>
            </a:endParaRPr>
          </a:p>
        </p:txBody>
      </p:sp>
      <p:sp>
        <p:nvSpPr>
          <p:cNvPr id="20482" name="Содержимое 2"/>
          <p:cNvSpPr>
            <a:spLocks noGrp="1"/>
          </p:cNvSpPr>
          <p:nvPr>
            <p:ph idx="1"/>
          </p:nvPr>
        </p:nvSpPr>
        <p:spPr>
          <a:xfrm>
            <a:off x="0" y="914400"/>
            <a:ext cx="8991600" cy="57912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2000" b="1" smtClean="0">
                <a:solidFill>
                  <a:srgbClr val="0070C0"/>
                </a:solidFill>
              </a:rPr>
              <a:t>     </a:t>
            </a:r>
            <a:r>
              <a:rPr lang="ru-RU" sz="2000" b="1" u="sng" smtClean="0">
                <a:solidFill>
                  <a:srgbClr val="0070C0"/>
                </a:solidFill>
              </a:rPr>
              <a:t>Воздушная масса </a:t>
            </a:r>
          </a:p>
          <a:p>
            <a:pPr eaLnBrk="1" hangingPunct="1">
              <a:buFont typeface="Arial" charset="0"/>
              <a:buNone/>
            </a:pPr>
            <a:r>
              <a:rPr lang="ru-RU" sz="2000" b="1" smtClean="0">
                <a:solidFill>
                  <a:srgbClr val="0070C0"/>
                </a:solidFill>
              </a:rPr>
              <a:t>а) Арктические воздушные массы (АВМ)                   1, 3</a:t>
            </a:r>
          </a:p>
          <a:p>
            <a:pPr eaLnBrk="1" hangingPunct="1">
              <a:buFont typeface="Arial" charset="0"/>
              <a:buNone/>
            </a:pPr>
            <a:r>
              <a:rPr lang="ru-RU" sz="2000" b="1" smtClean="0">
                <a:solidFill>
                  <a:srgbClr val="0070C0"/>
                </a:solidFill>
              </a:rPr>
              <a:t>б) Умеренные воздушные массы (УВМ)                     2, 8 </a:t>
            </a:r>
          </a:p>
          <a:p>
            <a:pPr eaLnBrk="1" hangingPunct="1">
              <a:buFont typeface="Arial" charset="0"/>
              <a:buNone/>
            </a:pPr>
            <a:r>
              <a:rPr lang="ru-RU" sz="2000" b="1" smtClean="0">
                <a:solidFill>
                  <a:srgbClr val="0070C0"/>
                </a:solidFill>
              </a:rPr>
              <a:t>в) Тропические воздушные массы ТВМ)                     4, 9</a:t>
            </a:r>
          </a:p>
          <a:p>
            <a:pPr eaLnBrk="1" hangingPunct="1">
              <a:buFont typeface="Arial" charset="0"/>
              <a:buNone/>
            </a:pPr>
            <a:r>
              <a:rPr lang="ru-RU" sz="2000" b="1" smtClean="0">
                <a:solidFill>
                  <a:srgbClr val="0070C0"/>
                </a:solidFill>
              </a:rPr>
              <a:t>г) Экваториальные воздушные массы (ЭВМ)             5, 6, 7</a:t>
            </a:r>
          </a:p>
          <a:p>
            <a:pPr eaLnBrk="1" hangingPunct="1">
              <a:buFont typeface="Arial" charset="0"/>
              <a:buNone/>
            </a:pPr>
            <a:r>
              <a:rPr lang="ru-RU" sz="1800" b="1" smtClean="0">
                <a:solidFill>
                  <a:srgbClr val="0070C0"/>
                </a:solidFill>
              </a:rPr>
              <a:t>      </a:t>
            </a:r>
            <a:r>
              <a:rPr lang="ru-RU" sz="1800" b="1" u="sng" smtClean="0">
                <a:solidFill>
                  <a:srgbClr val="0070C0"/>
                </a:solidFill>
              </a:rPr>
              <a:t>Характеристика ВМ</a:t>
            </a:r>
          </a:p>
          <a:p>
            <a:pPr eaLnBrk="1" hangingPunct="1">
              <a:buFont typeface="Arial" charset="0"/>
              <a:buNone/>
            </a:pPr>
            <a:r>
              <a:rPr lang="ru-RU" sz="1800" b="1" smtClean="0">
                <a:solidFill>
                  <a:srgbClr val="0070C0"/>
                </a:solidFill>
              </a:rPr>
              <a:t>1.Холодные в течение всего года.</a:t>
            </a:r>
          </a:p>
          <a:p>
            <a:pPr eaLnBrk="1" hangingPunct="1">
              <a:buFont typeface="Arial" charset="0"/>
              <a:buNone/>
            </a:pPr>
            <a:r>
              <a:rPr lang="ru-RU" sz="1800" b="1" smtClean="0">
                <a:solidFill>
                  <a:srgbClr val="0070C0"/>
                </a:solidFill>
              </a:rPr>
              <a:t>2.Изменяются по временам года.</a:t>
            </a:r>
          </a:p>
          <a:p>
            <a:pPr eaLnBrk="1" hangingPunct="1">
              <a:buFont typeface="Arial" charset="0"/>
              <a:buNone/>
            </a:pPr>
            <a:r>
              <a:rPr lang="ru-RU" sz="1800" b="1" smtClean="0">
                <a:solidFill>
                  <a:srgbClr val="0070C0"/>
                </a:solidFill>
              </a:rPr>
              <a:t>3.На суше в зоне господства этих масс – «ледяная зона», постоянные снега и ледники.</a:t>
            </a:r>
          </a:p>
          <a:p>
            <a:pPr eaLnBrk="1" hangingPunct="1">
              <a:buFont typeface="Arial" charset="0"/>
              <a:buNone/>
            </a:pPr>
            <a:r>
              <a:rPr lang="ru-RU" sz="1800" b="1" smtClean="0">
                <a:solidFill>
                  <a:srgbClr val="0070C0"/>
                </a:solidFill>
              </a:rPr>
              <a:t>4.Формируются в условиях ВД, воздух опускается вниз, нагревается, становится сухим.</a:t>
            </a:r>
          </a:p>
          <a:p>
            <a:pPr eaLnBrk="1" hangingPunct="1">
              <a:buFont typeface="Arial" charset="0"/>
              <a:buNone/>
            </a:pPr>
            <a:r>
              <a:rPr lang="ru-RU" sz="1800" b="1" smtClean="0">
                <a:solidFill>
                  <a:srgbClr val="0070C0"/>
                </a:solidFill>
              </a:rPr>
              <a:t>5.Образуются в условиях высоких температур. Солнце стоит  почти в зените, воздух сильно нагревается от поверхности Земли. Низкое давление.</a:t>
            </a:r>
          </a:p>
          <a:p>
            <a:pPr eaLnBrk="1" hangingPunct="1">
              <a:buFont typeface="Arial" charset="0"/>
              <a:buNone/>
            </a:pPr>
            <a:r>
              <a:rPr lang="ru-RU" sz="1800" b="1" smtClean="0">
                <a:solidFill>
                  <a:srgbClr val="0070C0"/>
                </a:solidFill>
              </a:rPr>
              <a:t>6. В зоне господства этих ВМ каждый день идут дожи.</a:t>
            </a:r>
          </a:p>
          <a:p>
            <a:pPr eaLnBrk="1" hangingPunct="1">
              <a:buFont typeface="Arial" charset="0"/>
              <a:buNone/>
            </a:pPr>
            <a:r>
              <a:rPr lang="ru-RU" sz="1800" b="1" smtClean="0">
                <a:solidFill>
                  <a:srgbClr val="0070C0"/>
                </a:solidFill>
              </a:rPr>
              <a:t>7.В областях господства этих ВМ  над сушей – зона влажных экваториальных лесов.</a:t>
            </a:r>
          </a:p>
          <a:p>
            <a:pPr eaLnBrk="1" hangingPunct="1">
              <a:buFont typeface="Arial" charset="0"/>
              <a:buNone/>
            </a:pPr>
            <a:r>
              <a:rPr lang="ru-RU" sz="1800" b="1" smtClean="0">
                <a:solidFill>
                  <a:srgbClr val="0070C0"/>
                </a:solidFill>
              </a:rPr>
              <a:t>8.В областях господства этих ВМ  над сушей – зона умеренных лесов.</a:t>
            </a:r>
          </a:p>
          <a:p>
            <a:pPr eaLnBrk="1" hangingPunct="1">
              <a:buFont typeface="Arial" charset="0"/>
              <a:buNone/>
            </a:pPr>
            <a:r>
              <a:rPr lang="ru-RU" sz="1800" b="1" smtClean="0">
                <a:solidFill>
                  <a:srgbClr val="0070C0"/>
                </a:solidFill>
              </a:rPr>
              <a:t>9.В областях господства этих масс над сушей – зона пустынь.</a:t>
            </a:r>
          </a:p>
          <a:p>
            <a:pPr eaLnBrk="1" hangingPunct="1">
              <a:buFont typeface="Arial" charset="0"/>
              <a:buNone/>
            </a:pPr>
            <a:r>
              <a:rPr lang="ru-RU" sz="1800" b="1" smtClean="0">
                <a:solidFill>
                  <a:srgbClr val="0070C0"/>
                </a:solidFill>
              </a:rPr>
              <a:t> 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486400" y="1295400"/>
            <a:ext cx="914400" cy="381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486400" y="1676400"/>
            <a:ext cx="914400" cy="381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486400" y="2057400"/>
            <a:ext cx="914400" cy="381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486400" y="2438400"/>
            <a:ext cx="9144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733800" cy="7159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</a:rPr>
              <a:t>Задачи урока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22530" name="Содержимое 2"/>
          <p:cNvSpPr>
            <a:spLocks noGrp="1"/>
          </p:cNvSpPr>
          <p:nvPr>
            <p:ph idx="1"/>
          </p:nvPr>
        </p:nvSpPr>
        <p:spPr>
          <a:xfrm>
            <a:off x="304800" y="914400"/>
            <a:ext cx="8839200" cy="52578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chemeClr val="tx2"/>
                </a:solidFill>
              </a:rPr>
              <a:t>сформировать представление о климате;</a:t>
            </a:r>
          </a:p>
          <a:p>
            <a:pPr eaLnBrk="1" hangingPunct="1"/>
            <a:r>
              <a:rPr lang="ru-RU" b="1" smtClean="0">
                <a:solidFill>
                  <a:schemeClr val="tx2"/>
                </a:solidFill>
              </a:rPr>
              <a:t>выявить зависимость климата от географической широты, воздушных масс, высоты над уровнем моря, положения по отношению к горным склонам;</a:t>
            </a:r>
          </a:p>
          <a:p>
            <a:pPr eaLnBrk="1" hangingPunct="1"/>
            <a:r>
              <a:rPr lang="ru-RU" b="1" smtClean="0">
                <a:solidFill>
                  <a:schemeClr val="tx2"/>
                </a:solidFill>
              </a:rPr>
              <a:t>выявить   влияние   погодных   условий   на   здоровье людей;</a:t>
            </a:r>
          </a:p>
          <a:p>
            <a:pPr eaLnBrk="1" hangingPunct="1"/>
            <a:r>
              <a:rPr lang="ru-RU" b="1" smtClean="0">
                <a:solidFill>
                  <a:schemeClr val="tx2"/>
                </a:solidFill>
              </a:rPr>
              <a:t>Рассмотреть опасные атмосферные явления</a:t>
            </a:r>
          </a:p>
          <a:p>
            <a:pPr eaLnBrk="1" hangingPunct="1"/>
            <a:endParaRPr lang="ru-RU" b="1" smtClean="0">
              <a:solidFill>
                <a:schemeClr val="tx2"/>
              </a:solidFill>
            </a:endParaRP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" y="0"/>
            <a:ext cx="7772400" cy="6858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</a:rPr>
              <a:t>Климат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4800" y="1143000"/>
            <a:ext cx="8458200" cy="54102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04800" y="762000"/>
          <a:ext cx="8610600" cy="51212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1459"/>
                <a:gridCol w="2947773"/>
                <a:gridCol w="4111368"/>
              </a:tblGrid>
              <a:tr h="41211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ВМ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КЛИМАТ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ХАРАКТЕРИСТИКА</a:t>
                      </a:r>
                      <a:endParaRPr lang="ru-RU" sz="2400" dirty="0"/>
                    </a:p>
                  </a:txBody>
                  <a:tcPr/>
                </a:tc>
              </a:tr>
              <a:tr h="412115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АВМ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Полярный (Арктический)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Суровый, холодный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412115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АВМ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УВМ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Субполярный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(Субарктический)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Зима</a:t>
                      </a:r>
                      <a:r>
                        <a:rPr lang="ru-RU" sz="2400" b="1" baseline="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- холодный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Лето - прохладный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412115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УВМ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умеренный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Меняется по сезонам года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412115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УВМ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ТВМ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Субтропический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Зима- прохладная, влажная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Лето – жаркое, сухое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412115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ТВМ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Тропический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Жаркий,</a:t>
                      </a:r>
                      <a:r>
                        <a:rPr lang="ru-RU" sz="2400" b="1" baseline="0" dirty="0" smtClean="0">
                          <a:solidFill>
                            <a:srgbClr val="C00000"/>
                          </a:solidFill>
                        </a:rPr>
                        <a:t> сухой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412115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ТВМ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ЭВМ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Субэкваториальный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Зима – жаркая, сухая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Лето – жаркое, влажное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412115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ЭВМ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Экваториальный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Жаркий, влажный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905000" y="1295400"/>
            <a:ext cx="28956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953000" y="1295400"/>
            <a:ext cx="38862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905000" y="2895600"/>
            <a:ext cx="28956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953000" y="2895600"/>
            <a:ext cx="38862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905000" y="4114800"/>
            <a:ext cx="28956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953000" y="4191000"/>
            <a:ext cx="38862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905000" y="5410200"/>
            <a:ext cx="2895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953000" y="5486400"/>
            <a:ext cx="38862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905000" y="2057400"/>
            <a:ext cx="28956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04800" y="2057400"/>
            <a:ext cx="1524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953000" y="2057400"/>
            <a:ext cx="38862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905000" y="3352800"/>
            <a:ext cx="28956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04800" y="3352800"/>
            <a:ext cx="1524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953000" y="3352800"/>
            <a:ext cx="38862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905000" y="4648200"/>
            <a:ext cx="28956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04800" y="4648200"/>
            <a:ext cx="1524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953000" y="4648200"/>
            <a:ext cx="38862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868363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C00000"/>
                </a:solidFill>
              </a:rPr>
              <a:t>Выводы</a:t>
            </a:r>
          </a:p>
        </p:txBody>
      </p:sp>
      <p:sp>
        <p:nvSpPr>
          <p:cNvPr id="25602" name="Содержимое 2"/>
          <p:cNvSpPr>
            <a:spLocks noGrp="1"/>
          </p:cNvSpPr>
          <p:nvPr>
            <p:ph idx="1"/>
          </p:nvPr>
        </p:nvSpPr>
        <p:spPr>
          <a:xfrm>
            <a:off x="228600" y="1066800"/>
            <a:ext cx="8686800" cy="5486400"/>
          </a:xfrm>
        </p:spPr>
        <p:txBody>
          <a:bodyPr/>
          <a:lstStyle/>
          <a:p>
            <a:pPr eaLnBrk="1" hangingPunct="1"/>
            <a:r>
              <a:rPr lang="ru-RU" sz="3600" b="1" u="sng" smtClean="0">
                <a:solidFill>
                  <a:schemeClr val="tx2"/>
                </a:solidFill>
              </a:rPr>
              <a:t>Основные климаты, </a:t>
            </a:r>
            <a:r>
              <a:rPr lang="ru-RU" sz="3600" b="1" smtClean="0">
                <a:solidFill>
                  <a:schemeClr val="tx2"/>
                </a:solidFill>
              </a:rPr>
              <a:t>формирует одна воздушная масса: арктический, умеренный, тропический, экваториальный</a:t>
            </a:r>
          </a:p>
          <a:p>
            <a:pPr eaLnBrk="1" hangingPunct="1"/>
            <a:r>
              <a:rPr lang="ru-RU" sz="3600" b="1" u="sng" smtClean="0">
                <a:solidFill>
                  <a:schemeClr val="tx2"/>
                </a:solidFill>
              </a:rPr>
              <a:t>Переходные климаты</a:t>
            </a:r>
            <a:r>
              <a:rPr lang="ru-RU" sz="3600" b="1" smtClean="0">
                <a:solidFill>
                  <a:schemeClr val="tx2"/>
                </a:solidFill>
              </a:rPr>
              <a:t>,  формируют две воздушные массы: субарктический, субтропический, субэкваториальный</a:t>
            </a:r>
          </a:p>
          <a:p>
            <a:pPr eaLnBrk="1" hangingPunct="1"/>
            <a:r>
              <a:rPr lang="ru-RU" sz="3600" b="1" smtClean="0">
                <a:solidFill>
                  <a:schemeClr val="tx2"/>
                </a:solidFill>
              </a:rPr>
              <a:t>Итак, выделяют 7 типов климата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C00000"/>
                </a:solidFill>
              </a:rPr>
              <a:t>Главные факторы климата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219200"/>
          <a:ext cx="8229600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2800"/>
                <a:gridCol w="2133600"/>
                <a:gridCol w="1447800"/>
                <a:gridCol w="1295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Города</a:t>
                      </a:r>
                      <a:endParaRPr lang="ru-RU" sz="36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O</a:t>
                      </a:r>
                      <a:endParaRPr lang="ru-RU" sz="3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t</a:t>
                      </a:r>
                      <a:r>
                        <a:rPr lang="ru-RU" sz="3600" dirty="0" smtClean="0"/>
                        <a:t>я</a:t>
                      </a:r>
                      <a:endParaRPr lang="ru-RU" sz="3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err="1" smtClean="0"/>
                        <a:t>tи</a:t>
                      </a:r>
                      <a:endParaRPr lang="ru-RU" sz="36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chemeClr val="tx2"/>
                          </a:solidFill>
                        </a:rPr>
                        <a:t>Калининград</a:t>
                      </a:r>
                      <a:endParaRPr lang="ru-RU" sz="3600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tx2"/>
                          </a:solidFill>
                        </a:rPr>
                        <a:t>710мм</a:t>
                      </a:r>
                      <a:endParaRPr lang="ru-RU" sz="3600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tx2"/>
                          </a:solidFill>
                        </a:rPr>
                        <a:t>-3</a:t>
                      </a:r>
                      <a:endParaRPr lang="ru-RU" sz="3600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tx2"/>
                          </a:solidFill>
                        </a:rPr>
                        <a:t>17,8</a:t>
                      </a:r>
                      <a:endParaRPr lang="ru-RU" sz="3600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chemeClr val="tx2"/>
                          </a:solidFill>
                        </a:rPr>
                        <a:t>Москва</a:t>
                      </a:r>
                      <a:endParaRPr lang="ru-RU" sz="3600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tx2"/>
                          </a:solidFill>
                        </a:rPr>
                        <a:t>582мм</a:t>
                      </a:r>
                      <a:endParaRPr lang="ru-RU" sz="3600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tx2"/>
                          </a:solidFill>
                        </a:rPr>
                        <a:t>-10,2</a:t>
                      </a:r>
                      <a:endParaRPr lang="ru-RU" sz="3600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tx2"/>
                          </a:solidFill>
                        </a:rPr>
                        <a:t>18,1</a:t>
                      </a:r>
                      <a:endParaRPr lang="ru-RU" sz="3600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chemeClr val="tx2"/>
                          </a:solidFill>
                        </a:rPr>
                        <a:t>Екатеринбург</a:t>
                      </a:r>
                      <a:endParaRPr lang="ru-RU" sz="3600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tx2"/>
                          </a:solidFill>
                        </a:rPr>
                        <a:t>470мм</a:t>
                      </a:r>
                      <a:endParaRPr lang="ru-RU" sz="3600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tx2"/>
                          </a:solidFill>
                        </a:rPr>
                        <a:t>-15,6</a:t>
                      </a:r>
                      <a:endParaRPr lang="ru-RU" sz="3600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tx2"/>
                          </a:solidFill>
                        </a:rPr>
                        <a:t>17,3</a:t>
                      </a:r>
                      <a:endParaRPr lang="ru-RU" sz="3600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chemeClr val="tx2"/>
                          </a:solidFill>
                        </a:rPr>
                        <a:t>Новосибирск</a:t>
                      </a:r>
                      <a:endParaRPr lang="ru-RU" sz="3600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tx2"/>
                          </a:solidFill>
                        </a:rPr>
                        <a:t>406мм</a:t>
                      </a:r>
                      <a:endParaRPr lang="ru-RU" sz="3600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tx2"/>
                          </a:solidFill>
                        </a:rPr>
                        <a:t>-19,0</a:t>
                      </a:r>
                      <a:endParaRPr lang="ru-RU" sz="3600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tx2"/>
                          </a:solidFill>
                        </a:rPr>
                        <a:t>19.0</a:t>
                      </a:r>
                      <a:endParaRPr lang="ru-RU" sz="3600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chemeClr val="tx2"/>
                          </a:solidFill>
                        </a:rPr>
                        <a:t>Чита</a:t>
                      </a:r>
                      <a:endParaRPr lang="ru-RU" sz="3600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tx2"/>
                          </a:solidFill>
                        </a:rPr>
                        <a:t>319мм</a:t>
                      </a:r>
                      <a:endParaRPr lang="ru-RU" sz="3600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tx2"/>
                          </a:solidFill>
                        </a:rPr>
                        <a:t>-27,4</a:t>
                      </a:r>
                      <a:endParaRPr lang="ru-RU" sz="3600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tx2"/>
                          </a:solidFill>
                        </a:rPr>
                        <a:t>18,7</a:t>
                      </a:r>
                      <a:endParaRPr lang="ru-RU" sz="3600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chemeClr val="tx2"/>
                          </a:solidFill>
                        </a:rPr>
                        <a:t>Петропавловск-</a:t>
                      </a:r>
                    </a:p>
                    <a:p>
                      <a:r>
                        <a:rPr lang="ru-RU" sz="3600" b="1" dirty="0" smtClean="0">
                          <a:solidFill>
                            <a:schemeClr val="tx2"/>
                          </a:solidFill>
                        </a:rPr>
                        <a:t>Камчатский</a:t>
                      </a:r>
                      <a:endParaRPr lang="ru-RU" sz="3600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tx2"/>
                          </a:solidFill>
                        </a:rPr>
                        <a:t>1092мм</a:t>
                      </a:r>
                      <a:endParaRPr lang="ru-RU" sz="3600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tx2"/>
                          </a:solidFill>
                        </a:rPr>
                        <a:t>-8,5</a:t>
                      </a:r>
                      <a:endParaRPr lang="ru-RU" sz="3600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tx2"/>
                          </a:solidFill>
                        </a:rPr>
                        <a:t>13,5</a:t>
                      </a:r>
                      <a:endParaRPr lang="ru-RU" sz="3600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810000" y="2514600"/>
            <a:ext cx="48768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810000" y="3124200"/>
            <a:ext cx="48768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810000" y="3733800"/>
            <a:ext cx="48768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810000" y="4343400"/>
            <a:ext cx="48768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810000" y="5029200"/>
            <a:ext cx="4876800" cy="1219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C00000"/>
                </a:solidFill>
              </a:rPr>
              <a:t>Выводы</a:t>
            </a:r>
          </a:p>
        </p:txBody>
      </p:sp>
      <p:sp>
        <p:nvSpPr>
          <p:cNvPr id="29698" name="Содержимое 2"/>
          <p:cNvSpPr>
            <a:spLocks noGrp="1"/>
          </p:cNvSpPr>
          <p:nvPr>
            <p:ph idx="1"/>
          </p:nvPr>
        </p:nvSpPr>
        <p:spPr>
          <a:xfrm>
            <a:off x="457200" y="1295400"/>
            <a:ext cx="8305800" cy="5029200"/>
          </a:xfrm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chemeClr val="tx2"/>
                </a:solidFill>
              </a:rPr>
              <a:t>Географическая широта</a:t>
            </a:r>
          </a:p>
          <a:p>
            <a:pPr eaLnBrk="1" hangingPunct="1"/>
            <a:r>
              <a:rPr lang="ru-RU" sz="4000" b="1" smtClean="0">
                <a:solidFill>
                  <a:schemeClr val="tx2"/>
                </a:solidFill>
              </a:rPr>
              <a:t>Близость морей и океанов</a:t>
            </a:r>
          </a:p>
          <a:p>
            <a:pPr eaLnBrk="1" hangingPunct="1"/>
            <a:r>
              <a:rPr lang="ru-RU" sz="4000" b="1" smtClean="0">
                <a:solidFill>
                  <a:schemeClr val="tx2"/>
                </a:solidFill>
              </a:rPr>
              <a:t>Направление господствующих ветров</a:t>
            </a:r>
          </a:p>
          <a:p>
            <a:pPr eaLnBrk="1" hangingPunct="1"/>
            <a:r>
              <a:rPr lang="ru-RU" sz="4000" b="1" smtClean="0">
                <a:solidFill>
                  <a:schemeClr val="tx2"/>
                </a:solidFill>
              </a:rPr>
              <a:t>Рельеф и высота над уровнем моря</a:t>
            </a:r>
          </a:p>
          <a:p>
            <a:pPr eaLnBrk="1" hangingPunct="1"/>
            <a:r>
              <a:rPr lang="ru-RU" sz="4000" b="1" smtClean="0">
                <a:solidFill>
                  <a:schemeClr val="tx2"/>
                </a:solidFill>
              </a:rPr>
              <a:t>Морские течения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275</TotalTime>
  <Words>767</Words>
  <PresentationFormat>Экран (4:3)</PresentationFormat>
  <Paragraphs>192</Paragraphs>
  <Slides>18</Slides>
  <Notes>14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Calibri</vt:lpstr>
      <vt:lpstr>Arial</vt:lpstr>
      <vt:lpstr>Office Theme</vt:lpstr>
      <vt:lpstr>МОУ «Лицей экономики и основ предпринимательства № 10» г.Пскова </vt:lpstr>
      <vt:lpstr>Проверка домашнего задания </vt:lpstr>
      <vt:lpstr>Карточка 1.       Установите соответствие между элементами  погоды и приборами, которыми они измеряются: </vt:lpstr>
      <vt:lpstr>Карточка 2.  Найдите  соответствие: </vt:lpstr>
      <vt:lpstr>Задачи урока</vt:lpstr>
      <vt:lpstr>Климат</vt:lpstr>
      <vt:lpstr>Выводы</vt:lpstr>
      <vt:lpstr>Главные факторы климата</vt:lpstr>
      <vt:lpstr>Выводы</vt:lpstr>
      <vt:lpstr>Погодные условия и здоровье людей</vt:lpstr>
      <vt:lpstr>Опасные атмосферные явления</vt:lpstr>
      <vt:lpstr>Ураган</vt:lpstr>
      <vt:lpstr>Смерч</vt:lpstr>
      <vt:lpstr>Туман</vt:lpstr>
      <vt:lpstr>Обильные осадки</vt:lpstr>
      <vt:lpstr>Пословицы</vt:lpstr>
      <vt:lpstr>Домашнее задание</vt:lpstr>
      <vt:lpstr>Работы учащихся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Климат</dc:title>
  <cp:lastModifiedBy>m58</cp:lastModifiedBy>
  <cp:revision>37</cp:revision>
  <dcterms:modified xsi:type="dcterms:W3CDTF">2009-12-14T13:01:36Z</dcterms:modified>
</cp:coreProperties>
</file>