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notesMasterIdLst>
    <p:notesMasterId r:id="rId10"/>
  </p:notesMasterIdLst>
  <p:sldIdLst>
    <p:sldId id="256" r:id="rId2"/>
    <p:sldId id="287" r:id="rId3"/>
    <p:sldId id="288" r:id="rId4"/>
    <p:sldId id="289" r:id="rId5"/>
    <p:sldId id="290" r:id="rId6"/>
    <p:sldId id="282" r:id="rId7"/>
    <p:sldId id="283" r:id="rId8"/>
    <p:sldId id="291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A3E"/>
    <a:srgbClr val="FFDA8F"/>
    <a:srgbClr val="DED592"/>
    <a:srgbClr val="D0C362"/>
    <a:srgbClr val="FFE6B3"/>
    <a:srgbClr val="FF9900"/>
    <a:srgbClr val="00A249"/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2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9DAF740-9FE5-4710-B2FC-6D07872FCE9A}" type="datetimeFigureOut">
              <a:rPr lang="ru-RU"/>
              <a:pPr>
                <a:defRPr/>
              </a:pPr>
              <a:t>03.04.2014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2223E4D-E74D-4983-ADE8-D06BB2106E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BB2991-56EF-4275-BA1F-0A8A5C6E5D1C}" type="datetimeFigureOut">
              <a:rPr lang="ru-RU"/>
              <a:pPr>
                <a:defRPr/>
              </a:pPr>
              <a:t>03.04.2014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32F27-90FF-4CE0-901B-489C6F42FE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87237-F49F-40E8-829B-58C0CE7D5BC6}" type="datetimeFigureOut">
              <a:rPr lang="ru-RU"/>
              <a:pPr>
                <a:defRPr/>
              </a:pPr>
              <a:t>03.04.2014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37D2A-F50E-417A-9AEC-DD7F53AFA6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ADB5B-2B50-4656-8C9D-517A0A169E0A}" type="datetimeFigureOut">
              <a:rPr lang="ru-RU"/>
              <a:pPr>
                <a:defRPr/>
              </a:pPr>
              <a:t>03.04.2014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6C17B-D4BA-4F00-A3B5-AC70280B8F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166F3-424F-4C95-B34E-558B93E08241}" type="datetimeFigureOut">
              <a:rPr lang="ru-RU"/>
              <a:pPr>
                <a:defRPr/>
              </a:pPr>
              <a:t>03.04.2014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0F6FA-516F-4C6B-90A3-6CAAF3FC03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1C454-C955-4A91-9B68-1A1F14E0486E}" type="datetimeFigureOut">
              <a:rPr lang="ru-RU"/>
              <a:pPr>
                <a:defRPr/>
              </a:pPr>
              <a:t>03.04.2014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F906E-9E67-4C48-A304-5A06074A9F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2E99F-BB19-40E5-B9C2-4D91B1AF2545}" type="datetimeFigureOut">
              <a:rPr lang="ru-RU"/>
              <a:pPr>
                <a:defRPr/>
              </a:pPr>
              <a:t>03.04.2014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450A58-E51C-448E-A8D8-B5C0E41B2D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788B5-B49E-42F5-982D-92167C208E32}" type="datetimeFigureOut">
              <a:rPr lang="ru-RU"/>
              <a:pPr>
                <a:defRPr/>
              </a:pPr>
              <a:t>03.04.2014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35B45C-3DED-489D-AAC9-2560112133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A34604-7691-490D-81D4-04F05DC65249}" type="datetimeFigureOut">
              <a:rPr lang="ru-RU"/>
              <a:pPr>
                <a:defRPr/>
              </a:pPr>
              <a:t>03.04.2014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06E5F-CB6C-4872-91B0-3CFBBF7E75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4DAE8-CE69-4F01-ACFE-B4067917F0A6}" type="datetimeFigureOut">
              <a:rPr lang="ru-RU"/>
              <a:pPr>
                <a:defRPr/>
              </a:pPr>
              <a:t>03.04.2014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584A1-7B56-40A8-9951-9236EC0B45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4354C-A3EB-4588-A1DF-94F7B7A07B1D}" type="datetimeFigureOut">
              <a:rPr lang="ru-RU"/>
              <a:pPr>
                <a:defRPr/>
              </a:pPr>
              <a:t>03.04.2014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D1B4F-C6FE-4C0E-AAE7-F38E02008E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0281C2-884E-4A7A-BE11-85D7CBB31683}" type="datetimeFigureOut">
              <a:rPr lang="ru-RU"/>
              <a:pPr>
                <a:defRPr/>
              </a:pPr>
              <a:t>03.04.2014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BA5B1-2271-4FE3-9DD1-B4F45174F4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1492E0B-9661-447F-9F13-32FC3EF860DF}" type="datetimeFigureOut">
              <a:rPr lang="ru-RU"/>
              <a:pPr>
                <a:defRPr/>
              </a:pPr>
              <a:t>03.04.2014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7012A08-8AA2-4A3C-BF21-9B8B708C30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5" r:id="rId1"/>
    <p:sldLayoutId id="2147483994" r:id="rId2"/>
    <p:sldLayoutId id="2147483993" r:id="rId3"/>
    <p:sldLayoutId id="2147483992" r:id="rId4"/>
    <p:sldLayoutId id="2147483991" r:id="rId5"/>
    <p:sldLayoutId id="2147483990" r:id="rId6"/>
    <p:sldLayoutId id="2147483989" r:id="rId7"/>
    <p:sldLayoutId id="2147483988" r:id="rId8"/>
    <p:sldLayoutId id="2147483987" r:id="rId9"/>
    <p:sldLayoutId id="2147483986" r:id="rId10"/>
    <p:sldLayoutId id="214748398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3" descr="картинки презентация 1 - 000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2484438"/>
            <a:ext cx="3500438" cy="423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TextBox 6"/>
          <p:cNvSpPr txBox="1">
            <a:spLocks noChangeArrowheads="1"/>
          </p:cNvSpPr>
          <p:nvPr/>
        </p:nvSpPr>
        <p:spPr bwMode="auto">
          <a:xfrm>
            <a:off x="3924300" y="2852738"/>
            <a:ext cx="45053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>
                <a:latin typeface="Calibri" pitchFamily="34" charset="0"/>
              </a:rPr>
              <a:t> Русский язык, </a:t>
            </a:r>
            <a:r>
              <a:rPr lang="ru-RU" sz="3200">
                <a:solidFill>
                  <a:srgbClr val="000000"/>
                </a:solidFill>
                <a:latin typeface="Calibri" pitchFamily="34" charset="0"/>
              </a:rPr>
              <a:t>3 класс</a:t>
            </a:r>
            <a:r>
              <a:rPr lang="ru-RU" sz="3200">
                <a:latin typeface="Calibri" pitchFamily="34" charset="0"/>
              </a:rPr>
              <a:t> </a:t>
            </a:r>
          </a:p>
          <a:p>
            <a:pPr algn="ctr"/>
            <a:r>
              <a:rPr lang="ru-RU" sz="3200">
                <a:latin typeface="Calibri" pitchFamily="34" charset="0"/>
              </a:rPr>
              <a:t>«Школа 2100»</a:t>
            </a: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5000625" y="4500563"/>
            <a:ext cx="3762375" cy="192881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marL="457200" indent="-457200" fontAlgn="auto">
              <a:spcBef>
                <a:spcPts val="450"/>
              </a:spcBef>
              <a:spcAft>
                <a:spcPts val="0"/>
              </a:spcAft>
              <a:tabLst>
                <a:tab pos="354013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/>
            </a:pPr>
            <a:r>
              <a:rPr lang="ru-RU" sz="2400" dirty="0">
                <a:solidFill>
                  <a:srgbClr val="000000"/>
                </a:solidFill>
                <a:latin typeface="+mn-lt"/>
                <a:ea typeface="Microsoft YaHei" charset="0"/>
                <a:cs typeface="Microsoft YaHei" charset="0"/>
              </a:rPr>
              <a:t>                                                                   </a:t>
            </a:r>
          </a:p>
          <a:p>
            <a:pPr marL="457200" indent="-457200" fontAlgn="auto">
              <a:spcBef>
                <a:spcPts val="450"/>
              </a:spcBef>
              <a:spcAft>
                <a:spcPts val="0"/>
              </a:spcAft>
              <a:tabLst>
                <a:tab pos="354013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/>
            </a:pPr>
            <a:endParaRPr lang="ru-RU" sz="2400" dirty="0">
              <a:solidFill>
                <a:srgbClr val="000000"/>
              </a:solidFill>
              <a:latin typeface="+mn-lt"/>
              <a:ea typeface="Microsoft YaHei" charset="0"/>
              <a:cs typeface="Microsoft YaHei" charset="0"/>
            </a:endParaRPr>
          </a:p>
        </p:txBody>
      </p:sp>
      <p:sp>
        <p:nvSpPr>
          <p:cNvPr id="14340" name="Заголовок 5"/>
          <p:cNvSpPr>
            <a:spLocks noGrp="1"/>
          </p:cNvSpPr>
          <p:nvPr>
            <p:ph type="ctrTitle"/>
          </p:nvPr>
        </p:nvSpPr>
        <p:spPr>
          <a:xfrm>
            <a:off x="500063" y="357188"/>
            <a:ext cx="8248650" cy="1992312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Правописание букв безударных гласных в приставках</a:t>
            </a: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5076825" y="4437063"/>
            <a:ext cx="3816350" cy="160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b="1"/>
              <a:t>Кузьмина Оксана Викторовна</a:t>
            </a:r>
          </a:p>
          <a:p>
            <a:pPr algn="r">
              <a:spcBef>
                <a:spcPct val="50000"/>
              </a:spcBef>
            </a:pPr>
            <a:r>
              <a:rPr lang="ru-RU" b="1"/>
              <a:t>учитель начальных классов </a:t>
            </a:r>
          </a:p>
          <a:p>
            <a:pPr algn="r">
              <a:spcBef>
                <a:spcPct val="50000"/>
              </a:spcBef>
            </a:pPr>
            <a:r>
              <a:rPr lang="ru-RU" b="1"/>
              <a:t>МБОУ «Лицей № 4»</a:t>
            </a:r>
          </a:p>
          <a:p>
            <a:pPr algn="r">
              <a:spcBef>
                <a:spcPct val="50000"/>
              </a:spcBef>
            </a:pPr>
            <a:r>
              <a:rPr lang="ru-RU" b="1"/>
              <a:t>г. Пскова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Рисунок 15" descr="значок новая тема.jpg"/>
          <p:cNvPicPr>
            <a:picLocks noChangeAspect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404813"/>
            <a:ext cx="590550" cy="622300"/>
          </a:xfrm>
        </p:spPr>
      </p:pic>
      <p:sp>
        <p:nvSpPr>
          <p:cNvPr id="16386" name="Text Box 4"/>
          <p:cNvSpPr txBox="1">
            <a:spLocks noChangeArrowheads="1"/>
          </p:cNvSpPr>
          <p:nvPr/>
        </p:nvSpPr>
        <p:spPr bwMode="auto">
          <a:xfrm>
            <a:off x="1187450" y="428625"/>
            <a:ext cx="7561263" cy="1055688"/>
          </a:xfrm>
          <a:prstGeom prst="rect">
            <a:avLst/>
          </a:prstGeom>
          <a:solidFill>
            <a:srgbClr val="FFDA8F"/>
          </a:solidFill>
          <a:ln w="9360" cap="sq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Microsoft YaHei" pitchFamily="34" charset="-122"/>
              </a:rPr>
              <a:t>Определяем основной вопрос урока</a:t>
            </a:r>
          </a:p>
        </p:txBody>
      </p:sp>
      <p:sp>
        <p:nvSpPr>
          <p:cNvPr id="15363" name="Text Box 5"/>
          <p:cNvSpPr txBox="1">
            <a:spLocks noChangeArrowheads="1"/>
          </p:cNvSpPr>
          <p:nvPr/>
        </p:nvSpPr>
        <p:spPr bwMode="auto">
          <a:xfrm>
            <a:off x="323850" y="1628775"/>
            <a:ext cx="8497888" cy="124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/>
              <a:t>  </a:t>
            </a:r>
            <a:r>
              <a:rPr lang="ru-RU" sz="3200" b="1"/>
              <a:t>Л_сной, м_реход, п_л_са, з_лёный, с_довод, в_дитель, п_верхность, ос_нь.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323850" y="3429000"/>
            <a:ext cx="8424863" cy="319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 b="1"/>
              <a:t>Ставлю ударение.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 b="1"/>
              <a:t>Выделяю корень.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 b="1"/>
              <a:t>Подбираю проверочное слово.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 b="1"/>
              <a:t>Определяю букву гласного под ударением.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 b="1"/>
              <a:t>Вставляю пропущенную букву.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 b="1"/>
              <a:t>Подчёркиваю орфограмму.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8" descr="значки-обратная связь.jpg"/>
          <p:cNvPicPr>
            <a:picLocks noGrp="1" noChangeAspect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404813"/>
            <a:ext cx="1008063" cy="968375"/>
          </a:xfrm>
        </p:spPr>
      </p:pic>
      <p:sp>
        <p:nvSpPr>
          <p:cNvPr id="16386" name="Text Box 4"/>
          <p:cNvSpPr txBox="1">
            <a:spLocks noChangeArrowheads="1"/>
          </p:cNvSpPr>
          <p:nvPr/>
        </p:nvSpPr>
        <p:spPr bwMode="auto">
          <a:xfrm>
            <a:off x="1258888" y="333375"/>
            <a:ext cx="7561262" cy="1055688"/>
          </a:xfrm>
          <a:prstGeom prst="rect">
            <a:avLst/>
          </a:prstGeom>
          <a:solidFill>
            <a:srgbClr val="FFDA8F"/>
          </a:solidFill>
          <a:ln w="9360" cap="sq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Правила работы в группе</a:t>
            </a:r>
          </a:p>
        </p:txBody>
      </p:sp>
      <p:sp>
        <p:nvSpPr>
          <p:cNvPr id="16387" name="Text Box 14"/>
          <p:cNvSpPr txBox="1">
            <a:spLocks noChangeArrowheads="1"/>
          </p:cNvSpPr>
          <p:nvPr/>
        </p:nvSpPr>
        <p:spPr bwMode="auto">
          <a:xfrm>
            <a:off x="395288" y="1773238"/>
            <a:ext cx="8496300" cy="457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2800" b="1"/>
              <a:t>В группе должен быть организатор обсуждения.</a:t>
            </a:r>
          </a:p>
          <a:p>
            <a:pPr marL="342900" indent="-342900">
              <a:buFontTx/>
              <a:buAutoNum type="arabicPeriod"/>
            </a:pPr>
            <a:r>
              <a:rPr lang="ru-RU" sz="2800" b="1"/>
              <a:t>Каждый может высказать свою версию решения.</a:t>
            </a:r>
          </a:p>
          <a:p>
            <a:pPr marL="342900" indent="-342900">
              <a:buFontTx/>
              <a:buAutoNum type="arabicPeriod"/>
            </a:pPr>
            <a:r>
              <a:rPr lang="ru-RU" sz="2800" b="1"/>
              <a:t>Один говорит, а остальные слушают.</a:t>
            </a:r>
          </a:p>
          <a:p>
            <a:pPr marL="342900" indent="-342900">
              <a:buFontTx/>
              <a:buAutoNum type="arabicPeriod"/>
            </a:pPr>
            <a:r>
              <a:rPr lang="ru-RU" sz="2800" b="1"/>
              <a:t>Каждая версия обсуждается в группе.</a:t>
            </a:r>
          </a:p>
          <a:p>
            <a:pPr marL="342900" indent="-342900">
              <a:buFontTx/>
              <a:buAutoNum type="arabicPeriod"/>
            </a:pPr>
            <a:r>
              <a:rPr lang="ru-RU" sz="2800" b="1"/>
              <a:t>В группе согласуется общее решение.</a:t>
            </a:r>
          </a:p>
          <a:p>
            <a:pPr marL="342900" indent="-342900">
              <a:buFontTx/>
              <a:buAutoNum type="arabicPeriod"/>
            </a:pPr>
            <a:r>
              <a:rPr lang="ru-RU" sz="2800" b="1"/>
              <a:t>Представитель группы защищает согласованное решение перед классом.</a:t>
            </a:r>
          </a:p>
          <a:p>
            <a:pPr marL="342900" indent="-342900">
              <a:spcBef>
                <a:spcPct val="50000"/>
              </a:spcBef>
            </a:pPr>
            <a:endParaRPr lang="ru-RU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15" descr="значок новая тема.jpg"/>
          <p:cNvPicPr>
            <a:picLocks noChangeAspect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404813"/>
            <a:ext cx="590550" cy="622300"/>
          </a:xfrm>
        </p:spPr>
      </p:pic>
      <p:sp>
        <p:nvSpPr>
          <p:cNvPr id="16386" name="Text Box 4"/>
          <p:cNvSpPr txBox="1">
            <a:spLocks noChangeArrowheads="1"/>
          </p:cNvSpPr>
          <p:nvPr/>
        </p:nvSpPr>
        <p:spPr bwMode="auto">
          <a:xfrm>
            <a:off x="1187450" y="428625"/>
            <a:ext cx="7561263" cy="1055688"/>
          </a:xfrm>
          <a:prstGeom prst="rect">
            <a:avLst/>
          </a:prstGeom>
          <a:solidFill>
            <a:srgbClr val="FFDA8F"/>
          </a:solidFill>
          <a:ln w="9360" cap="sq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Microsoft YaHei" pitchFamily="34" charset="-122"/>
              </a:rPr>
              <a:t>Определяем основной вопрос урока</a:t>
            </a:r>
          </a:p>
        </p:txBody>
      </p:sp>
      <p:sp>
        <p:nvSpPr>
          <p:cNvPr id="17411" name="Text Box 4"/>
          <p:cNvSpPr txBox="1">
            <a:spLocks noChangeArrowheads="1"/>
          </p:cNvSpPr>
          <p:nvPr/>
        </p:nvSpPr>
        <p:spPr bwMode="auto">
          <a:xfrm>
            <a:off x="323850" y="1628775"/>
            <a:ext cx="8497888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/>
              <a:t>  </a:t>
            </a:r>
            <a:r>
              <a:rPr lang="ru-RU" sz="4000" b="1"/>
              <a:t>Лесной, мореход, полоса, зелёный, садовод, водитель, п_верхность, осень.</a:t>
            </a:r>
          </a:p>
          <a:p>
            <a:pPr>
              <a:spcBef>
                <a:spcPct val="50000"/>
              </a:spcBef>
            </a:pPr>
            <a:endParaRPr lang="ru-RU" sz="4000" b="1"/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611188" y="4581525"/>
            <a:ext cx="31686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i="1">
                <a:solidFill>
                  <a:schemeClr val="folHlink"/>
                </a:solidFill>
              </a:rPr>
              <a:t>Проблема:</a:t>
            </a: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3708400" y="4581525"/>
            <a:ext cx="446405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/>
              <a:t>п_верхность</a:t>
            </a:r>
            <a:endParaRPr lang="ru-RU" sz="4000" b="1" i="1">
              <a:solidFill>
                <a:schemeClr val="folHlink"/>
              </a:solidFill>
            </a:endParaRPr>
          </a:p>
          <a:p>
            <a:pPr>
              <a:spcBef>
                <a:spcPct val="50000"/>
              </a:spcBef>
            </a:pPr>
            <a:endParaRPr lang="ru-RU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  <p:bldP spid="225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15" descr="значок новая тема.jpg"/>
          <p:cNvPicPr>
            <a:picLocks noChangeAspect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404813"/>
            <a:ext cx="590550" cy="622300"/>
          </a:xfrm>
        </p:spPr>
      </p:pic>
      <p:sp>
        <p:nvSpPr>
          <p:cNvPr id="16386" name="Text Box 4"/>
          <p:cNvSpPr txBox="1">
            <a:spLocks noChangeArrowheads="1"/>
          </p:cNvSpPr>
          <p:nvPr/>
        </p:nvSpPr>
        <p:spPr bwMode="auto">
          <a:xfrm>
            <a:off x="1187450" y="428625"/>
            <a:ext cx="7561263" cy="1055688"/>
          </a:xfrm>
          <a:prstGeom prst="rect">
            <a:avLst/>
          </a:prstGeom>
          <a:solidFill>
            <a:srgbClr val="FFDA8F"/>
          </a:solidFill>
          <a:ln w="9360" cap="sq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600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Microsoft YaHei" pitchFamily="34" charset="-122"/>
              </a:rPr>
              <a:t>Определяем основной вопрос урока</a:t>
            </a:r>
          </a:p>
        </p:txBody>
      </p:sp>
      <p:sp>
        <p:nvSpPr>
          <p:cNvPr id="18435" name="Text Box 4"/>
          <p:cNvSpPr txBox="1">
            <a:spLocks noChangeArrowheads="1"/>
          </p:cNvSpPr>
          <p:nvPr/>
        </p:nvSpPr>
        <p:spPr bwMode="auto">
          <a:xfrm>
            <a:off x="323850" y="1628775"/>
            <a:ext cx="84978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/>
              <a:t>  </a:t>
            </a:r>
            <a:endParaRPr lang="ru-RU" sz="4000" b="1"/>
          </a:p>
        </p:txBody>
      </p:sp>
      <p:sp>
        <p:nvSpPr>
          <p:cNvPr id="18436" name="Text Box 7"/>
          <p:cNvSpPr txBox="1">
            <a:spLocks noChangeArrowheads="1"/>
          </p:cNvSpPr>
          <p:nvPr/>
        </p:nvSpPr>
        <p:spPr bwMode="auto">
          <a:xfrm>
            <a:off x="2124075" y="2276475"/>
            <a:ext cx="4824413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/>
              <a:t>Приставка</a:t>
            </a:r>
          </a:p>
          <a:p>
            <a:pPr>
              <a:spcBef>
                <a:spcPct val="50000"/>
              </a:spcBef>
            </a:pPr>
            <a:r>
              <a:rPr lang="ru-RU" sz="3200" b="1"/>
              <a:t>Безударные гласные</a:t>
            </a:r>
          </a:p>
        </p:txBody>
      </p:sp>
      <p:sp>
        <p:nvSpPr>
          <p:cNvPr id="18437" name="Text Box 8"/>
          <p:cNvSpPr txBox="1">
            <a:spLocks noChangeArrowheads="1"/>
          </p:cNvSpPr>
          <p:nvPr/>
        </p:nvSpPr>
        <p:spPr bwMode="auto">
          <a:xfrm>
            <a:off x="2195513" y="1773238"/>
            <a:ext cx="47513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>
                <a:solidFill>
                  <a:srgbClr val="800000"/>
                </a:solidFill>
              </a:rPr>
              <a:t>Ключевые слова урока</a:t>
            </a:r>
          </a:p>
        </p:txBody>
      </p:sp>
      <p:sp>
        <p:nvSpPr>
          <p:cNvPr id="23589" name="AutoShape 37"/>
          <p:cNvSpPr>
            <a:spLocks noChangeArrowheads="1"/>
          </p:cNvSpPr>
          <p:nvPr/>
        </p:nvSpPr>
        <p:spPr bwMode="auto">
          <a:xfrm>
            <a:off x="468313" y="4076700"/>
            <a:ext cx="8280400" cy="1728788"/>
          </a:xfrm>
          <a:prstGeom prst="roundRect">
            <a:avLst>
              <a:gd name="adj" fmla="val 16667"/>
            </a:avLst>
          </a:prstGeom>
          <a:solidFill>
            <a:srgbClr val="FFDA8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90" name="Text Box 38"/>
          <p:cNvSpPr txBox="1">
            <a:spLocks noChangeArrowheads="1"/>
          </p:cNvSpPr>
          <p:nvPr/>
        </p:nvSpPr>
        <p:spPr bwMode="auto">
          <a:xfrm>
            <a:off x="611188" y="4365625"/>
            <a:ext cx="78486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Правописание букв безударных гласных в приставках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89" grpId="0" animBg="1"/>
      <p:bldP spid="235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Группа 4"/>
          <p:cNvGrpSpPr>
            <a:grpSpLocks/>
          </p:cNvGrpSpPr>
          <p:nvPr/>
        </p:nvGrpSpPr>
        <p:grpSpPr bwMode="auto">
          <a:xfrm>
            <a:off x="179388" y="260350"/>
            <a:ext cx="8964612" cy="1152525"/>
            <a:chOff x="142844" y="285728"/>
            <a:chExt cx="8786874" cy="714331"/>
          </a:xfrm>
        </p:grpSpPr>
        <p:sp>
          <p:nvSpPr>
            <p:cNvPr id="17489" name="Text Box 4"/>
            <p:cNvSpPr txBox="1">
              <a:spLocks noChangeArrowheads="1"/>
            </p:cNvSpPr>
            <p:nvPr/>
          </p:nvSpPr>
          <p:spPr bwMode="auto">
            <a:xfrm>
              <a:off x="785482" y="428398"/>
              <a:ext cx="8144236" cy="455558"/>
            </a:xfrm>
            <a:prstGeom prst="rect">
              <a:avLst/>
            </a:prstGeom>
            <a:solidFill>
              <a:srgbClr val="FFDA8F"/>
            </a:solidFill>
            <a:ln w="9360" cap="sq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ru-RU" sz="3200" b="1">
                  <a:solidFill>
                    <a:srgbClr val="8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alibri" pitchFamily="34" charset="0"/>
                  <a:ea typeface="Microsoft YaHei" pitchFamily="34" charset="-122"/>
                </a:rPr>
                <a:t>Решаем проблему, открываем новые знания</a:t>
              </a:r>
            </a:p>
          </p:txBody>
        </p:sp>
        <p:pic>
          <p:nvPicPr>
            <p:cNvPr id="19534" name="Рисунок 6" descr="значки - идея.jp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42844" y="285728"/>
              <a:ext cx="728476" cy="714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11188" y="1484313"/>
            <a:ext cx="828198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latin typeface="Century"/>
              </a:rPr>
              <a:t>Записал, запись, доделал, досыта, надписал, надпись, проворчал, проблеск, заморозил, заморозки, отнёс, оттиск.</a:t>
            </a:r>
          </a:p>
        </p:txBody>
      </p:sp>
      <p:grpSp>
        <p:nvGrpSpPr>
          <p:cNvPr id="106" name="Группа 105"/>
          <p:cNvGrpSpPr>
            <a:grpSpLocks/>
          </p:cNvGrpSpPr>
          <p:nvPr/>
        </p:nvGrpSpPr>
        <p:grpSpPr bwMode="auto">
          <a:xfrm>
            <a:off x="1908175" y="3068638"/>
            <a:ext cx="4714875" cy="2916237"/>
            <a:chOff x="714348" y="3810265"/>
            <a:chExt cx="4714908" cy="2916296"/>
          </a:xfrm>
        </p:grpSpPr>
        <p:sp>
          <p:nvSpPr>
            <p:cNvPr id="19460" name="TextBox 11"/>
            <p:cNvSpPr txBox="1">
              <a:spLocks noChangeArrowheads="1"/>
            </p:cNvSpPr>
            <p:nvPr/>
          </p:nvSpPr>
          <p:spPr bwMode="auto">
            <a:xfrm>
              <a:off x="3714744" y="3891229"/>
              <a:ext cx="1714512" cy="2835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ru-RU" sz="2000" i="1">
                  <a:latin typeface="Century"/>
                </a:rPr>
                <a:t>запись</a:t>
              </a:r>
            </a:p>
            <a:p>
              <a:pPr>
                <a:lnSpc>
                  <a:spcPct val="150000"/>
                </a:lnSpc>
              </a:pPr>
              <a:r>
                <a:rPr lang="ru-RU" sz="2000" i="1">
                  <a:latin typeface="Century"/>
                </a:rPr>
                <a:t>досыта</a:t>
              </a:r>
            </a:p>
            <a:p>
              <a:pPr>
                <a:lnSpc>
                  <a:spcPct val="150000"/>
                </a:lnSpc>
              </a:pPr>
              <a:r>
                <a:rPr lang="ru-RU" sz="2000" i="1">
                  <a:latin typeface="Century"/>
                </a:rPr>
                <a:t>надпись</a:t>
              </a:r>
            </a:p>
            <a:p>
              <a:pPr>
                <a:lnSpc>
                  <a:spcPct val="150000"/>
                </a:lnSpc>
              </a:pPr>
              <a:r>
                <a:rPr lang="ru-RU" sz="2000" i="1">
                  <a:latin typeface="Century"/>
                </a:rPr>
                <a:t>проблеск</a:t>
              </a:r>
            </a:p>
            <a:p>
              <a:pPr>
                <a:lnSpc>
                  <a:spcPct val="150000"/>
                </a:lnSpc>
              </a:pPr>
              <a:r>
                <a:rPr lang="ru-RU" sz="2000" i="1">
                  <a:latin typeface="Century"/>
                </a:rPr>
                <a:t>заморозки</a:t>
              </a:r>
            </a:p>
            <a:p>
              <a:pPr>
                <a:lnSpc>
                  <a:spcPct val="150000"/>
                </a:lnSpc>
              </a:pPr>
              <a:r>
                <a:rPr lang="ru-RU" sz="2000" i="1">
                  <a:latin typeface="Century"/>
                </a:rPr>
                <a:t>оттиск</a:t>
              </a:r>
            </a:p>
          </p:txBody>
        </p:sp>
        <p:sp>
          <p:nvSpPr>
            <p:cNvPr id="19461" name="TextBox 14"/>
            <p:cNvSpPr txBox="1">
              <a:spLocks noChangeArrowheads="1"/>
            </p:cNvSpPr>
            <p:nvPr/>
          </p:nvSpPr>
          <p:spPr bwMode="auto">
            <a:xfrm>
              <a:off x="714348" y="3810265"/>
              <a:ext cx="1714512" cy="2835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ru-RU" sz="2000" i="1">
                  <a:latin typeface="Century"/>
                </a:rPr>
                <a:t>записал</a:t>
              </a:r>
            </a:p>
            <a:p>
              <a:pPr>
                <a:lnSpc>
                  <a:spcPct val="150000"/>
                </a:lnSpc>
              </a:pPr>
              <a:r>
                <a:rPr lang="ru-RU" sz="2000" i="1">
                  <a:latin typeface="Century"/>
                </a:rPr>
                <a:t>доделал</a:t>
              </a:r>
            </a:p>
            <a:p>
              <a:pPr>
                <a:lnSpc>
                  <a:spcPct val="150000"/>
                </a:lnSpc>
              </a:pPr>
              <a:r>
                <a:rPr lang="ru-RU" sz="2000" i="1">
                  <a:latin typeface="Century"/>
                </a:rPr>
                <a:t>надписал</a:t>
              </a:r>
            </a:p>
            <a:p>
              <a:pPr>
                <a:lnSpc>
                  <a:spcPct val="150000"/>
                </a:lnSpc>
              </a:pPr>
              <a:r>
                <a:rPr lang="ru-RU" sz="2000" i="1">
                  <a:latin typeface="Century"/>
                </a:rPr>
                <a:t>проворчал</a:t>
              </a:r>
            </a:p>
            <a:p>
              <a:pPr>
                <a:lnSpc>
                  <a:spcPct val="150000"/>
                </a:lnSpc>
              </a:pPr>
              <a:r>
                <a:rPr lang="ru-RU" sz="2000" i="1">
                  <a:latin typeface="Century"/>
                </a:rPr>
                <a:t>заморозил</a:t>
              </a:r>
            </a:p>
            <a:p>
              <a:pPr>
                <a:lnSpc>
                  <a:spcPct val="150000"/>
                </a:lnSpc>
              </a:pPr>
              <a:r>
                <a:rPr lang="ru-RU" sz="2000" i="1">
                  <a:latin typeface="Century"/>
                </a:rPr>
                <a:t>отнёс</a:t>
              </a:r>
            </a:p>
          </p:txBody>
        </p:sp>
        <p:grpSp>
          <p:nvGrpSpPr>
            <p:cNvPr id="19462" name="Группа 12"/>
            <p:cNvGrpSpPr>
              <a:grpSpLocks/>
            </p:cNvGrpSpPr>
            <p:nvPr/>
          </p:nvGrpSpPr>
          <p:grpSpPr bwMode="auto">
            <a:xfrm>
              <a:off x="3786182" y="5953405"/>
              <a:ext cx="285752" cy="71438"/>
              <a:chOff x="2786050" y="1609034"/>
              <a:chExt cx="357190" cy="142876"/>
            </a:xfrm>
          </p:grpSpPr>
          <p:cxnSp>
            <p:nvCxnSpPr>
              <p:cNvPr id="14" name="Прямая соединительная линия 13"/>
              <p:cNvCxnSpPr/>
              <p:nvPr/>
            </p:nvCxnSpPr>
            <p:spPr>
              <a:xfrm>
                <a:off x="2786050" y="1609090"/>
                <a:ext cx="357190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единительная линия 15"/>
              <p:cNvCxnSpPr/>
              <p:nvPr/>
            </p:nvCxnSpPr>
            <p:spPr>
              <a:xfrm rot="5400000">
                <a:off x="3071801" y="1680529"/>
                <a:ext cx="142876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463" name="Группа 16"/>
            <p:cNvGrpSpPr>
              <a:grpSpLocks/>
            </p:cNvGrpSpPr>
            <p:nvPr/>
          </p:nvGrpSpPr>
          <p:grpSpPr bwMode="auto">
            <a:xfrm>
              <a:off x="3786182" y="5024711"/>
              <a:ext cx="500066" cy="71438"/>
              <a:chOff x="2786052" y="1466158"/>
              <a:chExt cx="416722" cy="142876"/>
            </a:xfrm>
          </p:grpSpPr>
          <p:cxnSp>
            <p:nvCxnSpPr>
              <p:cNvPr id="19" name="Прямая соединительная линия 18"/>
              <p:cNvCxnSpPr/>
              <p:nvPr/>
            </p:nvCxnSpPr>
            <p:spPr>
              <a:xfrm>
                <a:off x="2786052" y="1466190"/>
                <a:ext cx="416721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Прямая соединительная линия 19"/>
              <p:cNvCxnSpPr/>
              <p:nvPr/>
            </p:nvCxnSpPr>
            <p:spPr>
              <a:xfrm rot="5400000">
                <a:off x="3131334" y="1537629"/>
                <a:ext cx="142878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464" name="Группа 20"/>
            <p:cNvGrpSpPr>
              <a:grpSpLocks/>
            </p:cNvGrpSpPr>
            <p:nvPr/>
          </p:nvGrpSpPr>
          <p:grpSpPr bwMode="auto">
            <a:xfrm>
              <a:off x="3786183" y="5453339"/>
              <a:ext cx="500066" cy="71438"/>
              <a:chOff x="2786053" y="1466158"/>
              <a:chExt cx="416722" cy="142876"/>
            </a:xfrm>
          </p:grpSpPr>
          <p:cxnSp>
            <p:nvCxnSpPr>
              <p:cNvPr id="22" name="Прямая соединительная линия 21"/>
              <p:cNvCxnSpPr/>
              <p:nvPr/>
            </p:nvCxnSpPr>
            <p:spPr>
              <a:xfrm>
                <a:off x="2786053" y="1466200"/>
                <a:ext cx="416721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единительная линия 22"/>
              <p:cNvCxnSpPr/>
              <p:nvPr/>
            </p:nvCxnSpPr>
            <p:spPr>
              <a:xfrm rot="5400000">
                <a:off x="3131335" y="1537639"/>
                <a:ext cx="142878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465" name="Группа 23"/>
            <p:cNvGrpSpPr>
              <a:grpSpLocks/>
            </p:cNvGrpSpPr>
            <p:nvPr/>
          </p:nvGrpSpPr>
          <p:grpSpPr bwMode="auto">
            <a:xfrm>
              <a:off x="785790" y="5810528"/>
              <a:ext cx="285755" cy="124165"/>
              <a:chOff x="2786048" y="1447446"/>
              <a:chExt cx="357193" cy="124165"/>
            </a:xfrm>
          </p:grpSpPr>
          <p:cxnSp>
            <p:nvCxnSpPr>
              <p:cNvPr id="25" name="Прямая соединительная линия 24"/>
              <p:cNvCxnSpPr/>
              <p:nvPr/>
            </p:nvCxnSpPr>
            <p:spPr>
              <a:xfrm>
                <a:off x="2786044" y="1447473"/>
                <a:ext cx="357189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Прямая соединительная линия 25"/>
              <p:cNvCxnSpPr/>
              <p:nvPr/>
            </p:nvCxnSpPr>
            <p:spPr>
              <a:xfrm rot="5400000">
                <a:off x="3081319" y="1509387"/>
                <a:ext cx="123828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466" name="Группа 26"/>
            <p:cNvGrpSpPr>
              <a:grpSpLocks/>
            </p:cNvGrpSpPr>
            <p:nvPr/>
          </p:nvGrpSpPr>
          <p:grpSpPr bwMode="auto">
            <a:xfrm>
              <a:off x="857226" y="4881835"/>
              <a:ext cx="428628" cy="142876"/>
              <a:chOff x="2845584" y="1447447"/>
              <a:chExt cx="357190" cy="142876"/>
            </a:xfrm>
          </p:grpSpPr>
          <p:cxnSp>
            <p:nvCxnSpPr>
              <p:cNvPr id="28" name="Прямая соединительная линия 27"/>
              <p:cNvCxnSpPr/>
              <p:nvPr/>
            </p:nvCxnSpPr>
            <p:spPr>
              <a:xfrm>
                <a:off x="2845582" y="1447461"/>
                <a:ext cx="357190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Прямая соединительная линия 28"/>
              <p:cNvCxnSpPr/>
              <p:nvPr/>
            </p:nvCxnSpPr>
            <p:spPr>
              <a:xfrm rot="5400000">
                <a:off x="3131333" y="1518901"/>
                <a:ext cx="142878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467" name="Группа 29"/>
            <p:cNvGrpSpPr>
              <a:grpSpLocks/>
            </p:cNvGrpSpPr>
            <p:nvPr/>
          </p:nvGrpSpPr>
          <p:grpSpPr bwMode="auto">
            <a:xfrm>
              <a:off x="857224" y="5381901"/>
              <a:ext cx="428628" cy="71438"/>
              <a:chOff x="2845582" y="1466158"/>
              <a:chExt cx="357190" cy="142876"/>
            </a:xfrm>
          </p:grpSpPr>
          <p:cxnSp>
            <p:nvCxnSpPr>
              <p:cNvPr id="31" name="Прямая соединительная линия 30"/>
              <p:cNvCxnSpPr/>
              <p:nvPr/>
            </p:nvCxnSpPr>
            <p:spPr>
              <a:xfrm>
                <a:off x="2845582" y="1466200"/>
                <a:ext cx="357190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Прямая соединительная линия 31"/>
              <p:cNvCxnSpPr/>
              <p:nvPr/>
            </p:nvCxnSpPr>
            <p:spPr>
              <a:xfrm rot="5400000">
                <a:off x="3131334" y="1537639"/>
                <a:ext cx="142876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468" name="Группа 32"/>
            <p:cNvGrpSpPr>
              <a:grpSpLocks/>
            </p:cNvGrpSpPr>
            <p:nvPr/>
          </p:nvGrpSpPr>
          <p:grpSpPr bwMode="auto">
            <a:xfrm>
              <a:off x="785786" y="4005868"/>
              <a:ext cx="285752" cy="71438"/>
              <a:chOff x="2786050" y="1428736"/>
              <a:chExt cx="357190" cy="142876"/>
            </a:xfrm>
          </p:grpSpPr>
          <p:cxnSp>
            <p:nvCxnSpPr>
              <p:cNvPr id="34" name="Прямая соединительная линия 33"/>
              <p:cNvCxnSpPr/>
              <p:nvPr/>
            </p:nvCxnSpPr>
            <p:spPr>
              <a:xfrm>
                <a:off x="2786050" y="1428062"/>
                <a:ext cx="357190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Прямая соединительная линия 34"/>
              <p:cNvCxnSpPr/>
              <p:nvPr/>
            </p:nvCxnSpPr>
            <p:spPr>
              <a:xfrm rot="5400000">
                <a:off x="3071801" y="1499501"/>
                <a:ext cx="142878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469" name="Группа 35"/>
            <p:cNvGrpSpPr>
              <a:grpSpLocks/>
            </p:cNvGrpSpPr>
            <p:nvPr/>
          </p:nvGrpSpPr>
          <p:grpSpPr bwMode="auto">
            <a:xfrm>
              <a:off x="3786182" y="4096017"/>
              <a:ext cx="285752" cy="71438"/>
              <a:chOff x="2786050" y="1466158"/>
              <a:chExt cx="357190" cy="142876"/>
            </a:xfrm>
          </p:grpSpPr>
          <p:cxnSp>
            <p:nvCxnSpPr>
              <p:cNvPr id="37" name="Прямая соединительная линия 36"/>
              <p:cNvCxnSpPr/>
              <p:nvPr/>
            </p:nvCxnSpPr>
            <p:spPr>
              <a:xfrm>
                <a:off x="2786050" y="1466166"/>
                <a:ext cx="357190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Прямая соединительная линия 37"/>
              <p:cNvCxnSpPr/>
              <p:nvPr/>
            </p:nvCxnSpPr>
            <p:spPr>
              <a:xfrm rot="5400000">
                <a:off x="3071801" y="1537605"/>
                <a:ext cx="142876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470" name="Группа 38"/>
            <p:cNvGrpSpPr>
              <a:grpSpLocks/>
            </p:cNvGrpSpPr>
            <p:nvPr/>
          </p:nvGrpSpPr>
          <p:grpSpPr bwMode="auto">
            <a:xfrm>
              <a:off x="785786" y="6291884"/>
              <a:ext cx="285752" cy="71438"/>
              <a:chOff x="2786050" y="1428736"/>
              <a:chExt cx="357190" cy="142876"/>
            </a:xfrm>
          </p:grpSpPr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2786050" y="1428122"/>
                <a:ext cx="357190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 rot="5400000">
                <a:off x="3071801" y="1499561"/>
                <a:ext cx="142878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471" name="Группа 41"/>
            <p:cNvGrpSpPr>
              <a:grpSpLocks/>
            </p:cNvGrpSpPr>
            <p:nvPr/>
          </p:nvGrpSpPr>
          <p:grpSpPr bwMode="auto">
            <a:xfrm>
              <a:off x="785786" y="4434496"/>
              <a:ext cx="285752" cy="71438"/>
              <a:chOff x="2786050" y="1428736"/>
              <a:chExt cx="357190" cy="142876"/>
            </a:xfrm>
          </p:grpSpPr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2786050" y="1428074"/>
                <a:ext cx="357190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Прямая соединительная линия 43"/>
              <p:cNvCxnSpPr/>
              <p:nvPr/>
            </p:nvCxnSpPr>
            <p:spPr>
              <a:xfrm rot="5400000">
                <a:off x="3071801" y="1499513"/>
                <a:ext cx="142878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472" name="Группа 44"/>
            <p:cNvGrpSpPr>
              <a:grpSpLocks/>
            </p:cNvGrpSpPr>
            <p:nvPr/>
          </p:nvGrpSpPr>
          <p:grpSpPr bwMode="auto">
            <a:xfrm>
              <a:off x="3786185" y="4524645"/>
              <a:ext cx="285752" cy="71438"/>
              <a:chOff x="2786060" y="1466158"/>
              <a:chExt cx="357191" cy="142876"/>
            </a:xfrm>
          </p:grpSpPr>
          <p:cxnSp>
            <p:nvCxnSpPr>
              <p:cNvPr id="46" name="Прямая соединительная линия 45"/>
              <p:cNvCxnSpPr/>
              <p:nvPr/>
            </p:nvCxnSpPr>
            <p:spPr>
              <a:xfrm>
                <a:off x="2786057" y="1466176"/>
                <a:ext cx="357191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Прямая соединительная линия 46"/>
              <p:cNvCxnSpPr/>
              <p:nvPr/>
            </p:nvCxnSpPr>
            <p:spPr>
              <a:xfrm rot="5400000">
                <a:off x="3071810" y="1537615"/>
                <a:ext cx="142876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473" name="Группа 47"/>
            <p:cNvGrpSpPr>
              <a:grpSpLocks/>
            </p:cNvGrpSpPr>
            <p:nvPr/>
          </p:nvGrpSpPr>
          <p:grpSpPr bwMode="auto">
            <a:xfrm>
              <a:off x="3786182" y="6382033"/>
              <a:ext cx="285752" cy="71438"/>
              <a:chOff x="2786050" y="1466158"/>
              <a:chExt cx="357190" cy="142876"/>
            </a:xfrm>
          </p:grpSpPr>
          <p:cxnSp>
            <p:nvCxnSpPr>
              <p:cNvPr id="49" name="Прямая соединительная линия 48"/>
              <p:cNvCxnSpPr/>
              <p:nvPr/>
            </p:nvCxnSpPr>
            <p:spPr>
              <a:xfrm>
                <a:off x="2786050" y="1466226"/>
                <a:ext cx="357190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Прямая соединительная линия 49"/>
              <p:cNvCxnSpPr/>
              <p:nvPr/>
            </p:nvCxnSpPr>
            <p:spPr>
              <a:xfrm rot="5400000">
                <a:off x="3071801" y="1537665"/>
                <a:ext cx="142876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2" name="Прямая соединительная линия 51"/>
            <p:cNvCxnSpPr/>
            <p:nvPr/>
          </p:nvCxnSpPr>
          <p:spPr>
            <a:xfrm rot="5400000">
              <a:off x="1643042" y="3953143"/>
              <a:ext cx="71438" cy="71437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Прямая соединительная линия 55"/>
            <p:cNvCxnSpPr/>
            <p:nvPr/>
          </p:nvCxnSpPr>
          <p:spPr>
            <a:xfrm>
              <a:off x="928663" y="4219848"/>
              <a:ext cx="142876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Прямая соединительная линия 67"/>
            <p:cNvCxnSpPr/>
            <p:nvPr/>
          </p:nvCxnSpPr>
          <p:spPr>
            <a:xfrm rot="5400000">
              <a:off x="1357290" y="4434165"/>
              <a:ext cx="71439" cy="71437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Прямая соединительная линия 68"/>
            <p:cNvCxnSpPr/>
            <p:nvPr/>
          </p:nvCxnSpPr>
          <p:spPr>
            <a:xfrm rot="5400000">
              <a:off x="1785918" y="4881849"/>
              <a:ext cx="71439" cy="71437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Прямая соединительная линия 69"/>
            <p:cNvCxnSpPr/>
            <p:nvPr/>
          </p:nvCxnSpPr>
          <p:spPr>
            <a:xfrm rot="5400000">
              <a:off x="1928794" y="5310483"/>
              <a:ext cx="71439" cy="71437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/>
            <p:cNvCxnSpPr/>
            <p:nvPr/>
          </p:nvCxnSpPr>
          <p:spPr>
            <a:xfrm rot="5400000">
              <a:off x="1643042" y="5810556"/>
              <a:ext cx="71438" cy="71437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480" name="Группа 78"/>
            <p:cNvGrpSpPr>
              <a:grpSpLocks/>
            </p:cNvGrpSpPr>
            <p:nvPr/>
          </p:nvGrpSpPr>
          <p:grpSpPr bwMode="auto">
            <a:xfrm>
              <a:off x="3929058" y="3953141"/>
              <a:ext cx="214314" cy="409917"/>
              <a:chOff x="3929058" y="3733463"/>
              <a:chExt cx="214314" cy="409917"/>
            </a:xfrm>
          </p:grpSpPr>
          <p:cxnSp>
            <p:nvCxnSpPr>
              <p:cNvPr id="76" name="Прямая соединительная линия 75"/>
              <p:cNvCxnSpPr/>
              <p:nvPr/>
            </p:nvCxnSpPr>
            <p:spPr>
              <a:xfrm rot="5400000">
                <a:off x="4071933" y="3733466"/>
                <a:ext cx="71438" cy="71437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Прямая соединительная линия 76"/>
              <p:cNvCxnSpPr/>
              <p:nvPr/>
            </p:nvCxnSpPr>
            <p:spPr>
              <a:xfrm>
                <a:off x="3929058" y="4071609"/>
                <a:ext cx="142876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Прямая соединительная линия 77"/>
              <p:cNvCxnSpPr/>
              <p:nvPr/>
            </p:nvCxnSpPr>
            <p:spPr>
              <a:xfrm>
                <a:off x="3929058" y="4143048"/>
                <a:ext cx="142876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0" name="Прямая соединительная линия 79"/>
            <p:cNvCxnSpPr/>
            <p:nvPr/>
          </p:nvCxnSpPr>
          <p:spPr>
            <a:xfrm>
              <a:off x="928663" y="4719920"/>
              <a:ext cx="142876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Прямая соединительная линия 80"/>
            <p:cNvCxnSpPr/>
            <p:nvPr/>
          </p:nvCxnSpPr>
          <p:spPr>
            <a:xfrm>
              <a:off x="928663" y="5148554"/>
              <a:ext cx="142876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Прямая соединительная линия 81"/>
            <p:cNvCxnSpPr/>
            <p:nvPr/>
          </p:nvCxnSpPr>
          <p:spPr>
            <a:xfrm>
              <a:off x="1071539" y="5577188"/>
              <a:ext cx="142876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Прямая соединительная линия 82"/>
            <p:cNvCxnSpPr/>
            <p:nvPr/>
          </p:nvCxnSpPr>
          <p:spPr>
            <a:xfrm>
              <a:off x="928663" y="6077261"/>
              <a:ext cx="142876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Прямая соединительная линия 83"/>
            <p:cNvCxnSpPr/>
            <p:nvPr/>
          </p:nvCxnSpPr>
          <p:spPr>
            <a:xfrm>
              <a:off x="785787" y="6505895"/>
              <a:ext cx="142876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486" name="Группа 84"/>
            <p:cNvGrpSpPr>
              <a:grpSpLocks/>
            </p:cNvGrpSpPr>
            <p:nvPr/>
          </p:nvGrpSpPr>
          <p:grpSpPr bwMode="auto">
            <a:xfrm>
              <a:off x="4071934" y="5310463"/>
              <a:ext cx="214314" cy="428628"/>
              <a:chOff x="3929058" y="3733463"/>
              <a:chExt cx="214314" cy="428628"/>
            </a:xfrm>
          </p:grpSpPr>
          <p:cxnSp>
            <p:nvCxnSpPr>
              <p:cNvPr id="86" name="Прямая соединительная линия 85"/>
              <p:cNvCxnSpPr/>
              <p:nvPr/>
            </p:nvCxnSpPr>
            <p:spPr>
              <a:xfrm rot="5400000">
                <a:off x="4071933" y="3733483"/>
                <a:ext cx="71440" cy="71437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Прямая соединительная линия 86"/>
              <p:cNvCxnSpPr/>
              <p:nvPr/>
            </p:nvCxnSpPr>
            <p:spPr>
              <a:xfrm>
                <a:off x="3929058" y="4090678"/>
                <a:ext cx="142876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Прямая соединительная линия 87"/>
              <p:cNvCxnSpPr/>
              <p:nvPr/>
            </p:nvCxnSpPr>
            <p:spPr>
              <a:xfrm>
                <a:off x="3929058" y="4162116"/>
                <a:ext cx="142876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487" name="Группа 88"/>
            <p:cNvGrpSpPr>
              <a:grpSpLocks/>
            </p:cNvGrpSpPr>
            <p:nvPr/>
          </p:nvGrpSpPr>
          <p:grpSpPr bwMode="auto">
            <a:xfrm>
              <a:off x="3929058" y="4881835"/>
              <a:ext cx="214314" cy="409917"/>
              <a:chOff x="3929058" y="3733463"/>
              <a:chExt cx="214314" cy="409917"/>
            </a:xfrm>
          </p:grpSpPr>
          <p:cxnSp>
            <p:nvCxnSpPr>
              <p:cNvPr id="90" name="Прямая соединительная линия 89"/>
              <p:cNvCxnSpPr/>
              <p:nvPr/>
            </p:nvCxnSpPr>
            <p:spPr>
              <a:xfrm rot="5400000">
                <a:off x="4071933" y="3733478"/>
                <a:ext cx="71439" cy="71437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Прямая соединительная линия 90"/>
              <p:cNvCxnSpPr/>
              <p:nvPr/>
            </p:nvCxnSpPr>
            <p:spPr>
              <a:xfrm>
                <a:off x="3929058" y="4071622"/>
                <a:ext cx="142876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Прямая соединительная линия 91"/>
              <p:cNvCxnSpPr/>
              <p:nvPr/>
            </p:nvCxnSpPr>
            <p:spPr>
              <a:xfrm>
                <a:off x="3929058" y="4143060"/>
                <a:ext cx="142876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488" name="Группа 92"/>
            <p:cNvGrpSpPr>
              <a:grpSpLocks/>
            </p:cNvGrpSpPr>
            <p:nvPr/>
          </p:nvGrpSpPr>
          <p:grpSpPr bwMode="auto">
            <a:xfrm>
              <a:off x="3929058" y="5810529"/>
              <a:ext cx="214314" cy="409917"/>
              <a:chOff x="3929058" y="3733463"/>
              <a:chExt cx="214314" cy="409917"/>
            </a:xfrm>
          </p:grpSpPr>
          <p:cxnSp>
            <p:nvCxnSpPr>
              <p:cNvPr id="94" name="Прямая соединительная линия 93"/>
              <p:cNvCxnSpPr/>
              <p:nvPr/>
            </p:nvCxnSpPr>
            <p:spPr>
              <a:xfrm rot="5400000">
                <a:off x="4071933" y="3733490"/>
                <a:ext cx="71438" cy="71437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Прямая соединительная линия 94"/>
              <p:cNvCxnSpPr/>
              <p:nvPr/>
            </p:nvCxnSpPr>
            <p:spPr>
              <a:xfrm>
                <a:off x="3929058" y="4071633"/>
                <a:ext cx="142876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Прямая соединительная линия 95"/>
              <p:cNvCxnSpPr/>
              <p:nvPr/>
            </p:nvCxnSpPr>
            <p:spPr>
              <a:xfrm>
                <a:off x="3929058" y="4143072"/>
                <a:ext cx="142876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489" name="Группа 96"/>
            <p:cNvGrpSpPr>
              <a:grpSpLocks/>
            </p:cNvGrpSpPr>
            <p:nvPr/>
          </p:nvGrpSpPr>
          <p:grpSpPr bwMode="auto">
            <a:xfrm>
              <a:off x="3786182" y="6239157"/>
              <a:ext cx="214314" cy="409917"/>
              <a:chOff x="3929058" y="3733463"/>
              <a:chExt cx="214314" cy="409917"/>
            </a:xfrm>
          </p:grpSpPr>
          <p:cxnSp>
            <p:nvCxnSpPr>
              <p:cNvPr id="98" name="Прямая соединительная линия 97"/>
              <p:cNvCxnSpPr/>
              <p:nvPr/>
            </p:nvCxnSpPr>
            <p:spPr>
              <a:xfrm rot="5400000">
                <a:off x="4071933" y="3733496"/>
                <a:ext cx="71438" cy="71437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Прямая соединительная линия 98"/>
              <p:cNvCxnSpPr/>
              <p:nvPr/>
            </p:nvCxnSpPr>
            <p:spPr>
              <a:xfrm>
                <a:off x="3929058" y="4071639"/>
                <a:ext cx="142876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Прямая соединительная линия 99"/>
              <p:cNvCxnSpPr/>
              <p:nvPr/>
            </p:nvCxnSpPr>
            <p:spPr>
              <a:xfrm>
                <a:off x="3929058" y="4143078"/>
                <a:ext cx="142876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490" name="Группа 100"/>
            <p:cNvGrpSpPr>
              <a:grpSpLocks/>
            </p:cNvGrpSpPr>
            <p:nvPr/>
          </p:nvGrpSpPr>
          <p:grpSpPr bwMode="auto">
            <a:xfrm>
              <a:off x="3929058" y="4381769"/>
              <a:ext cx="214314" cy="481355"/>
              <a:chOff x="3929058" y="3662025"/>
              <a:chExt cx="214314" cy="481355"/>
            </a:xfrm>
          </p:grpSpPr>
          <p:cxnSp>
            <p:nvCxnSpPr>
              <p:cNvPr id="102" name="Прямая соединительная линия 101"/>
              <p:cNvCxnSpPr/>
              <p:nvPr/>
            </p:nvCxnSpPr>
            <p:spPr>
              <a:xfrm rot="5400000">
                <a:off x="4071933" y="3662034"/>
                <a:ext cx="71438" cy="71437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Прямая соединительная линия 102"/>
              <p:cNvCxnSpPr/>
              <p:nvPr/>
            </p:nvCxnSpPr>
            <p:spPr>
              <a:xfrm>
                <a:off x="3929058" y="4071617"/>
                <a:ext cx="142876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Прямая соединительная линия 103"/>
              <p:cNvCxnSpPr/>
              <p:nvPr/>
            </p:nvCxnSpPr>
            <p:spPr>
              <a:xfrm>
                <a:off x="3929058" y="4143055"/>
                <a:ext cx="142876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4"/>
          <p:cNvSpPr txBox="1">
            <a:spLocks noChangeArrowheads="1"/>
          </p:cNvSpPr>
          <p:nvPr/>
        </p:nvSpPr>
        <p:spPr bwMode="auto">
          <a:xfrm>
            <a:off x="928688" y="428625"/>
            <a:ext cx="7747000" cy="839788"/>
          </a:xfrm>
          <a:prstGeom prst="rect">
            <a:avLst/>
          </a:prstGeom>
          <a:solidFill>
            <a:srgbClr val="FFDA8F"/>
          </a:solidFill>
          <a:ln w="9360" cap="sq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200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Microsoft YaHei" pitchFamily="34" charset="-122"/>
              </a:rPr>
              <a:t>Сравниваем свой вывод с авторским</a:t>
            </a:r>
          </a:p>
        </p:txBody>
      </p:sp>
      <p:pic>
        <p:nvPicPr>
          <p:cNvPr id="20482" name="Рисунок 7" descr="значки - сравниваем с автором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214313"/>
            <a:ext cx="811213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1" name="Группа 30"/>
          <p:cNvGrpSpPr>
            <a:grpSpLocks/>
          </p:cNvGrpSpPr>
          <p:nvPr/>
        </p:nvGrpSpPr>
        <p:grpSpPr bwMode="auto">
          <a:xfrm>
            <a:off x="250825" y="2060575"/>
            <a:ext cx="8572500" cy="2928938"/>
            <a:chOff x="357158" y="1142984"/>
            <a:chExt cx="8572560" cy="2928958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357158" y="1142984"/>
              <a:ext cx="8572560" cy="2928958"/>
            </a:xfrm>
            <a:prstGeom prst="roundRect">
              <a:avLst/>
            </a:prstGeom>
            <a:solidFill>
              <a:srgbClr val="FFE6B3"/>
            </a:solidFill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00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71473" y="1357298"/>
              <a:ext cx="8215369" cy="264796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>
                <a:defRPr/>
              </a:pPr>
              <a:r>
                <a:rPr lang="ru-RU" sz="2400" dirty="0">
                  <a:latin typeface="+mn-lt"/>
                  <a:cs typeface="+mn-cs"/>
                </a:rPr>
                <a:t>В приставках </a:t>
              </a:r>
              <a:r>
                <a:rPr lang="ru-RU" sz="2400" b="1" dirty="0">
                  <a:latin typeface="+mn-lt"/>
                  <a:cs typeface="+mn-cs"/>
                </a:rPr>
                <a:t>до-,</a:t>
              </a:r>
              <a:r>
                <a:rPr lang="ru-RU" sz="2400" dirty="0">
                  <a:latin typeface="+mn-lt"/>
                  <a:cs typeface="+mn-cs"/>
                </a:rPr>
                <a:t> </a:t>
              </a:r>
              <a:r>
                <a:rPr lang="ru-RU" sz="2400" b="1" dirty="0">
                  <a:latin typeface="+mn-lt"/>
                  <a:cs typeface="+mn-cs"/>
                </a:rPr>
                <a:t>о-,</a:t>
              </a:r>
              <a:r>
                <a:rPr lang="ru-RU" sz="2400" dirty="0">
                  <a:latin typeface="+mn-lt"/>
                  <a:cs typeface="+mn-cs"/>
                </a:rPr>
                <a:t> </a:t>
              </a:r>
              <a:r>
                <a:rPr lang="ru-RU" sz="2400" b="1" dirty="0">
                  <a:latin typeface="+mn-lt"/>
                  <a:cs typeface="+mn-cs"/>
                </a:rPr>
                <a:t>об-</a:t>
              </a:r>
              <a:r>
                <a:rPr lang="ru-RU" sz="2400" dirty="0">
                  <a:latin typeface="+mn-lt"/>
                  <a:cs typeface="+mn-cs"/>
                </a:rPr>
                <a:t> </a:t>
              </a:r>
              <a:r>
                <a:rPr lang="ru-RU" sz="2400" b="1" dirty="0">
                  <a:latin typeface="+mn-lt"/>
                  <a:cs typeface="+mn-cs"/>
                </a:rPr>
                <a:t>(обо-), от-</a:t>
              </a:r>
              <a:r>
                <a:rPr lang="ru-RU" sz="2400" dirty="0">
                  <a:latin typeface="+mn-lt"/>
                  <a:cs typeface="+mn-cs"/>
                </a:rPr>
                <a:t> </a:t>
              </a:r>
              <a:r>
                <a:rPr lang="ru-RU" sz="2400" b="1" dirty="0">
                  <a:latin typeface="+mn-lt"/>
                  <a:cs typeface="+mn-cs"/>
                </a:rPr>
                <a:t>(ото-), по-,</a:t>
              </a:r>
              <a:r>
                <a:rPr lang="ru-RU" sz="2400" dirty="0">
                  <a:latin typeface="+mn-lt"/>
                  <a:cs typeface="+mn-cs"/>
                </a:rPr>
                <a:t> </a:t>
              </a:r>
              <a:r>
                <a:rPr lang="ru-RU" sz="2400" b="1" dirty="0">
                  <a:latin typeface="+mn-lt"/>
                  <a:cs typeface="+mn-cs"/>
                </a:rPr>
                <a:t>под-</a:t>
              </a:r>
              <a:r>
                <a:rPr lang="ru-RU" sz="2400" dirty="0">
                  <a:latin typeface="+mn-lt"/>
                  <a:cs typeface="+mn-cs"/>
                </a:rPr>
                <a:t> </a:t>
              </a:r>
              <a:r>
                <a:rPr lang="ru-RU" sz="2400" b="1" dirty="0">
                  <a:latin typeface="+mn-lt"/>
                  <a:cs typeface="+mn-cs"/>
                </a:rPr>
                <a:t>(подо-), про-, со- </a:t>
              </a:r>
              <a:r>
                <a:rPr lang="ru-RU" sz="2400" dirty="0">
                  <a:latin typeface="+mn-lt"/>
                  <a:cs typeface="+mn-cs"/>
                </a:rPr>
                <a:t>пишется буква </a:t>
              </a:r>
              <a:r>
                <a:rPr lang="ru-RU" sz="2400" b="1" dirty="0">
                  <a:latin typeface="+mn-lt"/>
                  <a:cs typeface="+mn-cs"/>
                </a:rPr>
                <a:t>о.</a:t>
              </a:r>
              <a:r>
                <a:rPr lang="ru-RU" sz="2400" dirty="0">
                  <a:latin typeface="+mn-lt"/>
                  <a:cs typeface="+mn-cs"/>
                </a:rPr>
                <a:t> </a:t>
              </a:r>
            </a:p>
            <a:p>
              <a:pPr algn="just">
                <a:defRPr/>
              </a:pPr>
              <a:r>
                <a:rPr lang="ru-RU" sz="2400" dirty="0">
                  <a:latin typeface="+mn-lt"/>
                  <a:cs typeface="+mn-cs"/>
                </a:rPr>
                <a:t>В приставках </a:t>
              </a:r>
              <a:r>
                <a:rPr lang="ru-RU" sz="2400" b="1" dirty="0">
                  <a:latin typeface="+mn-lt"/>
                  <a:cs typeface="+mn-cs"/>
                </a:rPr>
                <a:t>за-, на-, над-, </a:t>
              </a:r>
              <a:r>
                <a:rPr lang="ru-RU" sz="2400" b="1" dirty="0" err="1">
                  <a:latin typeface="+mn-lt"/>
                  <a:cs typeface="+mn-cs"/>
                </a:rPr>
                <a:t>пра</a:t>
              </a:r>
              <a:r>
                <a:rPr lang="ru-RU" sz="2400" b="1" dirty="0">
                  <a:latin typeface="+mn-lt"/>
                  <a:cs typeface="+mn-cs"/>
                </a:rPr>
                <a:t>- </a:t>
              </a:r>
              <a:r>
                <a:rPr lang="ru-RU" sz="2400" dirty="0">
                  <a:latin typeface="+mn-lt"/>
                  <a:cs typeface="+mn-cs"/>
                </a:rPr>
                <a:t>пишется буква </a:t>
              </a:r>
              <a:r>
                <a:rPr lang="ru-RU" sz="2400" b="1" dirty="0">
                  <a:latin typeface="+mn-lt"/>
                  <a:cs typeface="+mn-cs"/>
                </a:rPr>
                <a:t>а.</a:t>
              </a:r>
              <a:r>
                <a:rPr lang="ru-RU" sz="2400" dirty="0">
                  <a:latin typeface="+mn-lt"/>
                  <a:cs typeface="+mn-cs"/>
                </a:rPr>
                <a:t> </a:t>
              </a:r>
            </a:p>
            <a:p>
              <a:pPr algn="just">
                <a:defRPr/>
              </a:pPr>
              <a:r>
                <a:rPr lang="ru-RU" sz="2400" dirty="0">
                  <a:latin typeface="+mn-lt"/>
                  <a:cs typeface="+mn-cs"/>
                </a:rPr>
                <a:t>Это нужно запомнить или использовать в качестве проверочных слов</a:t>
              </a:r>
              <a:r>
                <a:rPr lang="en-US" sz="2400" dirty="0">
                  <a:latin typeface="+mn-lt"/>
                  <a:cs typeface="+mn-cs"/>
                </a:rPr>
                <a:t>á</a:t>
              </a:r>
              <a:r>
                <a:rPr lang="ru-RU" sz="2400" dirty="0">
                  <a:latin typeface="+mn-lt"/>
                  <a:cs typeface="+mn-cs"/>
                </a:rPr>
                <a:t>, где гласные звуки в приставках находятся под ударением. Доехал – досыта, заболел – заговор.</a:t>
              </a:r>
            </a:p>
          </p:txBody>
        </p:sp>
        <p:grpSp>
          <p:nvGrpSpPr>
            <p:cNvPr id="20493" name="Группа 55"/>
            <p:cNvGrpSpPr>
              <a:grpSpLocks/>
            </p:cNvGrpSpPr>
            <p:nvPr/>
          </p:nvGrpSpPr>
          <p:grpSpPr bwMode="auto">
            <a:xfrm>
              <a:off x="7286644" y="3357562"/>
              <a:ext cx="285752" cy="71438"/>
              <a:chOff x="2786050" y="1571612"/>
              <a:chExt cx="357190" cy="142876"/>
            </a:xfrm>
          </p:grpSpPr>
          <p:cxnSp>
            <p:nvCxnSpPr>
              <p:cNvPr id="57" name="Прямая соединительная линия 56"/>
              <p:cNvCxnSpPr/>
              <p:nvPr/>
            </p:nvCxnSpPr>
            <p:spPr>
              <a:xfrm>
                <a:off x="2786050" y="1571612"/>
                <a:ext cx="357190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Прямая соединительная линия 57"/>
              <p:cNvCxnSpPr/>
              <p:nvPr/>
            </p:nvCxnSpPr>
            <p:spPr>
              <a:xfrm rot="5400000">
                <a:off x="3071802" y="1643050"/>
                <a:ext cx="142874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494" name="Группа 58"/>
            <p:cNvGrpSpPr>
              <a:grpSpLocks/>
            </p:cNvGrpSpPr>
            <p:nvPr/>
          </p:nvGrpSpPr>
          <p:grpSpPr bwMode="auto">
            <a:xfrm>
              <a:off x="6143636" y="3357562"/>
              <a:ext cx="285752" cy="71438"/>
              <a:chOff x="2786050" y="1571612"/>
              <a:chExt cx="357190" cy="142876"/>
            </a:xfrm>
          </p:grpSpPr>
          <p:cxnSp>
            <p:nvCxnSpPr>
              <p:cNvPr id="60" name="Прямая соединительная линия 59"/>
              <p:cNvCxnSpPr/>
              <p:nvPr/>
            </p:nvCxnSpPr>
            <p:spPr>
              <a:xfrm>
                <a:off x="2786050" y="1571612"/>
                <a:ext cx="357190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Прямая соединительная линия 60"/>
              <p:cNvCxnSpPr/>
              <p:nvPr/>
            </p:nvCxnSpPr>
            <p:spPr>
              <a:xfrm rot="5400000">
                <a:off x="3071802" y="1643050"/>
                <a:ext cx="142874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495" name="Группа 61"/>
            <p:cNvGrpSpPr>
              <a:grpSpLocks/>
            </p:cNvGrpSpPr>
            <p:nvPr/>
          </p:nvGrpSpPr>
          <p:grpSpPr bwMode="auto">
            <a:xfrm>
              <a:off x="4643438" y="3286124"/>
              <a:ext cx="285752" cy="142876"/>
              <a:chOff x="2786050" y="1428736"/>
              <a:chExt cx="357190" cy="142876"/>
            </a:xfrm>
          </p:grpSpPr>
          <p:cxnSp>
            <p:nvCxnSpPr>
              <p:cNvPr id="63" name="Прямая соединительная линия 62"/>
              <p:cNvCxnSpPr/>
              <p:nvPr/>
            </p:nvCxnSpPr>
            <p:spPr>
              <a:xfrm>
                <a:off x="2786050" y="1428736"/>
                <a:ext cx="357190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Прямая соединительная линия 63"/>
              <p:cNvCxnSpPr/>
              <p:nvPr/>
            </p:nvCxnSpPr>
            <p:spPr>
              <a:xfrm rot="5400000">
                <a:off x="3071801" y="1500175"/>
                <a:ext cx="142876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496" name="Группа 64"/>
            <p:cNvGrpSpPr>
              <a:grpSpLocks/>
            </p:cNvGrpSpPr>
            <p:nvPr/>
          </p:nvGrpSpPr>
          <p:grpSpPr bwMode="auto">
            <a:xfrm>
              <a:off x="642910" y="3714752"/>
              <a:ext cx="285752" cy="71438"/>
              <a:chOff x="2786050" y="1571612"/>
              <a:chExt cx="357190" cy="142876"/>
            </a:xfrm>
          </p:grpSpPr>
          <p:cxnSp>
            <p:nvCxnSpPr>
              <p:cNvPr id="66" name="Прямая соединительная линия 65"/>
              <p:cNvCxnSpPr/>
              <p:nvPr/>
            </p:nvCxnSpPr>
            <p:spPr>
              <a:xfrm>
                <a:off x="2786050" y="1571612"/>
                <a:ext cx="357190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Прямая соединительная линия 66"/>
              <p:cNvCxnSpPr/>
              <p:nvPr/>
            </p:nvCxnSpPr>
            <p:spPr>
              <a:xfrm rot="5400000">
                <a:off x="3071802" y="1643050"/>
                <a:ext cx="142876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8" name="Прямая соединительная линия 67"/>
            <p:cNvCxnSpPr/>
            <p:nvPr/>
          </p:nvCxnSpPr>
          <p:spPr>
            <a:xfrm rot="5400000">
              <a:off x="5072066" y="3214686"/>
              <a:ext cx="71437" cy="71439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Прямая соединительная линия 68"/>
            <p:cNvCxnSpPr/>
            <p:nvPr/>
          </p:nvCxnSpPr>
          <p:spPr>
            <a:xfrm rot="5400000">
              <a:off x="6357950" y="3214686"/>
              <a:ext cx="71437" cy="71439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Прямая соединительная линия 69"/>
            <p:cNvCxnSpPr/>
            <p:nvPr/>
          </p:nvCxnSpPr>
          <p:spPr>
            <a:xfrm rot="5400000">
              <a:off x="8143901" y="3286124"/>
              <a:ext cx="71438" cy="71437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/>
            <p:cNvCxnSpPr/>
            <p:nvPr/>
          </p:nvCxnSpPr>
          <p:spPr>
            <a:xfrm rot="5400000">
              <a:off x="857225" y="3571876"/>
              <a:ext cx="71438" cy="71437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Прямая соединительная линия 71"/>
            <p:cNvCxnSpPr/>
            <p:nvPr/>
          </p:nvCxnSpPr>
          <p:spPr>
            <a:xfrm>
              <a:off x="4786314" y="3571876"/>
              <a:ext cx="142876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Прямая соединительная линия 72"/>
            <p:cNvCxnSpPr/>
            <p:nvPr/>
          </p:nvCxnSpPr>
          <p:spPr>
            <a:xfrm>
              <a:off x="7429521" y="3571876"/>
              <a:ext cx="142876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503" name="Группа 80"/>
            <p:cNvGrpSpPr>
              <a:grpSpLocks/>
            </p:cNvGrpSpPr>
            <p:nvPr/>
          </p:nvGrpSpPr>
          <p:grpSpPr bwMode="auto">
            <a:xfrm>
              <a:off x="785786" y="3929066"/>
              <a:ext cx="142876" cy="71438"/>
              <a:chOff x="3929058" y="4071942"/>
              <a:chExt cx="142876" cy="71438"/>
            </a:xfrm>
          </p:grpSpPr>
          <p:cxnSp>
            <p:nvCxnSpPr>
              <p:cNvPr id="74" name="Прямая соединительная линия 73"/>
              <p:cNvCxnSpPr/>
              <p:nvPr/>
            </p:nvCxnSpPr>
            <p:spPr>
              <a:xfrm>
                <a:off x="3929058" y="4071942"/>
                <a:ext cx="142876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Прямая соединительная линия 74"/>
              <p:cNvCxnSpPr/>
              <p:nvPr/>
            </p:nvCxnSpPr>
            <p:spPr>
              <a:xfrm>
                <a:off x="3929058" y="4143379"/>
                <a:ext cx="142876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504" name="Группа 79"/>
            <p:cNvGrpSpPr>
              <a:grpSpLocks/>
            </p:cNvGrpSpPr>
            <p:nvPr/>
          </p:nvGrpSpPr>
          <p:grpSpPr bwMode="auto">
            <a:xfrm>
              <a:off x="6215074" y="3571876"/>
              <a:ext cx="142876" cy="71438"/>
              <a:chOff x="4081458" y="4224342"/>
              <a:chExt cx="142876" cy="71438"/>
            </a:xfrm>
          </p:grpSpPr>
          <p:cxnSp>
            <p:nvCxnSpPr>
              <p:cNvPr id="76" name="Прямая соединительная линия 75"/>
              <p:cNvCxnSpPr/>
              <p:nvPr/>
            </p:nvCxnSpPr>
            <p:spPr>
              <a:xfrm>
                <a:off x="4081458" y="4224342"/>
                <a:ext cx="142876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Прямая соединительная линия 76"/>
              <p:cNvCxnSpPr/>
              <p:nvPr/>
            </p:nvCxnSpPr>
            <p:spPr>
              <a:xfrm>
                <a:off x="4081458" y="4295780"/>
                <a:ext cx="142876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491" name="Text Box 59"/>
          <p:cNvSpPr txBox="1">
            <a:spLocks noChangeArrowheads="1"/>
          </p:cNvSpPr>
          <p:nvPr/>
        </p:nvSpPr>
        <p:spPr bwMode="auto">
          <a:xfrm>
            <a:off x="827088" y="5516563"/>
            <a:ext cx="69135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/>
              <a:t>п_верхность</a:t>
            </a:r>
          </a:p>
        </p:txBody>
      </p:sp>
      <p:sp>
        <p:nvSpPr>
          <p:cNvPr id="18492" name="Text Box 60"/>
          <p:cNvSpPr txBox="1">
            <a:spLocks noChangeArrowheads="1"/>
          </p:cNvSpPr>
          <p:nvPr/>
        </p:nvSpPr>
        <p:spPr bwMode="auto">
          <a:xfrm>
            <a:off x="755650" y="5445125"/>
            <a:ext cx="4140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/>
              <a:t>поверхность</a:t>
            </a:r>
          </a:p>
        </p:txBody>
      </p:sp>
      <p:sp>
        <p:nvSpPr>
          <p:cNvPr id="20514" name="Line 34"/>
          <p:cNvSpPr>
            <a:spLocks noChangeShapeType="1"/>
          </p:cNvSpPr>
          <p:nvPr/>
        </p:nvSpPr>
        <p:spPr bwMode="auto">
          <a:xfrm>
            <a:off x="1116013" y="6021388"/>
            <a:ext cx="360362" cy="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16" name="Line 36"/>
          <p:cNvSpPr>
            <a:spLocks noChangeShapeType="1"/>
          </p:cNvSpPr>
          <p:nvPr/>
        </p:nvSpPr>
        <p:spPr bwMode="auto">
          <a:xfrm flipH="1">
            <a:off x="1979613" y="5445125"/>
            <a:ext cx="141287" cy="144463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0519" name="Group 39"/>
          <p:cNvGrpSpPr>
            <a:grpSpLocks/>
          </p:cNvGrpSpPr>
          <p:nvPr/>
        </p:nvGrpSpPr>
        <p:grpSpPr bwMode="auto">
          <a:xfrm>
            <a:off x="900113" y="5516563"/>
            <a:ext cx="506412" cy="215900"/>
            <a:chOff x="3651" y="3657"/>
            <a:chExt cx="319" cy="136"/>
          </a:xfrm>
        </p:grpSpPr>
        <p:sp>
          <p:nvSpPr>
            <p:cNvPr id="20489" name="Line 37"/>
            <p:cNvSpPr>
              <a:spLocks noChangeShapeType="1"/>
            </p:cNvSpPr>
            <p:nvPr/>
          </p:nvSpPr>
          <p:spPr bwMode="auto">
            <a:xfrm>
              <a:off x="3651" y="3657"/>
              <a:ext cx="317" cy="0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0" name="Line 38"/>
            <p:cNvSpPr>
              <a:spLocks noChangeShapeType="1"/>
            </p:cNvSpPr>
            <p:nvPr/>
          </p:nvSpPr>
          <p:spPr bwMode="auto">
            <a:xfrm>
              <a:off x="3969" y="3657"/>
              <a:ext cx="1" cy="136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91" grpId="0"/>
      <p:bldP spid="18491" grpId="1"/>
      <p:bldP spid="20514" grpId="0" animBg="1"/>
      <p:bldP spid="205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4"/>
          <p:cNvSpPr txBox="1">
            <a:spLocks noChangeArrowheads="1"/>
          </p:cNvSpPr>
          <p:nvPr/>
        </p:nvSpPr>
        <p:spPr bwMode="auto">
          <a:xfrm>
            <a:off x="785813" y="428625"/>
            <a:ext cx="8358187" cy="1055688"/>
          </a:xfrm>
          <a:prstGeom prst="rect">
            <a:avLst/>
          </a:prstGeom>
          <a:solidFill>
            <a:srgbClr val="FFDA8F"/>
          </a:solidFill>
          <a:ln w="9360" cap="sq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3200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Microsoft YaHei" pitchFamily="34" charset="-122"/>
              </a:rPr>
              <a:t>Применяем новые знания. Развиваем умения</a:t>
            </a:r>
          </a:p>
        </p:txBody>
      </p:sp>
      <p:pic>
        <p:nvPicPr>
          <p:cNvPr id="21506" name="Рисунок 6" descr="значки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550" y="285750"/>
            <a:ext cx="725488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2" descr="http://www.planetaskazok.ru/images/stories/russian/ladushki/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4388" y="1700213"/>
            <a:ext cx="1670050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Прямоугольник 11"/>
          <p:cNvSpPr>
            <a:spLocks noChangeArrowheads="1"/>
          </p:cNvSpPr>
          <p:nvPr/>
        </p:nvSpPr>
        <p:spPr bwMode="auto">
          <a:xfrm>
            <a:off x="323850" y="2636838"/>
            <a:ext cx="7705725" cy="375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b="1" i="1">
                <a:latin typeface="Century"/>
              </a:rPr>
              <a:t>Ходит конь по </a:t>
            </a:r>
            <a:r>
              <a:rPr lang="ru-RU" sz="3200" b="1" i="1">
                <a:solidFill>
                  <a:srgbClr val="008A3E"/>
                </a:solidFill>
                <a:latin typeface="Century"/>
              </a:rPr>
              <a:t>_ </a:t>
            </a:r>
            <a:r>
              <a:rPr lang="ru-RU" sz="3200" b="1" i="1">
                <a:latin typeface="Century"/>
              </a:rPr>
              <a:t>бережку,</a:t>
            </a:r>
          </a:p>
          <a:p>
            <a:pPr>
              <a:lnSpc>
                <a:spcPct val="150000"/>
              </a:lnSpc>
            </a:pPr>
            <a:r>
              <a:rPr lang="ru-RU" sz="3200" b="1" i="1">
                <a:latin typeface="Century"/>
              </a:rPr>
              <a:t>Вороной по </a:t>
            </a:r>
            <a:r>
              <a:rPr lang="ru-RU" sz="3200" b="1" i="1">
                <a:solidFill>
                  <a:srgbClr val="008A3E"/>
                </a:solidFill>
                <a:latin typeface="Century"/>
              </a:rPr>
              <a:t>_ </a:t>
            </a:r>
            <a:r>
              <a:rPr lang="ru-RU" sz="3200" b="1" i="1">
                <a:latin typeface="Century"/>
              </a:rPr>
              <a:t>зелёному.</a:t>
            </a:r>
          </a:p>
          <a:p>
            <a:pPr>
              <a:lnSpc>
                <a:spcPct val="150000"/>
              </a:lnSpc>
            </a:pPr>
            <a:r>
              <a:rPr lang="ru-RU" sz="3200" b="1" i="1">
                <a:latin typeface="Century"/>
              </a:rPr>
              <a:t>Он головушкой помахивает,</a:t>
            </a:r>
          </a:p>
          <a:p>
            <a:pPr>
              <a:lnSpc>
                <a:spcPct val="150000"/>
              </a:lnSpc>
            </a:pPr>
            <a:r>
              <a:rPr lang="ru-RU" sz="3200" b="1" i="1">
                <a:latin typeface="Century"/>
              </a:rPr>
              <a:t>Чёрной гривушкой потряхивает,</a:t>
            </a:r>
          </a:p>
          <a:p>
            <a:pPr>
              <a:lnSpc>
                <a:spcPct val="150000"/>
              </a:lnSpc>
            </a:pPr>
            <a:r>
              <a:rPr lang="ru-RU" sz="3200" b="1" i="1">
                <a:latin typeface="Century"/>
              </a:rPr>
              <a:t>Золотой уздой побрякивает.</a:t>
            </a:r>
          </a:p>
        </p:txBody>
      </p:sp>
      <p:sp>
        <p:nvSpPr>
          <p:cNvPr id="21509" name="Line 20"/>
          <p:cNvSpPr>
            <a:spLocks noChangeShapeType="1"/>
          </p:cNvSpPr>
          <p:nvPr/>
        </p:nvSpPr>
        <p:spPr bwMode="auto">
          <a:xfrm flipH="1">
            <a:off x="5651500" y="5084763"/>
            <a:ext cx="142875" cy="144462"/>
          </a:xfrm>
          <a:prstGeom prst="line">
            <a:avLst/>
          </a:prstGeom>
          <a:noFill/>
          <a:ln w="38100">
            <a:solidFill>
              <a:srgbClr val="008A3E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10" name="Line 22"/>
          <p:cNvSpPr>
            <a:spLocks noChangeShapeType="1"/>
          </p:cNvSpPr>
          <p:nvPr/>
        </p:nvSpPr>
        <p:spPr bwMode="auto">
          <a:xfrm>
            <a:off x="3924300" y="4797425"/>
            <a:ext cx="358775" cy="0"/>
          </a:xfrm>
          <a:prstGeom prst="line">
            <a:avLst/>
          </a:prstGeom>
          <a:noFill/>
          <a:ln w="38100">
            <a:solidFill>
              <a:srgbClr val="008A3E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11" name="Line 23"/>
          <p:cNvSpPr>
            <a:spLocks noChangeShapeType="1"/>
          </p:cNvSpPr>
          <p:nvPr/>
        </p:nvSpPr>
        <p:spPr bwMode="auto">
          <a:xfrm>
            <a:off x="4572000" y="5516563"/>
            <a:ext cx="358775" cy="0"/>
          </a:xfrm>
          <a:prstGeom prst="line">
            <a:avLst/>
          </a:prstGeom>
          <a:noFill/>
          <a:ln w="38100">
            <a:solidFill>
              <a:srgbClr val="008A3E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12" name="Line 24"/>
          <p:cNvSpPr>
            <a:spLocks noChangeShapeType="1"/>
          </p:cNvSpPr>
          <p:nvPr/>
        </p:nvSpPr>
        <p:spPr bwMode="auto">
          <a:xfrm>
            <a:off x="3924300" y="6237288"/>
            <a:ext cx="358775" cy="0"/>
          </a:xfrm>
          <a:prstGeom prst="line">
            <a:avLst/>
          </a:prstGeom>
          <a:noFill/>
          <a:ln w="38100">
            <a:solidFill>
              <a:srgbClr val="008A3E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13" name="Line 25"/>
          <p:cNvSpPr>
            <a:spLocks noChangeShapeType="1"/>
          </p:cNvSpPr>
          <p:nvPr/>
        </p:nvSpPr>
        <p:spPr bwMode="auto">
          <a:xfrm flipH="1">
            <a:off x="4716463" y="4292600"/>
            <a:ext cx="144462" cy="144463"/>
          </a:xfrm>
          <a:prstGeom prst="line">
            <a:avLst/>
          </a:prstGeom>
          <a:noFill/>
          <a:ln w="38100">
            <a:solidFill>
              <a:srgbClr val="008A3E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14" name="Line 26"/>
          <p:cNvSpPr>
            <a:spLocks noChangeShapeType="1"/>
          </p:cNvSpPr>
          <p:nvPr/>
        </p:nvSpPr>
        <p:spPr bwMode="auto">
          <a:xfrm flipH="1">
            <a:off x="4859338" y="5734050"/>
            <a:ext cx="144462" cy="144463"/>
          </a:xfrm>
          <a:prstGeom prst="line">
            <a:avLst/>
          </a:prstGeom>
          <a:noFill/>
          <a:ln w="38100">
            <a:solidFill>
              <a:srgbClr val="008A3E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1515" name="Group 31"/>
          <p:cNvGrpSpPr>
            <a:grpSpLocks/>
          </p:cNvGrpSpPr>
          <p:nvPr/>
        </p:nvGrpSpPr>
        <p:grpSpPr bwMode="auto">
          <a:xfrm>
            <a:off x="3635375" y="4365625"/>
            <a:ext cx="576263" cy="215900"/>
            <a:chOff x="2608" y="1389"/>
            <a:chExt cx="363" cy="136"/>
          </a:xfrm>
        </p:grpSpPr>
        <p:sp>
          <p:nvSpPr>
            <p:cNvPr id="21588" name="Line 29"/>
            <p:cNvSpPr>
              <a:spLocks noChangeShapeType="1"/>
            </p:cNvSpPr>
            <p:nvPr/>
          </p:nvSpPr>
          <p:spPr bwMode="auto">
            <a:xfrm>
              <a:off x="2971" y="1389"/>
              <a:ext cx="0" cy="136"/>
            </a:xfrm>
            <a:prstGeom prst="line">
              <a:avLst/>
            </a:prstGeom>
            <a:noFill/>
            <a:ln w="38100">
              <a:solidFill>
                <a:srgbClr val="008A3E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89" name="Line 30"/>
            <p:cNvSpPr>
              <a:spLocks noChangeShapeType="1"/>
            </p:cNvSpPr>
            <p:nvPr/>
          </p:nvSpPr>
          <p:spPr bwMode="auto">
            <a:xfrm>
              <a:off x="2608" y="1389"/>
              <a:ext cx="363" cy="0"/>
            </a:xfrm>
            <a:prstGeom prst="line">
              <a:avLst/>
            </a:prstGeom>
            <a:noFill/>
            <a:ln w="38100">
              <a:solidFill>
                <a:srgbClr val="008A3E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1516" name="Group 32"/>
          <p:cNvGrpSpPr>
            <a:grpSpLocks/>
          </p:cNvGrpSpPr>
          <p:nvPr/>
        </p:nvGrpSpPr>
        <p:grpSpPr bwMode="auto">
          <a:xfrm>
            <a:off x="4356100" y="5084763"/>
            <a:ext cx="576263" cy="215900"/>
            <a:chOff x="2608" y="1389"/>
            <a:chExt cx="363" cy="136"/>
          </a:xfrm>
        </p:grpSpPr>
        <p:sp>
          <p:nvSpPr>
            <p:cNvPr id="21586" name="Line 33"/>
            <p:cNvSpPr>
              <a:spLocks noChangeShapeType="1"/>
            </p:cNvSpPr>
            <p:nvPr/>
          </p:nvSpPr>
          <p:spPr bwMode="auto">
            <a:xfrm>
              <a:off x="2971" y="1389"/>
              <a:ext cx="0" cy="136"/>
            </a:xfrm>
            <a:prstGeom prst="line">
              <a:avLst/>
            </a:prstGeom>
            <a:noFill/>
            <a:ln w="38100">
              <a:solidFill>
                <a:srgbClr val="008A3E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87" name="Line 34"/>
            <p:cNvSpPr>
              <a:spLocks noChangeShapeType="1"/>
            </p:cNvSpPr>
            <p:nvPr/>
          </p:nvSpPr>
          <p:spPr bwMode="auto">
            <a:xfrm>
              <a:off x="2608" y="1389"/>
              <a:ext cx="363" cy="0"/>
            </a:xfrm>
            <a:prstGeom prst="line">
              <a:avLst/>
            </a:prstGeom>
            <a:noFill/>
            <a:ln w="38100">
              <a:solidFill>
                <a:srgbClr val="008A3E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1517" name="Group 35"/>
          <p:cNvGrpSpPr>
            <a:grpSpLocks/>
          </p:cNvGrpSpPr>
          <p:nvPr/>
        </p:nvGrpSpPr>
        <p:grpSpPr bwMode="auto">
          <a:xfrm>
            <a:off x="3635375" y="5805488"/>
            <a:ext cx="576263" cy="215900"/>
            <a:chOff x="2608" y="1389"/>
            <a:chExt cx="363" cy="136"/>
          </a:xfrm>
        </p:grpSpPr>
        <p:sp>
          <p:nvSpPr>
            <p:cNvPr id="21584" name="Line 36"/>
            <p:cNvSpPr>
              <a:spLocks noChangeShapeType="1"/>
            </p:cNvSpPr>
            <p:nvPr/>
          </p:nvSpPr>
          <p:spPr bwMode="auto">
            <a:xfrm>
              <a:off x="2971" y="1389"/>
              <a:ext cx="0" cy="136"/>
            </a:xfrm>
            <a:prstGeom prst="line">
              <a:avLst/>
            </a:prstGeom>
            <a:noFill/>
            <a:ln w="38100">
              <a:solidFill>
                <a:srgbClr val="008A3E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85" name="Line 37"/>
            <p:cNvSpPr>
              <a:spLocks noChangeShapeType="1"/>
            </p:cNvSpPr>
            <p:nvPr/>
          </p:nvSpPr>
          <p:spPr bwMode="auto">
            <a:xfrm>
              <a:off x="2608" y="1389"/>
              <a:ext cx="363" cy="0"/>
            </a:xfrm>
            <a:prstGeom prst="line">
              <a:avLst/>
            </a:prstGeom>
            <a:noFill/>
            <a:ln w="38100">
              <a:solidFill>
                <a:srgbClr val="008A3E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1518" name="Group 38"/>
          <p:cNvGrpSpPr>
            <a:grpSpLocks/>
          </p:cNvGrpSpPr>
          <p:nvPr/>
        </p:nvGrpSpPr>
        <p:grpSpPr bwMode="auto">
          <a:xfrm>
            <a:off x="3635375" y="4365625"/>
            <a:ext cx="576263" cy="215900"/>
            <a:chOff x="2608" y="1389"/>
            <a:chExt cx="363" cy="136"/>
          </a:xfrm>
        </p:grpSpPr>
        <p:sp>
          <p:nvSpPr>
            <p:cNvPr id="21582" name="Line 39"/>
            <p:cNvSpPr>
              <a:spLocks noChangeShapeType="1"/>
            </p:cNvSpPr>
            <p:nvPr/>
          </p:nvSpPr>
          <p:spPr bwMode="auto">
            <a:xfrm>
              <a:off x="2971" y="1389"/>
              <a:ext cx="0" cy="136"/>
            </a:xfrm>
            <a:prstGeom prst="line">
              <a:avLst/>
            </a:prstGeom>
            <a:noFill/>
            <a:ln w="38100">
              <a:solidFill>
                <a:srgbClr val="008A3E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83" name="Line 40"/>
            <p:cNvSpPr>
              <a:spLocks noChangeShapeType="1"/>
            </p:cNvSpPr>
            <p:nvPr/>
          </p:nvSpPr>
          <p:spPr bwMode="auto">
            <a:xfrm>
              <a:off x="2608" y="1389"/>
              <a:ext cx="363" cy="0"/>
            </a:xfrm>
            <a:prstGeom prst="line">
              <a:avLst/>
            </a:prstGeom>
            <a:noFill/>
            <a:ln w="38100">
              <a:solidFill>
                <a:srgbClr val="008A3E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1519" name="Line 41"/>
          <p:cNvSpPr>
            <a:spLocks noChangeShapeType="1"/>
          </p:cNvSpPr>
          <p:nvPr/>
        </p:nvSpPr>
        <p:spPr bwMode="auto">
          <a:xfrm>
            <a:off x="3924300" y="4797425"/>
            <a:ext cx="358775" cy="0"/>
          </a:xfrm>
          <a:prstGeom prst="line">
            <a:avLst/>
          </a:prstGeom>
          <a:noFill/>
          <a:ln w="38100">
            <a:solidFill>
              <a:srgbClr val="008A3E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1520" name="Group 42"/>
          <p:cNvGrpSpPr>
            <a:grpSpLocks/>
          </p:cNvGrpSpPr>
          <p:nvPr/>
        </p:nvGrpSpPr>
        <p:grpSpPr bwMode="auto">
          <a:xfrm>
            <a:off x="3635375" y="4365625"/>
            <a:ext cx="576263" cy="215900"/>
            <a:chOff x="2608" y="1389"/>
            <a:chExt cx="363" cy="136"/>
          </a:xfrm>
        </p:grpSpPr>
        <p:sp>
          <p:nvSpPr>
            <p:cNvPr id="21580" name="Line 43"/>
            <p:cNvSpPr>
              <a:spLocks noChangeShapeType="1"/>
            </p:cNvSpPr>
            <p:nvPr/>
          </p:nvSpPr>
          <p:spPr bwMode="auto">
            <a:xfrm>
              <a:off x="2971" y="1389"/>
              <a:ext cx="0" cy="136"/>
            </a:xfrm>
            <a:prstGeom prst="line">
              <a:avLst/>
            </a:prstGeom>
            <a:noFill/>
            <a:ln w="38100">
              <a:solidFill>
                <a:srgbClr val="008A3E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81" name="Line 44"/>
            <p:cNvSpPr>
              <a:spLocks noChangeShapeType="1"/>
            </p:cNvSpPr>
            <p:nvPr/>
          </p:nvSpPr>
          <p:spPr bwMode="auto">
            <a:xfrm>
              <a:off x="2608" y="1389"/>
              <a:ext cx="363" cy="0"/>
            </a:xfrm>
            <a:prstGeom prst="line">
              <a:avLst/>
            </a:prstGeom>
            <a:noFill/>
            <a:ln w="38100">
              <a:solidFill>
                <a:srgbClr val="008A3E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1521" name="Line 45"/>
          <p:cNvSpPr>
            <a:spLocks noChangeShapeType="1"/>
          </p:cNvSpPr>
          <p:nvPr/>
        </p:nvSpPr>
        <p:spPr bwMode="auto">
          <a:xfrm flipH="1">
            <a:off x="4716463" y="4292600"/>
            <a:ext cx="144462" cy="144463"/>
          </a:xfrm>
          <a:prstGeom prst="line">
            <a:avLst/>
          </a:prstGeom>
          <a:noFill/>
          <a:ln w="38100">
            <a:solidFill>
              <a:srgbClr val="008A3E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22" name="Line 46"/>
          <p:cNvSpPr>
            <a:spLocks noChangeShapeType="1"/>
          </p:cNvSpPr>
          <p:nvPr/>
        </p:nvSpPr>
        <p:spPr bwMode="auto">
          <a:xfrm>
            <a:off x="3924300" y="4797425"/>
            <a:ext cx="358775" cy="0"/>
          </a:xfrm>
          <a:prstGeom prst="line">
            <a:avLst/>
          </a:prstGeom>
          <a:noFill/>
          <a:ln w="38100">
            <a:solidFill>
              <a:srgbClr val="008A3E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1523" name="Group 47"/>
          <p:cNvGrpSpPr>
            <a:grpSpLocks/>
          </p:cNvGrpSpPr>
          <p:nvPr/>
        </p:nvGrpSpPr>
        <p:grpSpPr bwMode="auto">
          <a:xfrm>
            <a:off x="3635375" y="4365625"/>
            <a:ext cx="576263" cy="215900"/>
            <a:chOff x="2608" y="1389"/>
            <a:chExt cx="363" cy="136"/>
          </a:xfrm>
        </p:grpSpPr>
        <p:sp>
          <p:nvSpPr>
            <p:cNvPr id="21578" name="Line 48"/>
            <p:cNvSpPr>
              <a:spLocks noChangeShapeType="1"/>
            </p:cNvSpPr>
            <p:nvPr/>
          </p:nvSpPr>
          <p:spPr bwMode="auto">
            <a:xfrm>
              <a:off x="2971" y="1389"/>
              <a:ext cx="0" cy="136"/>
            </a:xfrm>
            <a:prstGeom prst="line">
              <a:avLst/>
            </a:prstGeom>
            <a:noFill/>
            <a:ln w="38100">
              <a:solidFill>
                <a:srgbClr val="008A3E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79" name="Line 49"/>
            <p:cNvSpPr>
              <a:spLocks noChangeShapeType="1"/>
            </p:cNvSpPr>
            <p:nvPr/>
          </p:nvSpPr>
          <p:spPr bwMode="auto">
            <a:xfrm>
              <a:off x="2608" y="1389"/>
              <a:ext cx="363" cy="0"/>
            </a:xfrm>
            <a:prstGeom prst="line">
              <a:avLst/>
            </a:prstGeom>
            <a:noFill/>
            <a:ln w="38100">
              <a:solidFill>
                <a:srgbClr val="008A3E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1524" name="Group 50"/>
          <p:cNvGrpSpPr>
            <a:grpSpLocks/>
          </p:cNvGrpSpPr>
          <p:nvPr/>
        </p:nvGrpSpPr>
        <p:grpSpPr bwMode="auto">
          <a:xfrm>
            <a:off x="4356100" y="5084763"/>
            <a:ext cx="576263" cy="215900"/>
            <a:chOff x="2608" y="1389"/>
            <a:chExt cx="363" cy="136"/>
          </a:xfrm>
        </p:grpSpPr>
        <p:sp>
          <p:nvSpPr>
            <p:cNvPr id="21576" name="Line 51"/>
            <p:cNvSpPr>
              <a:spLocks noChangeShapeType="1"/>
            </p:cNvSpPr>
            <p:nvPr/>
          </p:nvSpPr>
          <p:spPr bwMode="auto">
            <a:xfrm>
              <a:off x="2971" y="1389"/>
              <a:ext cx="0" cy="136"/>
            </a:xfrm>
            <a:prstGeom prst="line">
              <a:avLst/>
            </a:prstGeom>
            <a:noFill/>
            <a:ln w="38100">
              <a:solidFill>
                <a:srgbClr val="008A3E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77" name="Line 52"/>
            <p:cNvSpPr>
              <a:spLocks noChangeShapeType="1"/>
            </p:cNvSpPr>
            <p:nvPr/>
          </p:nvSpPr>
          <p:spPr bwMode="auto">
            <a:xfrm>
              <a:off x="2608" y="1389"/>
              <a:ext cx="363" cy="0"/>
            </a:xfrm>
            <a:prstGeom prst="line">
              <a:avLst/>
            </a:prstGeom>
            <a:noFill/>
            <a:ln w="38100">
              <a:solidFill>
                <a:srgbClr val="008A3E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1525" name="Line 53"/>
          <p:cNvSpPr>
            <a:spLocks noChangeShapeType="1"/>
          </p:cNvSpPr>
          <p:nvPr/>
        </p:nvSpPr>
        <p:spPr bwMode="auto">
          <a:xfrm flipH="1">
            <a:off x="4716463" y="4292600"/>
            <a:ext cx="144462" cy="144463"/>
          </a:xfrm>
          <a:prstGeom prst="line">
            <a:avLst/>
          </a:prstGeom>
          <a:noFill/>
          <a:ln w="38100">
            <a:solidFill>
              <a:srgbClr val="008A3E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26" name="Line 54"/>
          <p:cNvSpPr>
            <a:spLocks noChangeShapeType="1"/>
          </p:cNvSpPr>
          <p:nvPr/>
        </p:nvSpPr>
        <p:spPr bwMode="auto">
          <a:xfrm>
            <a:off x="3924300" y="4797425"/>
            <a:ext cx="358775" cy="0"/>
          </a:xfrm>
          <a:prstGeom prst="line">
            <a:avLst/>
          </a:prstGeom>
          <a:noFill/>
          <a:ln w="38100">
            <a:solidFill>
              <a:srgbClr val="008A3E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1527" name="Group 55"/>
          <p:cNvGrpSpPr>
            <a:grpSpLocks/>
          </p:cNvGrpSpPr>
          <p:nvPr/>
        </p:nvGrpSpPr>
        <p:grpSpPr bwMode="auto">
          <a:xfrm>
            <a:off x="3635375" y="4365625"/>
            <a:ext cx="576263" cy="215900"/>
            <a:chOff x="2608" y="1389"/>
            <a:chExt cx="363" cy="136"/>
          </a:xfrm>
        </p:grpSpPr>
        <p:sp>
          <p:nvSpPr>
            <p:cNvPr id="21574" name="Line 56"/>
            <p:cNvSpPr>
              <a:spLocks noChangeShapeType="1"/>
            </p:cNvSpPr>
            <p:nvPr/>
          </p:nvSpPr>
          <p:spPr bwMode="auto">
            <a:xfrm>
              <a:off x="2971" y="1389"/>
              <a:ext cx="0" cy="136"/>
            </a:xfrm>
            <a:prstGeom prst="line">
              <a:avLst/>
            </a:prstGeom>
            <a:noFill/>
            <a:ln w="38100">
              <a:solidFill>
                <a:srgbClr val="008A3E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75" name="Line 57"/>
            <p:cNvSpPr>
              <a:spLocks noChangeShapeType="1"/>
            </p:cNvSpPr>
            <p:nvPr/>
          </p:nvSpPr>
          <p:spPr bwMode="auto">
            <a:xfrm>
              <a:off x="2608" y="1389"/>
              <a:ext cx="363" cy="0"/>
            </a:xfrm>
            <a:prstGeom prst="line">
              <a:avLst/>
            </a:prstGeom>
            <a:noFill/>
            <a:ln w="38100">
              <a:solidFill>
                <a:srgbClr val="008A3E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1528" name="Line 58"/>
          <p:cNvSpPr>
            <a:spLocks noChangeShapeType="1"/>
          </p:cNvSpPr>
          <p:nvPr/>
        </p:nvSpPr>
        <p:spPr bwMode="auto">
          <a:xfrm flipH="1">
            <a:off x="5651500" y="5084763"/>
            <a:ext cx="142875" cy="144462"/>
          </a:xfrm>
          <a:prstGeom prst="line">
            <a:avLst/>
          </a:prstGeom>
          <a:noFill/>
          <a:ln w="38100">
            <a:solidFill>
              <a:srgbClr val="008A3E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1529" name="Group 59"/>
          <p:cNvGrpSpPr>
            <a:grpSpLocks/>
          </p:cNvGrpSpPr>
          <p:nvPr/>
        </p:nvGrpSpPr>
        <p:grpSpPr bwMode="auto">
          <a:xfrm>
            <a:off x="4356100" y="5084763"/>
            <a:ext cx="576263" cy="215900"/>
            <a:chOff x="2608" y="1389"/>
            <a:chExt cx="363" cy="136"/>
          </a:xfrm>
        </p:grpSpPr>
        <p:sp>
          <p:nvSpPr>
            <p:cNvPr id="21572" name="Line 60"/>
            <p:cNvSpPr>
              <a:spLocks noChangeShapeType="1"/>
            </p:cNvSpPr>
            <p:nvPr/>
          </p:nvSpPr>
          <p:spPr bwMode="auto">
            <a:xfrm>
              <a:off x="2971" y="1389"/>
              <a:ext cx="0" cy="136"/>
            </a:xfrm>
            <a:prstGeom prst="line">
              <a:avLst/>
            </a:prstGeom>
            <a:noFill/>
            <a:ln w="38100">
              <a:solidFill>
                <a:srgbClr val="008A3E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73" name="Line 61"/>
            <p:cNvSpPr>
              <a:spLocks noChangeShapeType="1"/>
            </p:cNvSpPr>
            <p:nvPr/>
          </p:nvSpPr>
          <p:spPr bwMode="auto">
            <a:xfrm>
              <a:off x="2608" y="1389"/>
              <a:ext cx="363" cy="0"/>
            </a:xfrm>
            <a:prstGeom prst="line">
              <a:avLst/>
            </a:prstGeom>
            <a:noFill/>
            <a:ln w="38100">
              <a:solidFill>
                <a:srgbClr val="008A3E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1530" name="Line 62"/>
          <p:cNvSpPr>
            <a:spLocks noChangeShapeType="1"/>
          </p:cNvSpPr>
          <p:nvPr/>
        </p:nvSpPr>
        <p:spPr bwMode="auto">
          <a:xfrm flipH="1">
            <a:off x="4716463" y="4292600"/>
            <a:ext cx="144462" cy="144463"/>
          </a:xfrm>
          <a:prstGeom prst="line">
            <a:avLst/>
          </a:prstGeom>
          <a:noFill/>
          <a:ln w="38100">
            <a:solidFill>
              <a:srgbClr val="008A3E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31" name="Line 63"/>
          <p:cNvSpPr>
            <a:spLocks noChangeShapeType="1"/>
          </p:cNvSpPr>
          <p:nvPr/>
        </p:nvSpPr>
        <p:spPr bwMode="auto">
          <a:xfrm>
            <a:off x="3924300" y="4797425"/>
            <a:ext cx="358775" cy="0"/>
          </a:xfrm>
          <a:prstGeom prst="line">
            <a:avLst/>
          </a:prstGeom>
          <a:noFill/>
          <a:ln w="38100">
            <a:solidFill>
              <a:srgbClr val="008A3E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1532" name="Group 64"/>
          <p:cNvGrpSpPr>
            <a:grpSpLocks/>
          </p:cNvGrpSpPr>
          <p:nvPr/>
        </p:nvGrpSpPr>
        <p:grpSpPr bwMode="auto">
          <a:xfrm>
            <a:off x="3635375" y="4365625"/>
            <a:ext cx="576263" cy="215900"/>
            <a:chOff x="2608" y="1389"/>
            <a:chExt cx="363" cy="136"/>
          </a:xfrm>
        </p:grpSpPr>
        <p:sp>
          <p:nvSpPr>
            <p:cNvPr id="21570" name="Line 65"/>
            <p:cNvSpPr>
              <a:spLocks noChangeShapeType="1"/>
            </p:cNvSpPr>
            <p:nvPr/>
          </p:nvSpPr>
          <p:spPr bwMode="auto">
            <a:xfrm>
              <a:off x="2971" y="1389"/>
              <a:ext cx="0" cy="136"/>
            </a:xfrm>
            <a:prstGeom prst="line">
              <a:avLst/>
            </a:prstGeom>
            <a:noFill/>
            <a:ln w="38100">
              <a:solidFill>
                <a:srgbClr val="008A3E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71" name="Line 66"/>
            <p:cNvSpPr>
              <a:spLocks noChangeShapeType="1"/>
            </p:cNvSpPr>
            <p:nvPr/>
          </p:nvSpPr>
          <p:spPr bwMode="auto">
            <a:xfrm>
              <a:off x="2608" y="1389"/>
              <a:ext cx="363" cy="0"/>
            </a:xfrm>
            <a:prstGeom prst="line">
              <a:avLst/>
            </a:prstGeom>
            <a:noFill/>
            <a:ln w="38100">
              <a:solidFill>
                <a:srgbClr val="008A3E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1533" name="Line 67"/>
          <p:cNvSpPr>
            <a:spLocks noChangeShapeType="1"/>
          </p:cNvSpPr>
          <p:nvPr/>
        </p:nvSpPr>
        <p:spPr bwMode="auto">
          <a:xfrm>
            <a:off x="4572000" y="5516563"/>
            <a:ext cx="358775" cy="0"/>
          </a:xfrm>
          <a:prstGeom prst="line">
            <a:avLst/>
          </a:prstGeom>
          <a:noFill/>
          <a:ln w="38100">
            <a:solidFill>
              <a:srgbClr val="008A3E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34" name="Line 68"/>
          <p:cNvSpPr>
            <a:spLocks noChangeShapeType="1"/>
          </p:cNvSpPr>
          <p:nvPr/>
        </p:nvSpPr>
        <p:spPr bwMode="auto">
          <a:xfrm flipH="1">
            <a:off x="5651500" y="5084763"/>
            <a:ext cx="142875" cy="144462"/>
          </a:xfrm>
          <a:prstGeom prst="line">
            <a:avLst/>
          </a:prstGeom>
          <a:noFill/>
          <a:ln w="38100">
            <a:solidFill>
              <a:srgbClr val="008A3E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1535" name="Group 69"/>
          <p:cNvGrpSpPr>
            <a:grpSpLocks/>
          </p:cNvGrpSpPr>
          <p:nvPr/>
        </p:nvGrpSpPr>
        <p:grpSpPr bwMode="auto">
          <a:xfrm>
            <a:off x="4356100" y="5084763"/>
            <a:ext cx="576263" cy="215900"/>
            <a:chOff x="2608" y="1389"/>
            <a:chExt cx="363" cy="136"/>
          </a:xfrm>
        </p:grpSpPr>
        <p:sp>
          <p:nvSpPr>
            <p:cNvPr id="21568" name="Line 70"/>
            <p:cNvSpPr>
              <a:spLocks noChangeShapeType="1"/>
            </p:cNvSpPr>
            <p:nvPr/>
          </p:nvSpPr>
          <p:spPr bwMode="auto">
            <a:xfrm>
              <a:off x="2971" y="1389"/>
              <a:ext cx="0" cy="136"/>
            </a:xfrm>
            <a:prstGeom prst="line">
              <a:avLst/>
            </a:prstGeom>
            <a:noFill/>
            <a:ln w="38100">
              <a:solidFill>
                <a:srgbClr val="008A3E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69" name="Line 71"/>
            <p:cNvSpPr>
              <a:spLocks noChangeShapeType="1"/>
            </p:cNvSpPr>
            <p:nvPr/>
          </p:nvSpPr>
          <p:spPr bwMode="auto">
            <a:xfrm>
              <a:off x="2608" y="1389"/>
              <a:ext cx="363" cy="0"/>
            </a:xfrm>
            <a:prstGeom prst="line">
              <a:avLst/>
            </a:prstGeom>
            <a:noFill/>
            <a:ln w="38100">
              <a:solidFill>
                <a:srgbClr val="008A3E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1536" name="Line 72"/>
          <p:cNvSpPr>
            <a:spLocks noChangeShapeType="1"/>
          </p:cNvSpPr>
          <p:nvPr/>
        </p:nvSpPr>
        <p:spPr bwMode="auto">
          <a:xfrm flipH="1">
            <a:off x="4716463" y="4292600"/>
            <a:ext cx="144462" cy="144463"/>
          </a:xfrm>
          <a:prstGeom prst="line">
            <a:avLst/>
          </a:prstGeom>
          <a:noFill/>
          <a:ln w="38100">
            <a:solidFill>
              <a:srgbClr val="008A3E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37" name="Line 73"/>
          <p:cNvSpPr>
            <a:spLocks noChangeShapeType="1"/>
          </p:cNvSpPr>
          <p:nvPr/>
        </p:nvSpPr>
        <p:spPr bwMode="auto">
          <a:xfrm>
            <a:off x="3924300" y="4797425"/>
            <a:ext cx="358775" cy="0"/>
          </a:xfrm>
          <a:prstGeom prst="line">
            <a:avLst/>
          </a:prstGeom>
          <a:noFill/>
          <a:ln w="38100">
            <a:solidFill>
              <a:srgbClr val="008A3E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1538" name="Group 74"/>
          <p:cNvGrpSpPr>
            <a:grpSpLocks/>
          </p:cNvGrpSpPr>
          <p:nvPr/>
        </p:nvGrpSpPr>
        <p:grpSpPr bwMode="auto">
          <a:xfrm>
            <a:off x="3635375" y="4365625"/>
            <a:ext cx="576263" cy="215900"/>
            <a:chOff x="2608" y="1389"/>
            <a:chExt cx="363" cy="136"/>
          </a:xfrm>
        </p:grpSpPr>
        <p:sp>
          <p:nvSpPr>
            <p:cNvPr id="21566" name="Line 75"/>
            <p:cNvSpPr>
              <a:spLocks noChangeShapeType="1"/>
            </p:cNvSpPr>
            <p:nvPr/>
          </p:nvSpPr>
          <p:spPr bwMode="auto">
            <a:xfrm>
              <a:off x="2971" y="1389"/>
              <a:ext cx="0" cy="136"/>
            </a:xfrm>
            <a:prstGeom prst="line">
              <a:avLst/>
            </a:prstGeom>
            <a:noFill/>
            <a:ln w="38100">
              <a:solidFill>
                <a:srgbClr val="008A3E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67" name="Line 76"/>
            <p:cNvSpPr>
              <a:spLocks noChangeShapeType="1"/>
            </p:cNvSpPr>
            <p:nvPr/>
          </p:nvSpPr>
          <p:spPr bwMode="auto">
            <a:xfrm>
              <a:off x="2608" y="1389"/>
              <a:ext cx="363" cy="0"/>
            </a:xfrm>
            <a:prstGeom prst="line">
              <a:avLst/>
            </a:prstGeom>
            <a:noFill/>
            <a:ln w="38100">
              <a:solidFill>
                <a:srgbClr val="008A3E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1539" name="Group 77"/>
          <p:cNvGrpSpPr>
            <a:grpSpLocks/>
          </p:cNvGrpSpPr>
          <p:nvPr/>
        </p:nvGrpSpPr>
        <p:grpSpPr bwMode="auto">
          <a:xfrm>
            <a:off x="3635375" y="5805488"/>
            <a:ext cx="576263" cy="215900"/>
            <a:chOff x="2608" y="1389"/>
            <a:chExt cx="363" cy="136"/>
          </a:xfrm>
        </p:grpSpPr>
        <p:sp>
          <p:nvSpPr>
            <p:cNvPr id="21564" name="Line 78"/>
            <p:cNvSpPr>
              <a:spLocks noChangeShapeType="1"/>
            </p:cNvSpPr>
            <p:nvPr/>
          </p:nvSpPr>
          <p:spPr bwMode="auto">
            <a:xfrm>
              <a:off x="2971" y="1389"/>
              <a:ext cx="0" cy="136"/>
            </a:xfrm>
            <a:prstGeom prst="line">
              <a:avLst/>
            </a:prstGeom>
            <a:noFill/>
            <a:ln w="38100">
              <a:solidFill>
                <a:srgbClr val="008A3E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65" name="Line 79"/>
            <p:cNvSpPr>
              <a:spLocks noChangeShapeType="1"/>
            </p:cNvSpPr>
            <p:nvPr/>
          </p:nvSpPr>
          <p:spPr bwMode="auto">
            <a:xfrm>
              <a:off x="2608" y="1389"/>
              <a:ext cx="363" cy="0"/>
            </a:xfrm>
            <a:prstGeom prst="line">
              <a:avLst/>
            </a:prstGeom>
            <a:noFill/>
            <a:ln w="38100">
              <a:solidFill>
                <a:srgbClr val="008A3E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1540" name="Line 80"/>
          <p:cNvSpPr>
            <a:spLocks noChangeShapeType="1"/>
          </p:cNvSpPr>
          <p:nvPr/>
        </p:nvSpPr>
        <p:spPr bwMode="auto">
          <a:xfrm>
            <a:off x="4572000" y="5516563"/>
            <a:ext cx="358775" cy="0"/>
          </a:xfrm>
          <a:prstGeom prst="line">
            <a:avLst/>
          </a:prstGeom>
          <a:noFill/>
          <a:ln w="38100">
            <a:solidFill>
              <a:srgbClr val="008A3E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41" name="Line 81"/>
          <p:cNvSpPr>
            <a:spLocks noChangeShapeType="1"/>
          </p:cNvSpPr>
          <p:nvPr/>
        </p:nvSpPr>
        <p:spPr bwMode="auto">
          <a:xfrm flipH="1">
            <a:off x="5651500" y="5084763"/>
            <a:ext cx="142875" cy="144462"/>
          </a:xfrm>
          <a:prstGeom prst="line">
            <a:avLst/>
          </a:prstGeom>
          <a:noFill/>
          <a:ln w="38100">
            <a:solidFill>
              <a:srgbClr val="008A3E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1542" name="Group 82"/>
          <p:cNvGrpSpPr>
            <a:grpSpLocks/>
          </p:cNvGrpSpPr>
          <p:nvPr/>
        </p:nvGrpSpPr>
        <p:grpSpPr bwMode="auto">
          <a:xfrm>
            <a:off x="4356100" y="5084763"/>
            <a:ext cx="576263" cy="215900"/>
            <a:chOff x="2608" y="1389"/>
            <a:chExt cx="363" cy="136"/>
          </a:xfrm>
        </p:grpSpPr>
        <p:sp>
          <p:nvSpPr>
            <p:cNvPr id="21562" name="Line 83"/>
            <p:cNvSpPr>
              <a:spLocks noChangeShapeType="1"/>
            </p:cNvSpPr>
            <p:nvPr/>
          </p:nvSpPr>
          <p:spPr bwMode="auto">
            <a:xfrm>
              <a:off x="2971" y="1389"/>
              <a:ext cx="0" cy="136"/>
            </a:xfrm>
            <a:prstGeom prst="line">
              <a:avLst/>
            </a:prstGeom>
            <a:noFill/>
            <a:ln w="38100">
              <a:solidFill>
                <a:srgbClr val="008A3E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63" name="Line 84"/>
            <p:cNvSpPr>
              <a:spLocks noChangeShapeType="1"/>
            </p:cNvSpPr>
            <p:nvPr/>
          </p:nvSpPr>
          <p:spPr bwMode="auto">
            <a:xfrm>
              <a:off x="2608" y="1389"/>
              <a:ext cx="363" cy="0"/>
            </a:xfrm>
            <a:prstGeom prst="line">
              <a:avLst/>
            </a:prstGeom>
            <a:noFill/>
            <a:ln w="38100">
              <a:solidFill>
                <a:srgbClr val="008A3E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1543" name="Line 85"/>
          <p:cNvSpPr>
            <a:spLocks noChangeShapeType="1"/>
          </p:cNvSpPr>
          <p:nvPr/>
        </p:nvSpPr>
        <p:spPr bwMode="auto">
          <a:xfrm flipH="1">
            <a:off x="4716463" y="4292600"/>
            <a:ext cx="144462" cy="144463"/>
          </a:xfrm>
          <a:prstGeom prst="line">
            <a:avLst/>
          </a:prstGeom>
          <a:noFill/>
          <a:ln w="38100">
            <a:solidFill>
              <a:srgbClr val="008A3E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44" name="Line 86"/>
          <p:cNvSpPr>
            <a:spLocks noChangeShapeType="1"/>
          </p:cNvSpPr>
          <p:nvPr/>
        </p:nvSpPr>
        <p:spPr bwMode="auto">
          <a:xfrm>
            <a:off x="3924300" y="4797425"/>
            <a:ext cx="358775" cy="0"/>
          </a:xfrm>
          <a:prstGeom prst="line">
            <a:avLst/>
          </a:prstGeom>
          <a:noFill/>
          <a:ln w="38100">
            <a:solidFill>
              <a:srgbClr val="008A3E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1545" name="Group 87"/>
          <p:cNvGrpSpPr>
            <a:grpSpLocks/>
          </p:cNvGrpSpPr>
          <p:nvPr/>
        </p:nvGrpSpPr>
        <p:grpSpPr bwMode="auto">
          <a:xfrm>
            <a:off x="3635375" y="4365625"/>
            <a:ext cx="576263" cy="215900"/>
            <a:chOff x="2608" y="1389"/>
            <a:chExt cx="363" cy="136"/>
          </a:xfrm>
        </p:grpSpPr>
        <p:sp>
          <p:nvSpPr>
            <p:cNvPr id="21560" name="Line 88"/>
            <p:cNvSpPr>
              <a:spLocks noChangeShapeType="1"/>
            </p:cNvSpPr>
            <p:nvPr/>
          </p:nvSpPr>
          <p:spPr bwMode="auto">
            <a:xfrm>
              <a:off x="2971" y="1389"/>
              <a:ext cx="0" cy="136"/>
            </a:xfrm>
            <a:prstGeom prst="line">
              <a:avLst/>
            </a:prstGeom>
            <a:noFill/>
            <a:ln w="38100">
              <a:solidFill>
                <a:srgbClr val="008A3E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61" name="Line 89"/>
            <p:cNvSpPr>
              <a:spLocks noChangeShapeType="1"/>
            </p:cNvSpPr>
            <p:nvPr/>
          </p:nvSpPr>
          <p:spPr bwMode="auto">
            <a:xfrm>
              <a:off x="2608" y="1389"/>
              <a:ext cx="363" cy="0"/>
            </a:xfrm>
            <a:prstGeom prst="line">
              <a:avLst/>
            </a:prstGeom>
            <a:noFill/>
            <a:ln w="38100">
              <a:solidFill>
                <a:srgbClr val="008A3E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1546" name="Line 90"/>
          <p:cNvSpPr>
            <a:spLocks noChangeShapeType="1"/>
          </p:cNvSpPr>
          <p:nvPr/>
        </p:nvSpPr>
        <p:spPr bwMode="auto">
          <a:xfrm flipH="1">
            <a:off x="4859338" y="5734050"/>
            <a:ext cx="144462" cy="144463"/>
          </a:xfrm>
          <a:prstGeom prst="line">
            <a:avLst/>
          </a:prstGeom>
          <a:noFill/>
          <a:ln w="38100">
            <a:solidFill>
              <a:srgbClr val="008A3E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1547" name="Group 91"/>
          <p:cNvGrpSpPr>
            <a:grpSpLocks/>
          </p:cNvGrpSpPr>
          <p:nvPr/>
        </p:nvGrpSpPr>
        <p:grpSpPr bwMode="auto">
          <a:xfrm>
            <a:off x="3635375" y="5805488"/>
            <a:ext cx="576263" cy="215900"/>
            <a:chOff x="2608" y="1389"/>
            <a:chExt cx="363" cy="136"/>
          </a:xfrm>
        </p:grpSpPr>
        <p:sp>
          <p:nvSpPr>
            <p:cNvPr id="21558" name="Line 92"/>
            <p:cNvSpPr>
              <a:spLocks noChangeShapeType="1"/>
            </p:cNvSpPr>
            <p:nvPr/>
          </p:nvSpPr>
          <p:spPr bwMode="auto">
            <a:xfrm>
              <a:off x="2971" y="1389"/>
              <a:ext cx="0" cy="136"/>
            </a:xfrm>
            <a:prstGeom prst="line">
              <a:avLst/>
            </a:prstGeom>
            <a:noFill/>
            <a:ln w="38100">
              <a:solidFill>
                <a:srgbClr val="008A3E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59" name="Line 93"/>
            <p:cNvSpPr>
              <a:spLocks noChangeShapeType="1"/>
            </p:cNvSpPr>
            <p:nvPr/>
          </p:nvSpPr>
          <p:spPr bwMode="auto">
            <a:xfrm>
              <a:off x="2608" y="1389"/>
              <a:ext cx="363" cy="0"/>
            </a:xfrm>
            <a:prstGeom prst="line">
              <a:avLst/>
            </a:prstGeom>
            <a:noFill/>
            <a:ln w="38100">
              <a:solidFill>
                <a:srgbClr val="008A3E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1548" name="Line 94"/>
          <p:cNvSpPr>
            <a:spLocks noChangeShapeType="1"/>
          </p:cNvSpPr>
          <p:nvPr/>
        </p:nvSpPr>
        <p:spPr bwMode="auto">
          <a:xfrm>
            <a:off x="4572000" y="5516563"/>
            <a:ext cx="358775" cy="0"/>
          </a:xfrm>
          <a:prstGeom prst="line">
            <a:avLst/>
          </a:prstGeom>
          <a:noFill/>
          <a:ln w="38100">
            <a:solidFill>
              <a:srgbClr val="008A3E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49" name="Line 95"/>
          <p:cNvSpPr>
            <a:spLocks noChangeShapeType="1"/>
          </p:cNvSpPr>
          <p:nvPr/>
        </p:nvSpPr>
        <p:spPr bwMode="auto">
          <a:xfrm flipH="1">
            <a:off x="5651500" y="5084763"/>
            <a:ext cx="142875" cy="144462"/>
          </a:xfrm>
          <a:prstGeom prst="line">
            <a:avLst/>
          </a:prstGeom>
          <a:noFill/>
          <a:ln w="38100">
            <a:solidFill>
              <a:srgbClr val="008A3E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1550" name="Group 96"/>
          <p:cNvGrpSpPr>
            <a:grpSpLocks/>
          </p:cNvGrpSpPr>
          <p:nvPr/>
        </p:nvGrpSpPr>
        <p:grpSpPr bwMode="auto">
          <a:xfrm>
            <a:off x="4356100" y="5084763"/>
            <a:ext cx="576263" cy="215900"/>
            <a:chOff x="2608" y="1389"/>
            <a:chExt cx="363" cy="136"/>
          </a:xfrm>
        </p:grpSpPr>
        <p:sp>
          <p:nvSpPr>
            <p:cNvPr id="21556" name="Line 97"/>
            <p:cNvSpPr>
              <a:spLocks noChangeShapeType="1"/>
            </p:cNvSpPr>
            <p:nvPr/>
          </p:nvSpPr>
          <p:spPr bwMode="auto">
            <a:xfrm>
              <a:off x="2971" y="1389"/>
              <a:ext cx="0" cy="136"/>
            </a:xfrm>
            <a:prstGeom prst="line">
              <a:avLst/>
            </a:prstGeom>
            <a:noFill/>
            <a:ln w="38100">
              <a:solidFill>
                <a:srgbClr val="008A3E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57" name="Line 98"/>
            <p:cNvSpPr>
              <a:spLocks noChangeShapeType="1"/>
            </p:cNvSpPr>
            <p:nvPr/>
          </p:nvSpPr>
          <p:spPr bwMode="auto">
            <a:xfrm>
              <a:off x="2608" y="1389"/>
              <a:ext cx="363" cy="0"/>
            </a:xfrm>
            <a:prstGeom prst="line">
              <a:avLst/>
            </a:prstGeom>
            <a:noFill/>
            <a:ln w="38100">
              <a:solidFill>
                <a:srgbClr val="008A3E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1551" name="Line 99"/>
          <p:cNvSpPr>
            <a:spLocks noChangeShapeType="1"/>
          </p:cNvSpPr>
          <p:nvPr/>
        </p:nvSpPr>
        <p:spPr bwMode="auto">
          <a:xfrm flipH="1">
            <a:off x="4716463" y="4292600"/>
            <a:ext cx="144462" cy="144463"/>
          </a:xfrm>
          <a:prstGeom prst="line">
            <a:avLst/>
          </a:prstGeom>
          <a:noFill/>
          <a:ln w="38100">
            <a:solidFill>
              <a:srgbClr val="008A3E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52" name="Line 100"/>
          <p:cNvSpPr>
            <a:spLocks noChangeShapeType="1"/>
          </p:cNvSpPr>
          <p:nvPr/>
        </p:nvSpPr>
        <p:spPr bwMode="auto">
          <a:xfrm>
            <a:off x="3924300" y="4797425"/>
            <a:ext cx="358775" cy="0"/>
          </a:xfrm>
          <a:prstGeom prst="line">
            <a:avLst/>
          </a:prstGeom>
          <a:noFill/>
          <a:ln w="38100">
            <a:solidFill>
              <a:srgbClr val="008A3E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1553" name="Group 101"/>
          <p:cNvGrpSpPr>
            <a:grpSpLocks/>
          </p:cNvGrpSpPr>
          <p:nvPr/>
        </p:nvGrpSpPr>
        <p:grpSpPr bwMode="auto">
          <a:xfrm>
            <a:off x="3635375" y="4365625"/>
            <a:ext cx="576263" cy="215900"/>
            <a:chOff x="2608" y="1389"/>
            <a:chExt cx="363" cy="136"/>
          </a:xfrm>
        </p:grpSpPr>
        <p:sp>
          <p:nvSpPr>
            <p:cNvPr id="21554" name="Line 102"/>
            <p:cNvSpPr>
              <a:spLocks noChangeShapeType="1"/>
            </p:cNvSpPr>
            <p:nvPr/>
          </p:nvSpPr>
          <p:spPr bwMode="auto">
            <a:xfrm>
              <a:off x="2971" y="1389"/>
              <a:ext cx="0" cy="136"/>
            </a:xfrm>
            <a:prstGeom prst="line">
              <a:avLst/>
            </a:prstGeom>
            <a:noFill/>
            <a:ln w="38100">
              <a:solidFill>
                <a:srgbClr val="008A3E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55" name="Line 103"/>
            <p:cNvSpPr>
              <a:spLocks noChangeShapeType="1"/>
            </p:cNvSpPr>
            <p:nvPr/>
          </p:nvSpPr>
          <p:spPr bwMode="auto">
            <a:xfrm>
              <a:off x="2608" y="1389"/>
              <a:ext cx="363" cy="0"/>
            </a:xfrm>
            <a:prstGeom prst="line">
              <a:avLst/>
            </a:prstGeom>
            <a:noFill/>
            <a:ln w="38100">
              <a:solidFill>
                <a:srgbClr val="008A3E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2316</TotalTime>
  <Words>224</Words>
  <Application>Microsoft Office PowerPoint</Application>
  <PresentationFormat>On-screen Show (4:3)</PresentationFormat>
  <Paragraphs>59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Microsoft YaHei</vt:lpstr>
      <vt:lpstr>Century</vt:lpstr>
      <vt:lpstr>Тема Office</vt:lpstr>
      <vt:lpstr>Правописание букв безударных гласных в приставках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Оксана</cp:lastModifiedBy>
  <cp:revision>223</cp:revision>
  <dcterms:created xsi:type="dcterms:W3CDTF">2012-11-02T17:12:39Z</dcterms:created>
  <dcterms:modified xsi:type="dcterms:W3CDTF">2014-04-03T19:30:18Z</dcterms:modified>
</cp:coreProperties>
</file>