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21"/>
  </p:notesMasterIdLst>
  <p:sldIdLst>
    <p:sldId id="256" r:id="rId2"/>
    <p:sldId id="257" r:id="rId3"/>
    <p:sldId id="259" r:id="rId4"/>
    <p:sldId id="261" r:id="rId5"/>
    <p:sldId id="263" r:id="rId6"/>
    <p:sldId id="283" r:id="rId7"/>
    <p:sldId id="266" r:id="rId8"/>
    <p:sldId id="284" r:id="rId9"/>
    <p:sldId id="271" r:id="rId10"/>
    <p:sldId id="272" r:id="rId11"/>
    <p:sldId id="273" r:id="rId12"/>
    <p:sldId id="275" r:id="rId13"/>
    <p:sldId id="285" r:id="rId14"/>
    <p:sldId id="276" r:id="rId15"/>
    <p:sldId id="282" r:id="rId16"/>
    <p:sldId id="286" r:id="rId17"/>
    <p:sldId id="281" r:id="rId18"/>
    <p:sldId id="279" r:id="rId19"/>
    <p:sldId id="280" r:id="rId20"/>
  </p:sldIdLst>
  <p:sldSz cx="9144000" cy="6858000" type="screen4x3"/>
  <p:notesSz cx="6858000" cy="9144000"/>
  <p:defaultTextStyle>
    <a:defPPr>
      <a:defRPr lang="en-US"/>
    </a:defPPr>
    <a:lvl1pPr marL="0" algn="l" defTabSz="914400" rtl="0" latinLnBrk="0">
      <a:defRPr sz="1800" kern="1200">
        <a:solidFill>
          <a:schemeClr val="tx1"/>
        </a:solidFill>
        <a:latin typeface="+mn-lt"/>
        <a:ea typeface="+mn-ea"/>
        <a:cs typeface="+mn-cs"/>
      </a:defRPr>
    </a:lvl1pPr>
    <a:lvl2pPr marL="457200" algn="l" defTabSz="914400" rtl="0" latinLnBrk="0">
      <a:defRPr sz="1800" kern="1200">
        <a:solidFill>
          <a:schemeClr val="tx1"/>
        </a:solidFill>
        <a:latin typeface="+mn-lt"/>
        <a:ea typeface="+mn-ea"/>
        <a:cs typeface="+mn-cs"/>
      </a:defRPr>
    </a:lvl2pPr>
    <a:lvl3pPr marL="914400" algn="l" defTabSz="914400" rtl="0" latinLnBrk="0">
      <a:defRPr sz="1800" kern="1200">
        <a:solidFill>
          <a:schemeClr val="tx1"/>
        </a:solidFill>
        <a:latin typeface="+mn-lt"/>
        <a:ea typeface="+mn-ea"/>
        <a:cs typeface="+mn-cs"/>
      </a:defRPr>
    </a:lvl3pPr>
    <a:lvl4pPr marL="1371600" algn="l" defTabSz="914400" rtl="0" latinLnBrk="0">
      <a:defRPr sz="1800" kern="1200">
        <a:solidFill>
          <a:schemeClr val="tx1"/>
        </a:solidFill>
        <a:latin typeface="+mn-lt"/>
        <a:ea typeface="+mn-ea"/>
        <a:cs typeface="+mn-cs"/>
      </a:defRPr>
    </a:lvl4pPr>
    <a:lvl5pPr marL="1828800" algn="l" defTabSz="914400" rtl="0" latinLnBrk="0">
      <a:defRPr sz="1800" kern="1200">
        <a:solidFill>
          <a:schemeClr val="tx1"/>
        </a:solidFill>
        <a:latin typeface="+mn-lt"/>
        <a:ea typeface="+mn-ea"/>
        <a:cs typeface="+mn-cs"/>
      </a:defRPr>
    </a:lvl5pPr>
    <a:lvl6pPr marL="2286000" algn="l" defTabSz="914400" rtl="0" latinLnBrk="0">
      <a:defRPr sz="1800" kern="1200">
        <a:solidFill>
          <a:schemeClr val="tx1"/>
        </a:solidFill>
        <a:latin typeface="+mn-lt"/>
        <a:ea typeface="+mn-ea"/>
        <a:cs typeface="+mn-cs"/>
      </a:defRPr>
    </a:lvl6pPr>
    <a:lvl7pPr marL="2743200" algn="l" defTabSz="914400" rtl="0" latinLnBrk="0">
      <a:defRPr sz="1800" kern="1200">
        <a:solidFill>
          <a:schemeClr val="tx1"/>
        </a:solidFill>
        <a:latin typeface="+mn-lt"/>
        <a:ea typeface="+mn-ea"/>
        <a:cs typeface="+mn-cs"/>
      </a:defRPr>
    </a:lvl7pPr>
    <a:lvl8pPr marL="3200400" algn="l" defTabSz="914400" rtl="0" latinLnBrk="0">
      <a:defRPr sz="1800" kern="1200">
        <a:solidFill>
          <a:schemeClr val="tx1"/>
        </a:solidFill>
        <a:latin typeface="+mn-lt"/>
        <a:ea typeface="+mn-ea"/>
        <a:cs typeface="+mn-cs"/>
      </a:defRPr>
    </a:lvl8pPr>
    <a:lvl9pPr marL="3657600" algn="l" defTabSz="914400" rtl="0" latinLnBrk="0">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33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3" d="100"/>
          <a:sy n="83" d="100"/>
        </p:scale>
        <p:origin x="-1500" y="-9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3538F7D-A13D-4C6E-925E-04F173220DAE}" type="datetimeFigureOut">
              <a:rPr lang="ru-RU" smtClean="0"/>
              <a:pPr/>
              <a:t>18.12.2014</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0F8B392-B008-4E53-A983-A25ECE2EA492}" type="slidenum">
              <a:rPr lang="ru-RU" smtClean="0"/>
              <a:pPr/>
              <a:t>‹#›</a:t>
            </a:fld>
            <a:endParaRPr lang="ru-RU"/>
          </a:p>
        </p:txBody>
      </p:sp>
    </p:spTree>
    <p:extLst>
      <p:ext uri="{BB962C8B-B14F-4D97-AF65-F5344CB8AC3E}">
        <p14:creationId xmlns:p14="http://schemas.microsoft.com/office/powerpoint/2010/main" val="7556186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Образ слайда 1"/>
          <p:cNvSpPr>
            <a:spLocks noGrp="1" noRot="1" noChangeAspect="1" noTextEdit="1"/>
          </p:cNvSpPr>
          <p:nvPr>
            <p:ph type="sldImg"/>
          </p:nvPr>
        </p:nvSpPr>
        <p:spPr bwMode="auto">
          <a:noFill/>
          <a:ln>
            <a:solidFill>
              <a:srgbClr val="000000"/>
            </a:solidFill>
            <a:miter lim="800000"/>
            <a:headEnd/>
            <a:tailEnd/>
          </a:ln>
        </p:spPr>
      </p:sp>
      <p:sp>
        <p:nvSpPr>
          <p:cNvPr id="33795" name="Заметки 2"/>
          <p:cNvSpPr>
            <a:spLocks noGrp="1"/>
          </p:cNvSpPr>
          <p:nvPr>
            <p:ph type="body" idx="1"/>
          </p:nvPr>
        </p:nvSpPr>
        <p:spPr bwMode="auto">
          <a:noFill/>
        </p:spPr>
        <p:txBody>
          <a:bodyPr/>
          <a:lstStyle/>
          <a:p>
            <a:pPr eaLnBrk="1" hangingPunct="1"/>
            <a:endParaRPr lang="ru-RU" smtClean="0"/>
          </a:p>
        </p:txBody>
      </p:sp>
      <p:sp>
        <p:nvSpPr>
          <p:cNvPr id="4" name="Номер слайда 3"/>
          <p:cNvSpPr>
            <a:spLocks noGrp="1"/>
          </p:cNvSpPr>
          <p:nvPr>
            <p:ph type="sldNum" sz="quarter" idx="5"/>
          </p:nvPr>
        </p:nvSpPr>
        <p:spPr/>
        <p:txBody>
          <a:bodyPr/>
          <a:lstStyle/>
          <a:p>
            <a:pPr>
              <a:defRPr/>
            </a:pPr>
            <a:fld id="{B99D05C0-473F-418B-A888-650DAC712F25}" type="slidenum">
              <a:rPr lang="ru-RU" smtClean="0"/>
              <a:pPr>
                <a:defRPr/>
              </a:pPr>
              <a:t>3</a:t>
            </a:fld>
            <a:endParaRPr lang="ru-R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Образ слайда 1"/>
          <p:cNvSpPr>
            <a:spLocks noGrp="1" noRot="1" noChangeAspect="1" noTextEdit="1"/>
          </p:cNvSpPr>
          <p:nvPr>
            <p:ph type="sldImg"/>
          </p:nvPr>
        </p:nvSpPr>
        <p:spPr bwMode="auto">
          <a:noFill/>
          <a:ln>
            <a:solidFill>
              <a:srgbClr val="000000"/>
            </a:solidFill>
            <a:miter lim="800000"/>
            <a:headEnd/>
            <a:tailEnd/>
          </a:ln>
        </p:spPr>
      </p:sp>
      <p:sp>
        <p:nvSpPr>
          <p:cNvPr id="34819" name="Заметки 2"/>
          <p:cNvSpPr>
            <a:spLocks noGrp="1"/>
          </p:cNvSpPr>
          <p:nvPr>
            <p:ph type="body" idx="1"/>
          </p:nvPr>
        </p:nvSpPr>
        <p:spPr bwMode="auto">
          <a:noFill/>
        </p:spPr>
        <p:txBody>
          <a:bodyPr/>
          <a:lstStyle/>
          <a:p>
            <a:pPr eaLnBrk="1" hangingPunct="1">
              <a:buFont typeface="Wingdings" pitchFamily="2" charset="2"/>
              <a:buChar char="Ø"/>
            </a:pPr>
            <a:endParaRPr lang="ru-RU" smtClean="0"/>
          </a:p>
        </p:txBody>
      </p:sp>
      <p:sp>
        <p:nvSpPr>
          <p:cNvPr id="4" name="Номер слайда 3"/>
          <p:cNvSpPr>
            <a:spLocks noGrp="1"/>
          </p:cNvSpPr>
          <p:nvPr>
            <p:ph type="sldNum" sz="quarter" idx="5"/>
          </p:nvPr>
        </p:nvSpPr>
        <p:spPr/>
        <p:txBody>
          <a:bodyPr/>
          <a:lstStyle/>
          <a:p>
            <a:pPr>
              <a:defRPr/>
            </a:pPr>
            <a:fld id="{F8FC90CF-668B-483A-AB57-A9844358782C}" type="slidenum">
              <a:rPr lang="ru-RU" smtClean="0"/>
              <a:pPr>
                <a:defRPr/>
              </a:pPr>
              <a:t>7</a:t>
            </a:fld>
            <a:endParaRPr lang="ru-RU"/>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Grp="1" noChangeArrowheads="1"/>
          </p:cNvSpPr>
          <p:nvPr>
            <p:ph type="sldNum" sz="quarter" idx="5"/>
          </p:nvPr>
        </p:nvSpPr>
        <p:spPr>
          <a:ln/>
        </p:spPr>
        <p:txBody>
          <a:bodyPr/>
          <a:lstStyle/>
          <a:p>
            <a:fld id="{C812F25D-3207-4FE3-AF5A-3729E3D795A3}" type="slidenum">
              <a:rPr lang="en-US"/>
              <a:pPr/>
              <a:t>8</a:t>
            </a:fld>
            <a:endParaRPr lang="en-US"/>
          </a:p>
        </p:txBody>
      </p:sp>
      <p:sp>
        <p:nvSpPr>
          <p:cNvPr id="14337" name="Rectangle 1"/>
          <p:cNvSpPr>
            <a:spLocks noGrp="1" noRot="1" noChangeAspect="1" noChangeArrowheads="1"/>
          </p:cNvSpPr>
          <p:nvPr>
            <p:ph type="sldImg"/>
          </p:nvPr>
        </p:nvSpPr>
        <p:spPr>
          <a:ln/>
        </p:spPr>
      </p:sp>
      <p:sp>
        <p:nvSpPr>
          <p:cNvPr id="14338" name="Rectangle 2"/>
          <p:cNvSpPr>
            <a:spLocks noGrp="1" noChangeArrowheads="1"/>
          </p:cNvSpPr>
          <p:nvPr>
            <p:ph type="body" idx="1"/>
          </p:nvPr>
        </p:nvSpPr>
        <p:spPr/>
        <p:txBody>
          <a:bodyPr lIns="0" tIns="0" rIns="0" bIns="0"/>
          <a:lstStyle/>
          <a:p>
            <a:pPr>
              <a:lnSpc>
                <a:spcPct val="95000"/>
              </a:lnSpc>
              <a:spcBef>
                <a:spcPct val="0"/>
              </a:spcBef>
            </a:pPr>
            <a:r>
              <a:rPr lang="en-US" sz="1600">
                <a:solidFill>
                  <a:srgbClr val="333333"/>
                </a:solidFill>
                <a:latin typeface="Arial" charset="0"/>
              </a:rPr>
              <a:t>Webquests have now been around long enough for them to have a clearly defined structure. However, this structure - whilst being unofficially recognised as the definitive schema for these activities - should only really be taken as a basic guideline and you should design your webquests to suit the needs and learning styles of your students. </a:t>
            </a:r>
            <a:endParaRPr lang="en-US"/>
          </a:p>
          <a:p>
            <a:pPr>
              <a:lnSpc>
                <a:spcPct val="95000"/>
              </a:lnSpc>
              <a:spcBef>
                <a:spcPct val="0"/>
              </a:spcBef>
            </a:pPr>
            <a:r>
              <a:rPr lang="en-US" sz="1600">
                <a:solidFill>
                  <a:srgbClr val="333333"/>
                </a:solidFill>
                <a:latin typeface="Arial" charset="0"/>
              </a:rPr>
              <a:t> </a:t>
            </a:r>
            <a:endParaRPr lang="en-US"/>
          </a:p>
          <a:p>
            <a:pPr>
              <a:lnSpc>
                <a:spcPct val="95000"/>
              </a:lnSpc>
              <a:spcBef>
                <a:spcPct val="0"/>
              </a:spcBef>
            </a:pPr>
            <a:r>
              <a:rPr lang="en-US" sz="1600">
                <a:solidFill>
                  <a:srgbClr val="333333"/>
                </a:solidFill>
                <a:latin typeface="Arial" charset="0"/>
              </a:rPr>
              <a:t>There are usually four main sections to a webquest: </a:t>
            </a:r>
            <a:endParaRPr lang="en-US"/>
          </a:p>
          <a:p>
            <a:pPr>
              <a:lnSpc>
                <a:spcPct val="95000"/>
              </a:lnSpc>
              <a:spcBef>
                <a:spcPct val="0"/>
              </a:spcBef>
            </a:pPr>
            <a:r>
              <a:rPr lang="en-US" sz="1600">
                <a:solidFill>
                  <a:srgbClr val="333333"/>
                </a:solidFill>
                <a:latin typeface="Arial" charset="0"/>
              </a:rPr>
              <a:t> </a:t>
            </a:r>
            <a:endParaRPr lang="en-US"/>
          </a:p>
          <a:p>
            <a:pPr lvl="1" indent="-342900">
              <a:lnSpc>
                <a:spcPct val="95000"/>
              </a:lnSpc>
              <a:spcBef>
                <a:spcPct val="0"/>
              </a:spcBef>
              <a:buClr>
                <a:srgbClr val="000000"/>
              </a:buClr>
              <a:buFontTx/>
              <a:buChar char="•"/>
            </a:pPr>
            <a:r>
              <a:rPr lang="en-US" sz="1600">
                <a:solidFill>
                  <a:srgbClr val="333333"/>
                </a:solidFill>
                <a:latin typeface="Arial" charset="0"/>
              </a:rPr>
              <a:t> </a:t>
            </a:r>
            <a:r>
              <a:rPr lang="en-US" sz="1600" b="1">
                <a:solidFill>
                  <a:srgbClr val="333333"/>
                </a:solidFill>
                <a:latin typeface="Arial" charset="0"/>
              </a:rPr>
              <a:t>The Introduction </a:t>
            </a:r>
            <a:r>
              <a:rPr lang="en-US" sz="1600">
                <a:solidFill>
                  <a:srgbClr val="333333"/>
                </a:solidFill>
                <a:latin typeface="Arial" charset="0"/>
              </a:rPr>
              <a:t>stage is normally used to introduce the overall theme of the webquest. It involves giving background information on the topic and, in the language learning context, often introduces key vocabulary and concepts which learners will need to understand in order to complete the tasks involved.</a:t>
            </a:r>
            <a:endParaRPr lang="en-US"/>
          </a:p>
          <a:p>
            <a:pPr>
              <a:lnSpc>
                <a:spcPct val="95000"/>
              </a:lnSpc>
              <a:spcBef>
                <a:spcPct val="0"/>
              </a:spcBef>
            </a:pPr>
            <a:r>
              <a:rPr lang="en-US" sz="1600">
                <a:solidFill>
                  <a:srgbClr val="333333"/>
                </a:solidFill>
                <a:latin typeface="Arial" charset="0"/>
              </a:rPr>
              <a:t> </a:t>
            </a:r>
            <a:endParaRPr lang="en-US"/>
          </a:p>
          <a:p>
            <a:pPr lvl="1" indent="-342900">
              <a:lnSpc>
                <a:spcPct val="95000"/>
              </a:lnSpc>
              <a:spcBef>
                <a:spcPct val="0"/>
              </a:spcBef>
              <a:buClr>
                <a:srgbClr val="000000"/>
              </a:buClr>
              <a:buFontTx/>
              <a:buChar char="•"/>
            </a:pPr>
            <a:r>
              <a:rPr lang="en-US" sz="1600" b="1">
                <a:solidFill>
                  <a:srgbClr val="333333"/>
                </a:solidFill>
                <a:latin typeface="Arial" charset="0"/>
              </a:rPr>
              <a:t>The Task</a:t>
            </a:r>
            <a:r>
              <a:rPr lang="en-US" sz="1600">
                <a:solidFill>
                  <a:srgbClr val="333333"/>
                </a:solidFill>
                <a:latin typeface="Arial" charset="0"/>
              </a:rPr>
              <a:t> section of the webquest explains clearly and precisely what the learners will have to do as they work their way through the webquest. The task should obviously be highly motivating and intrinsically interesting for the learners, and should be firmly anchored in a real-life situation. This often involves the learners in a certain amount of role-play within a given scenario (e.g. you are the school social organiser and have to organise a trip for your class to an English-speaking country...)</a:t>
            </a:r>
            <a:endParaRPr lang="en-US"/>
          </a:p>
          <a:p>
            <a:pPr>
              <a:lnSpc>
                <a:spcPct val="95000"/>
              </a:lnSpc>
              <a:spcBef>
                <a:spcPct val="0"/>
              </a:spcBef>
            </a:pPr>
            <a:r>
              <a:rPr lang="en-US" sz="1600">
                <a:solidFill>
                  <a:srgbClr val="333333"/>
                </a:solidFill>
                <a:latin typeface="Arial" charset="0"/>
              </a:rPr>
              <a:t> </a:t>
            </a:r>
            <a:endParaRPr lang="en-US"/>
          </a:p>
          <a:p>
            <a:pPr lvl="1" indent="-342900">
              <a:lnSpc>
                <a:spcPct val="95000"/>
              </a:lnSpc>
              <a:spcBef>
                <a:spcPct val="0"/>
              </a:spcBef>
              <a:buClr>
                <a:srgbClr val="000000"/>
              </a:buClr>
              <a:buFontTx/>
              <a:buChar char="•"/>
            </a:pPr>
            <a:r>
              <a:rPr lang="en-US" sz="1600" b="1">
                <a:solidFill>
                  <a:srgbClr val="333333"/>
                </a:solidFill>
                <a:latin typeface="Arial" charset="0"/>
              </a:rPr>
              <a:t>The Process </a:t>
            </a:r>
            <a:r>
              <a:rPr lang="en-US" sz="1600">
                <a:solidFill>
                  <a:srgbClr val="333333"/>
                </a:solidFill>
                <a:latin typeface="Arial" charset="0"/>
              </a:rPr>
              <a:t>stage of a webquest guides the learners through a set of activities and research tasks, using a set of predefined resources. These resources - in the case of a webquest - are predominately web-based, and are usually presented in clickable form within the task document (it's important to bear in mind that it's much easier to click on a link than to type it in with any degree of accuracy). In the case of a language based webquest, the Process stage of the webquest may introduce (or recycle) lexical areas or grammatical points which are essential to the Task. The Process stage of the webquest will usually have one (or sometimes several) 'products' which the learners are expected to present at the end. These 'products' will often form the basis of the Evaluation stage.</a:t>
            </a:r>
            <a:endParaRPr lang="en-US"/>
          </a:p>
          <a:p>
            <a:pPr>
              <a:lnSpc>
                <a:spcPct val="95000"/>
              </a:lnSpc>
              <a:spcBef>
                <a:spcPct val="0"/>
              </a:spcBef>
            </a:pPr>
            <a:r>
              <a:rPr lang="en-US" sz="1600">
                <a:solidFill>
                  <a:srgbClr val="333333"/>
                </a:solidFill>
                <a:latin typeface="Arial" charset="0"/>
              </a:rPr>
              <a:t> </a:t>
            </a:r>
            <a:endParaRPr lang="en-US"/>
          </a:p>
          <a:p>
            <a:pPr lvl="1" indent="-342900">
              <a:lnSpc>
                <a:spcPct val="95000"/>
              </a:lnSpc>
              <a:spcBef>
                <a:spcPct val="0"/>
              </a:spcBef>
              <a:buClr>
                <a:srgbClr val="000000"/>
              </a:buClr>
              <a:buFontTx/>
              <a:buChar char="•"/>
            </a:pPr>
            <a:r>
              <a:rPr lang="en-US" sz="1600" b="1">
                <a:solidFill>
                  <a:srgbClr val="333333"/>
                </a:solidFill>
                <a:latin typeface="Arial" charset="0"/>
              </a:rPr>
              <a:t>The Evaluation</a:t>
            </a:r>
            <a:r>
              <a:rPr lang="en-US" sz="1600">
                <a:solidFill>
                  <a:srgbClr val="333333"/>
                </a:solidFill>
                <a:latin typeface="Arial" charset="0"/>
              </a:rPr>
              <a:t> stage can involve learners in self-evaluation, comparing and contrasting what they have produced with other learners and giving feedback on what they feel they have learnt, achieved, etc. It will also involve teacher evaluation of the same, and good webquests will give guidance to the teacher for this particular part of the process.</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Образ слайда 1"/>
          <p:cNvSpPr>
            <a:spLocks noGrp="1" noRot="1" noChangeAspect="1" noTextEdit="1"/>
          </p:cNvSpPr>
          <p:nvPr>
            <p:ph type="sldImg"/>
          </p:nvPr>
        </p:nvSpPr>
        <p:spPr bwMode="auto">
          <a:noFill/>
          <a:ln>
            <a:solidFill>
              <a:srgbClr val="000000"/>
            </a:solidFill>
            <a:miter lim="800000"/>
            <a:headEnd/>
            <a:tailEnd/>
          </a:ln>
        </p:spPr>
      </p:sp>
      <p:sp>
        <p:nvSpPr>
          <p:cNvPr id="36867" name="Заметки 2"/>
          <p:cNvSpPr>
            <a:spLocks noGrp="1"/>
          </p:cNvSpPr>
          <p:nvPr>
            <p:ph type="body" idx="1"/>
          </p:nvPr>
        </p:nvSpPr>
        <p:spPr bwMode="auto">
          <a:noFill/>
        </p:spPr>
        <p:txBody>
          <a:bodyPr/>
          <a:lstStyle/>
          <a:p>
            <a:pPr eaLnBrk="1" hangingPunct="1">
              <a:spcBef>
                <a:spcPct val="0"/>
              </a:spcBef>
            </a:pPr>
            <a:endParaRPr lang="ru-RU" smtClean="0"/>
          </a:p>
        </p:txBody>
      </p:sp>
      <p:sp>
        <p:nvSpPr>
          <p:cNvPr id="43012" name="Номер слайда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7A07478-054D-4E28-B659-F7B13A9A5261}" type="slidenum">
              <a:rPr lang="ru-RU" smtClean="0"/>
              <a:pPr fontAlgn="base">
                <a:spcBef>
                  <a:spcPct val="0"/>
                </a:spcBef>
                <a:spcAft>
                  <a:spcPct val="0"/>
                </a:spcAft>
                <a:defRPr/>
              </a:pPr>
              <a:t>18</a:t>
            </a:fld>
            <a:endParaRPr lang="ru-RU"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7EAF463A-BC7C-46EE-9F1E-7F377CCA4891}" type="datetimeFigureOut">
              <a:rPr lang="en-US" smtClean="0"/>
              <a:pPr/>
              <a:t>12/18/2014</a:t>
            </a:fld>
            <a:endParaRPr lang="en-US"/>
          </a:p>
        </p:txBody>
      </p:sp>
      <p:sp>
        <p:nvSpPr>
          <p:cNvPr id="5" name="Нижний колонтитул 4"/>
          <p:cNvSpPr>
            <a:spLocks noGrp="1"/>
          </p:cNvSpPr>
          <p:nvPr>
            <p:ph type="ftr" sz="quarter" idx="11"/>
          </p:nvPr>
        </p:nvSpPr>
        <p:spPr/>
        <p:txBody>
          <a:bodyPr/>
          <a:lstStyle/>
          <a:p>
            <a:endParaRPr lang="en-US"/>
          </a:p>
        </p:txBody>
      </p:sp>
      <p:sp>
        <p:nvSpPr>
          <p:cNvPr id="6" name="Номер слайда 5"/>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EAF463A-BC7C-46EE-9F1E-7F377CCA4891}" type="datetimeFigureOut">
              <a:rPr lang="en-US" smtClean="0"/>
              <a:pPr/>
              <a:t>12/18/2014</a:t>
            </a:fld>
            <a:endParaRPr lang="en-US"/>
          </a:p>
        </p:txBody>
      </p:sp>
      <p:sp>
        <p:nvSpPr>
          <p:cNvPr id="5" name="Нижний колонтитул 4"/>
          <p:cNvSpPr>
            <a:spLocks noGrp="1"/>
          </p:cNvSpPr>
          <p:nvPr>
            <p:ph type="ftr" sz="quarter" idx="11"/>
          </p:nvPr>
        </p:nvSpPr>
        <p:spPr/>
        <p:txBody>
          <a:bodyPr/>
          <a:lstStyle/>
          <a:p>
            <a:endParaRPr lang="en-US"/>
          </a:p>
        </p:txBody>
      </p:sp>
      <p:sp>
        <p:nvSpPr>
          <p:cNvPr id="6" name="Номер слайда 5"/>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EAF463A-BC7C-46EE-9F1E-7F377CCA4891}" type="datetimeFigureOut">
              <a:rPr lang="en-US" smtClean="0"/>
              <a:pPr/>
              <a:t>12/18/2014</a:t>
            </a:fld>
            <a:endParaRPr lang="en-US"/>
          </a:p>
        </p:txBody>
      </p:sp>
      <p:sp>
        <p:nvSpPr>
          <p:cNvPr id="5" name="Нижний колонтитул 4"/>
          <p:cNvSpPr>
            <a:spLocks noGrp="1"/>
          </p:cNvSpPr>
          <p:nvPr>
            <p:ph type="ftr" sz="quarter" idx="11"/>
          </p:nvPr>
        </p:nvSpPr>
        <p:spPr/>
        <p:txBody>
          <a:bodyPr/>
          <a:lstStyle/>
          <a:p>
            <a:endParaRPr lang="en-US"/>
          </a:p>
        </p:txBody>
      </p:sp>
      <p:sp>
        <p:nvSpPr>
          <p:cNvPr id="6" name="Номер слайда 5"/>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EAF463A-BC7C-46EE-9F1E-7F377CCA4891}" type="datetimeFigureOut">
              <a:rPr lang="en-US" smtClean="0"/>
              <a:pPr/>
              <a:t>12/18/2014</a:t>
            </a:fld>
            <a:endParaRPr lang="en-US"/>
          </a:p>
        </p:txBody>
      </p:sp>
      <p:sp>
        <p:nvSpPr>
          <p:cNvPr id="5" name="Нижний колонтитул 4"/>
          <p:cNvSpPr>
            <a:spLocks noGrp="1"/>
          </p:cNvSpPr>
          <p:nvPr>
            <p:ph type="ftr" sz="quarter" idx="11"/>
          </p:nvPr>
        </p:nvSpPr>
        <p:spPr/>
        <p:txBody>
          <a:bodyPr/>
          <a:lstStyle/>
          <a:p>
            <a:endParaRPr lang="en-US"/>
          </a:p>
        </p:txBody>
      </p:sp>
      <p:sp>
        <p:nvSpPr>
          <p:cNvPr id="6" name="Номер слайда 5"/>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7EAF463A-BC7C-46EE-9F1E-7F377CCA4891}" type="datetimeFigureOut">
              <a:rPr lang="en-US" smtClean="0"/>
              <a:pPr/>
              <a:t>12/18/2014</a:t>
            </a:fld>
            <a:endParaRPr lang="en-US"/>
          </a:p>
        </p:txBody>
      </p:sp>
      <p:sp>
        <p:nvSpPr>
          <p:cNvPr id="5" name="Нижний колонтитул 4"/>
          <p:cNvSpPr>
            <a:spLocks noGrp="1"/>
          </p:cNvSpPr>
          <p:nvPr>
            <p:ph type="ftr" sz="quarter" idx="11"/>
          </p:nvPr>
        </p:nvSpPr>
        <p:spPr/>
        <p:txBody>
          <a:bodyPr/>
          <a:lstStyle/>
          <a:p>
            <a:endParaRPr lang="en-US"/>
          </a:p>
        </p:txBody>
      </p:sp>
      <p:sp>
        <p:nvSpPr>
          <p:cNvPr id="6" name="Номер слайда 5"/>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7EAF463A-BC7C-46EE-9F1E-7F377CCA4891}" type="datetimeFigureOut">
              <a:rPr lang="en-US" smtClean="0"/>
              <a:pPr/>
              <a:t>12/18/2014</a:t>
            </a:fld>
            <a:endParaRPr lang="en-US"/>
          </a:p>
        </p:txBody>
      </p:sp>
      <p:sp>
        <p:nvSpPr>
          <p:cNvPr id="6" name="Нижний колонтитул 5"/>
          <p:cNvSpPr>
            <a:spLocks noGrp="1"/>
          </p:cNvSpPr>
          <p:nvPr>
            <p:ph type="ftr" sz="quarter" idx="11"/>
          </p:nvPr>
        </p:nvSpPr>
        <p:spPr/>
        <p:txBody>
          <a:bodyPr/>
          <a:lstStyle/>
          <a:p>
            <a:endParaRPr lang="en-US"/>
          </a:p>
        </p:txBody>
      </p:sp>
      <p:sp>
        <p:nvSpPr>
          <p:cNvPr id="7" name="Номер слайда 6"/>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7EAF463A-BC7C-46EE-9F1E-7F377CCA4891}" type="datetimeFigureOut">
              <a:rPr lang="en-US" smtClean="0"/>
              <a:pPr/>
              <a:t>12/18/2014</a:t>
            </a:fld>
            <a:endParaRPr lang="en-US"/>
          </a:p>
        </p:txBody>
      </p:sp>
      <p:sp>
        <p:nvSpPr>
          <p:cNvPr id="8" name="Нижний колонтитул 7"/>
          <p:cNvSpPr>
            <a:spLocks noGrp="1"/>
          </p:cNvSpPr>
          <p:nvPr>
            <p:ph type="ftr" sz="quarter" idx="11"/>
          </p:nvPr>
        </p:nvSpPr>
        <p:spPr/>
        <p:txBody>
          <a:bodyPr/>
          <a:lstStyle/>
          <a:p>
            <a:endParaRPr lang="en-US"/>
          </a:p>
        </p:txBody>
      </p:sp>
      <p:sp>
        <p:nvSpPr>
          <p:cNvPr id="9" name="Номер слайда 8"/>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7EAF463A-BC7C-46EE-9F1E-7F377CCA4891}" type="datetimeFigureOut">
              <a:rPr lang="en-US" smtClean="0"/>
              <a:pPr/>
              <a:t>12/18/2014</a:t>
            </a:fld>
            <a:endParaRPr lang="en-US"/>
          </a:p>
        </p:txBody>
      </p:sp>
      <p:sp>
        <p:nvSpPr>
          <p:cNvPr id="4" name="Нижний колонтитул 3"/>
          <p:cNvSpPr>
            <a:spLocks noGrp="1"/>
          </p:cNvSpPr>
          <p:nvPr>
            <p:ph type="ftr" sz="quarter" idx="11"/>
          </p:nvPr>
        </p:nvSpPr>
        <p:spPr/>
        <p:txBody>
          <a:bodyPr/>
          <a:lstStyle/>
          <a:p>
            <a:endParaRPr lang="en-US"/>
          </a:p>
        </p:txBody>
      </p:sp>
      <p:sp>
        <p:nvSpPr>
          <p:cNvPr id="5" name="Номер слайда 4"/>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7EAF463A-BC7C-46EE-9F1E-7F377CCA4891}" type="datetimeFigureOut">
              <a:rPr lang="en-US" smtClean="0"/>
              <a:pPr/>
              <a:t>12/18/2014</a:t>
            </a:fld>
            <a:endParaRPr lang="en-US"/>
          </a:p>
        </p:txBody>
      </p:sp>
      <p:sp>
        <p:nvSpPr>
          <p:cNvPr id="3" name="Нижний колонтитул 2"/>
          <p:cNvSpPr>
            <a:spLocks noGrp="1"/>
          </p:cNvSpPr>
          <p:nvPr>
            <p:ph type="ftr" sz="quarter" idx="11"/>
          </p:nvPr>
        </p:nvSpPr>
        <p:spPr/>
        <p:txBody>
          <a:bodyPr/>
          <a:lstStyle/>
          <a:p>
            <a:endParaRPr lang="en-US"/>
          </a:p>
        </p:txBody>
      </p:sp>
      <p:sp>
        <p:nvSpPr>
          <p:cNvPr id="4" name="Номер слайда 3"/>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7EAF463A-BC7C-46EE-9F1E-7F377CCA4891}" type="datetimeFigureOut">
              <a:rPr lang="en-US" smtClean="0"/>
              <a:pPr/>
              <a:t>12/18/2014</a:t>
            </a:fld>
            <a:endParaRPr lang="en-US"/>
          </a:p>
        </p:txBody>
      </p:sp>
      <p:sp>
        <p:nvSpPr>
          <p:cNvPr id="6" name="Нижний колонтитул 5"/>
          <p:cNvSpPr>
            <a:spLocks noGrp="1"/>
          </p:cNvSpPr>
          <p:nvPr>
            <p:ph type="ftr" sz="quarter" idx="11"/>
          </p:nvPr>
        </p:nvSpPr>
        <p:spPr/>
        <p:txBody>
          <a:bodyPr/>
          <a:lstStyle/>
          <a:p>
            <a:endParaRPr lang="en-US"/>
          </a:p>
        </p:txBody>
      </p:sp>
      <p:sp>
        <p:nvSpPr>
          <p:cNvPr id="7" name="Номер слайда 6"/>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7EAF463A-BC7C-46EE-9F1E-7F377CCA4891}" type="datetimeFigureOut">
              <a:rPr lang="en-US" smtClean="0"/>
              <a:pPr/>
              <a:t>12/18/2014</a:t>
            </a:fld>
            <a:endParaRPr lang="en-US"/>
          </a:p>
        </p:txBody>
      </p:sp>
      <p:sp>
        <p:nvSpPr>
          <p:cNvPr id="6" name="Нижний колонтитул 5"/>
          <p:cNvSpPr>
            <a:spLocks noGrp="1"/>
          </p:cNvSpPr>
          <p:nvPr>
            <p:ph type="ftr" sz="quarter" idx="11"/>
          </p:nvPr>
        </p:nvSpPr>
        <p:spPr/>
        <p:txBody>
          <a:bodyPr/>
          <a:lstStyle/>
          <a:p>
            <a:endParaRPr lang="en-US"/>
          </a:p>
        </p:txBody>
      </p:sp>
      <p:sp>
        <p:nvSpPr>
          <p:cNvPr id="7" name="Номер слайда 6"/>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EAF463A-BC7C-46EE-9F1E-7F377CCA4891}" type="datetimeFigureOut">
              <a:rPr lang="en-US" smtClean="0"/>
              <a:pPr/>
              <a:t>12/18/2014</a:t>
            </a:fld>
            <a:endParaRPr lang="en-US"/>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483448D-3A78-4528-A469-B745A65DA480}"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narod.yandex.ru/" TargetMode="External"/><Relationship Id="rId2" Type="http://schemas.openxmlformats.org/officeDocument/2006/relationships/hyperlink" Target="https://www.google.com/accounts/ServiceLogin?continue=http://sites.google.com/&amp;followup=http://sites.google.com/&amp;service=jotspot&amp;passive=true&amp;ul=1" TargetMode="External"/><Relationship Id="rId1" Type="http://schemas.openxmlformats.org/officeDocument/2006/relationships/slideLayout" Target="../slideLayouts/slideLayout2.xml"/><Relationship Id="rId4" Type="http://schemas.openxmlformats.org/officeDocument/2006/relationships/hyperlink" Target="http://www.ucoz.ru/" TargetMode="Externa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hyperlink" Target="https://sites.google.com/site/edinicyizmereniadliny/" TargetMode="External"/><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hyperlink" Target="https://sites.google.com/site/edinicyizmereniadliny/" TargetMode="Externa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gif"/><Relationship Id="rId1" Type="http://schemas.openxmlformats.org/officeDocument/2006/relationships/slideLayout" Target="../slideLayouts/slideLayout2.xml"/><Relationship Id="rId4" Type="http://schemas.openxmlformats.org/officeDocument/2006/relationships/image" Target="../media/image5.gif"/></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066800" y="2057400"/>
            <a:ext cx="7406640" cy="1472184"/>
          </a:xfrm>
        </p:spPr>
        <p:txBody>
          <a:bodyPr/>
          <a:lstStyle/>
          <a:p>
            <a:r>
              <a:rPr lang="ru-RU" dirty="0" smtClean="0"/>
              <a:t>Технология </a:t>
            </a:r>
            <a:r>
              <a:rPr lang="ru-RU" dirty="0" err="1" smtClean="0"/>
              <a:t>веб</a:t>
            </a:r>
            <a:r>
              <a:rPr lang="ru-RU" dirty="0" smtClean="0"/>
              <a:t> - </a:t>
            </a:r>
            <a:r>
              <a:rPr lang="ru-RU" dirty="0" err="1" smtClean="0"/>
              <a:t>квест</a:t>
            </a:r>
            <a:r>
              <a:rPr lang="ru-RU" dirty="0" smtClean="0"/>
              <a:t> в начальной школе</a:t>
            </a:r>
            <a:endParaRPr lang="ru-RU" dirty="0"/>
          </a:p>
        </p:txBody>
      </p:sp>
      <p:sp>
        <p:nvSpPr>
          <p:cNvPr id="3" name="Подзаголовок 2"/>
          <p:cNvSpPr>
            <a:spLocks noGrp="1"/>
          </p:cNvSpPr>
          <p:nvPr>
            <p:ph type="subTitle" idx="1"/>
          </p:nvPr>
        </p:nvSpPr>
        <p:spPr>
          <a:xfrm>
            <a:off x="0" y="2286000"/>
            <a:ext cx="8153400" cy="1752600"/>
          </a:xfrm>
        </p:spPr>
        <p:txBody>
          <a:bodyPr/>
          <a:lstStyle/>
          <a:p>
            <a:endParaRPr lang="ru-RU" dirty="0"/>
          </a:p>
        </p:txBody>
      </p:sp>
      <p:pic>
        <p:nvPicPr>
          <p:cNvPr id="26626" name="Picture 2" descr="http://www.proza.ru/pics/2011/08/28/1110.jpg"/>
          <p:cNvPicPr>
            <a:picLocks noChangeAspect="1" noChangeArrowheads="1"/>
          </p:cNvPicPr>
          <p:nvPr/>
        </p:nvPicPr>
        <p:blipFill>
          <a:blip r:embed="rId2" cstate="print"/>
          <a:srcRect/>
          <a:stretch>
            <a:fillRect/>
          </a:stretch>
        </p:blipFill>
        <p:spPr bwMode="auto">
          <a:xfrm>
            <a:off x="5867400" y="3505200"/>
            <a:ext cx="2883347" cy="2865438"/>
          </a:xfrm>
          <a:prstGeom prst="rect">
            <a:avLst/>
          </a:prstGeom>
          <a:noFill/>
        </p:spPr>
      </p:pic>
      <p:pic>
        <p:nvPicPr>
          <p:cNvPr id="26628" name="Picture 4" descr="Жизнерадостный комп"/>
          <p:cNvPicPr>
            <a:picLocks noChangeAspect="1" noChangeArrowheads="1" noCrop="1"/>
          </p:cNvPicPr>
          <p:nvPr/>
        </p:nvPicPr>
        <p:blipFill>
          <a:blip r:embed="rId3" cstate="print"/>
          <a:srcRect/>
          <a:stretch>
            <a:fillRect/>
          </a:stretch>
        </p:blipFill>
        <p:spPr bwMode="auto">
          <a:xfrm>
            <a:off x="990600" y="152400"/>
            <a:ext cx="2941780" cy="1981200"/>
          </a:xfrm>
          <a:prstGeom prst="rect">
            <a:avLst/>
          </a:prstGeom>
          <a:noFill/>
        </p:spPr>
      </p:pic>
      <p:sp>
        <p:nvSpPr>
          <p:cNvPr id="6" name="TextBox 5"/>
          <p:cNvSpPr txBox="1"/>
          <p:nvPr/>
        </p:nvSpPr>
        <p:spPr>
          <a:xfrm>
            <a:off x="457200" y="4572000"/>
            <a:ext cx="5341847" cy="1323439"/>
          </a:xfrm>
          <a:prstGeom prst="rect">
            <a:avLst/>
          </a:prstGeom>
          <a:noFill/>
        </p:spPr>
        <p:txBody>
          <a:bodyPr wrap="none" rtlCol="0">
            <a:spAutoFit/>
          </a:bodyPr>
          <a:lstStyle/>
          <a:p>
            <a:r>
              <a:rPr lang="ru-RU" sz="2000" b="1" dirty="0" smtClean="0"/>
              <a:t>Выполнила: Строганова Ольга Александровна</a:t>
            </a:r>
          </a:p>
          <a:p>
            <a:r>
              <a:rPr lang="ru-RU" sz="2000" b="1" dirty="0" smtClean="0"/>
              <a:t>Учитель начальных классов</a:t>
            </a:r>
          </a:p>
          <a:p>
            <a:r>
              <a:rPr lang="ru-RU" sz="2000" b="1" dirty="0" smtClean="0"/>
              <a:t>МБОУ «Лицей №4»</a:t>
            </a:r>
          </a:p>
          <a:p>
            <a:r>
              <a:rPr lang="ru-RU" sz="2000" b="1" dirty="0" smtClean="0"/>
              <a:t>г. Псков</a:t>
            </a:r>
            <a:endParaRPr lang="ru-RU" sz="2000" b="1"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15888"/>
            <a:ext cx="8229600" cy="1143000"/>
          </a:xfrm>
        </p:spPr>
        <p:txBody>
          <a:bodyPr>
            <a:normAutofit fontScale="90000"/>
          </a:bodyPr>
          <a:lstStyle/>
          <a:p>
            <a:pPr eaLnBrk="1" hangingPunct="1">
              <a:defRPr/>
            </a:pPr>
            <a:r>
              <a:rPr lang="ru-RU" dirty="0" smtClean="0">
                <a:effectLst>
                  <a:outerShdw blurRad="38100" dist="38100" dir="2700000" algn="tl">
                    <a:srgbClr val="000000">
                      <a:alpha val="43137"/>
                    </a:srgbClr>
                  </a:outerShdw>
                </a:effectLst>
                <a:latin typeface="Georgia" pitchFamily="18" charset="0"/>
              </a:rPr>
              <a:t>Как создать </a:t>
            </a:r>
            <a:r>
              <a:rPr lang="ru-RU" dirty="0" err="1" smtClean="0">
                <a:effectLst>
                  <a:outerShdw blurRad="38100" dist="38100" dir="2700000" algn="tl">
                    <a:srgbClr val="000000">
                      <a:alpha val="43137"/>
                    </a:srgbClr>
                  </a:outerShdw>
                </a:effectLst>
                <a:latin typeface="Georgia" pitchFamily="18" charset="0"/>
              </a:rPr>
              <a:t>веб-квест</a:t>
            </a:r>
            <a:r>
              <a:rPr lang="ru-RU" dirty="0" smtClean="0">
                <a:effectLst>
                  <a:outerShdw blurRad="38100" dist="38100" dir="2700000" algn="tl">
                    <a:srgbClr val="000000">
                      <a:alpha val="43137"/>
                    </a:srgbClr>
                  </a:outerShdw>
                </a:effectLst>
                <a:latin typeface="Georgia" pitchFamily="18" charset="0"/>
              </a:rPr>
              <a:t/>
            </a:r>
            <a:br>
              <a:rPr lang="ru-RU" dirty="0" smtClean="0">
                <a:effectLst>
                  <a:outerShdw blurRad="38100" dist="38100" dir="2700000" algn="tl">
                    <a:srgbClr val="000000">
                      <a:alpha val="43137"/>
                    </a:srgbClr>
                  </a:outerShdw>
                </a:effectLst>
                <a:latin typeface="Georgia" pitchFamily="18" charset="0"/>
              </a:rPr>
            </a:br>
            <a:endParaRPr lang="ru-RU" dirty="0">
              <a:effectLst>
                <a:outerShdw blurRad="38100" dist="38100" dir="2700000" algn="tl">
                  <a:srgbClr val="000000">
                    <a:alpha val="43137"/>
                  </a:srgbClr>
                </a:outerShdw>
              </a:effectLst>
              <a:latin typeface="Georgia" pitchFamily="18" charset="0"/>
            </a:endParaRPr>
          </a:p>
        </p:txBody>
      </p:sp>
      <p:sp>
        <p:nvSpPr>
          <p:cNvPr id="3" name="Содержимое 2"/>
          <p:cNvSpPr>
            <a:spLocks noGrp="1"/>
          </p:cNvSpPr>
          <p:nvPr>
            <p:ph idx="1"/>
          </p:nvPr>
        </p:nvSpPr>
        <p:spPr>
          <a:xfrm>
            <a:off x="457200" y="1052513"/>
            <a:ext cx="8362950" cy="5002212"/>
          </a:xfrm>
          <a:ln>
            <a:noFill/>
          </a:ln>
        </p:spPr>
        <p:txBody>
          <a:bodyPr>
            <a:noAutofit/>
          </a:bodyPr>
          <a:lstStyle/>
          <a:p>
            <a:pPr algn="just" eaLnBrk="1" hangingPunct="1">
              <a:defRPr/>
            </a:pPr>
            <a:r>
              <a:rPr lang="ru-RU" sz="2400" b="1" i="1" u="sng" dirty="0" smtClean="0">
                <a:solidFill>
                  <a:schemeClr val="accent6"/>
                </a:solidFill>
                <a:latin typeface="Georgia" pitchFamily="18" charset="0"/>
              </a:rPr>
              <a:t>Шаг </a:t>
            </a:r>
            <a:r>
              <a:rPr lang="ru-RU" sz="2400" b="1" i="1" u="sng" dirty="0">
                <a:solidFill>
                  <a:schemeClr val="accent6"/>
                </a:solidFill>
                <a:latin typeface="Georgia" pitchFamily="18" charset="0"/>
              </a:rPr>
              <a:t>1:</a:t>
            </a:r>
            <a:r>
              <a:rPr lang="ru-RU" sz="2400" b="1" i="1" dirty="0">
                <a:latin typeface="Georgia" pitchFamily="18" charset="0"/>
              </a:rPr>
              <a:t> </a:t>
            </a:r>
            <a:r>
              <a:rPr lang="ru-RU" sz="2400" b="1" i="1" dirty="0" smtClean="0">
                <a:latin typeface="Georgia" pitchFamily="18" charset="0"/>
              </a:rPr>
              <a:t>определение темы.</a:t>
            </a:r>
            <a:endParaRPr lang="ru-RU" sz="2400" b="1" i="1" dirty="0">
              <a:latin typeface="Georgia" pitchFamily="18" charset="0"/>
            </a:endParaRPr>
          </a:p>
          <a:p>
            <a:pPr algn="just" eaLnBrk="1" hangingPunct="1">
              <a:defRPr/>
            </a:pPr>
            <a:r>
              <a:rPr lang="ru-RU" sz="2400" b="1" i="1" u="sng" dirty="0">
                <a:solidFill>
                  <a:schemeClr val="accent6"/>
                </a:solidFill>
                <a:latin typeface="Georgia" pitchFamily="18" charset="0"/>
              </a:rPr>
              <a:t>Шаг 2:</a:t>
            </a:r>
            <a:r>
              <a:rPr lang="ru-RU" sz="2400" b="1" i="1" dirty="0">
                <a:latin typeface="Georgia" pitchFamily="18" charset="0"/>
              </a:rPr>
              <a:t> </a:t>
            </a:r>
            <a:r>
              <a:rPr lang="ru-RU" sz="2400" b="1" i="1" dirty="0" smtClean="0">
                <a:latin typeface="Georgia" pitchFamily="18" charset="0"/>
              </a:rPr>
              <a:t>выбор сайта.</a:t>
            </a:r>
            <a:endParaRPr lang="ru-RU" sz="2400" b="1" i="1" dirty="0">
              <a:latin typeface="Georgia" pitchFamily="18" charset="0"/>
            </a:endParaRPr>
          </a:p>
          <a:p>
            <a:pPr algn="just" eaLnBrk="1" hangingPunct="1">
              <a:defRPr/>
            </a:pPr>
            <a:r>
              <a:rPr lang="ru-RU" sz="2400" b="1" i="1" u="sng" dirty="0">
                <a:solidFill>
                  <a:schemeClr val="accent6"/>
                </a:solidFill>
                <a:latin typeface="Georgia" pitchFamily="18" charset="0"/>
              </a:rPr>
              <a:t>Шаг 3:</a:t>
            </a:r>
            <a:r>
              <a:rPr lang="ru-RU" sz="2400" b="1" i="1" dirty="0">
                <a:latin typeface="Georgia" pitchFamily="18" charset="0"/>
              </a:rPr>
              <a:t> </a:t>
            </a:r>
            <a:r>
              <a:rPr lang="ru-RU" sz="2400" b="1" i="1" dirty="0" smtClean="0">
                <a:latin typeface="Georgia" pitchFamily="18" charset="0"/>
              </a:rPr>
              <a:t> задание. </a:t>
            </a:r>
          </a:p>
          <a:p>
            <a:pPr algn="just" eaLnBrk="1" hangingPunct="1">
              <a:buFont typeface="Georgia" pitchFamily="18" charset="0"/>
              <a:buChar char="−"/>
              <a:defRPr/>
            </a:pPr>
            <a:r>
              <a:rPr lang="ru-RU" sz="2400" b="1" i="1" dirty="0" smtClean="0">
                <a:solidFill>
                  <a:schemeClr val="accent6"/>
                </a:solidFill>
                <a:latin typeface="Georgia" pitchFamily="18" charset="0"/>
              </a:rPr>
              <a:t>варианты:</a:t>
            </a:r>
            <a:endParaRPr lang="ru-RU" sz="2400" b="1" i="1" dirty="0">
              <a:solidFill>
                <a:schemeClr val="accent6"/>
              </a:solidFill>
              <a:latin typeface="Georgia" pitchFamily="18" charset="0"/>
            </a:endParaRPr>
          </a:p>
          <a:p>
            <a:pPr lvl="1" algn="just" eaLnBrk="1" hangingPunct="1">
              <a:defRPr/>
            </a:pPr>
            <a:r>
              <a:rPr lang="ru-RU" sz="2000" b="1" i="1" dirty="0" smtClean="0">
                <a:latin typeface="Georgia" pitchFamily="18" charset="0"/>
              </a:rPr>
              <a:t>в </a:t>
            </a:r>
            <a:r>
              <a:rPr lang="ru-RU" sz="2000" b="1" i="1" dirty="0">
                <a:latin typeface="Georgia" pitchFamily="18" charset="0"/>
              </a:rPr>
              <a:t>виде </a:t>
            </a:r>
            <a:r>
              <a:rPr lang="ru-RU" sz="2000" b="1" i="1" dirty="0" smtClean="0">
                <a:latin typeface="Georgia" pitchFamily="18" charset="0"/>
              </a:rPr>
              <a:t>презентации; </a:t>
            </a:r>
            <a:endParaRPr lang="ru-RU" sz="2000" b="1" i="1" dirty="0">
              <a:latin typeface="Georgia" pitchFamily="18" charset="0"/>
            </a:endParaRPr>
          </a:p>
          <a:p>
            <a:pPr lvl="1" algn="just" eaLnBrk="1" hangingPunct="1">
              <a:defRPr/>
            </a:pPr>
            <a:r>
              <a:rPr lang="ru-RU" sz="2000" b="1" i="1" dirty="0" smtClean="0">
                <a:latin typeface="Georgia" pitchFamily="18" charset="0"/>
              </a:rPr>
              <a:t>в </a:t>
            </a:r>
            <a:r>
              <a:rPr lang="ru-RU" sz="2000" b="1" i="1" dirty="0">
                <a:latin typeface="Georgia" pitchFamily="18" charset="0"/>
              </a:rPr>
              <a:t>виде </a:t>
            </a:r>
            <a:r>
              <a:rPr lang="ru-RU" sz="2000" b="1" i="1" dirty="0" smtClean="0">
                <a:latin typeface="Georgia" pitchFamily="18" charset="0"/>
              </a:rPr>
              <a:t>текста;</a:t>
            </a:r>
            <a:endParaRPr lang="ru-RU" sz="2000" b="1" i="1" dirty="0">
              <a:latin typeface="Georgia" pitchFamily="18" charset="0"/>
            </a:endParaRPr>
          </a:p>
          <a:p>
            <a:pPr lvl="1" algn="just" eaLnBrk="1" hangingPunct="1">
              <a:defRPr/>
            </a:pPr>
            <a:r>
              <a:rPr lang="ru-RU" sz="2000" b="1" i="1" dirty="0" smtClean="0">
                <a:latin typeface="Georgia" pitchFamily="18" charset="0"/>
              </a:rPr>
              <a:t>визуальный </a:t>
            </a:r>
            <a:r>
              <a:rPr lang="ru-RU" sz="2000" b="1" i="1" dirty="0">
                <a:latin typeface="Georgia" pitchFamily="18" charset="0"/>
              </a:rPr>
              <a:t>материал. </a:t>
            </a:r>
          </a:p>
          <a:p>
            <a:pPr algn="just" eaLnBrk="1" hangingPunct="1">
              <a:defRPr/>
            </a:pPr>
            <a:r>
              <a:rPr lang="ru-RU" sz="2400" b="1" i="1" u="sng" dirty="0">
                <a:solidFill>
                  <a:schemeClr val="accent6"/>
                </a:solidFill>
                <a:latin typeface="Georgia" pitchFamily="18" charset="0"/>
              </a:rPr>
              <a:t>Шаг 4:</a:t>
            </a:r>
            <a:r>
              <a:rPr lang="ru-RU" sz="2400" b="1" i="1" u="sng" dirty="0">
                <a:latin typeface="Georgia" pitchFamily="18" charset="0"/>
              </a:rPr>
              <a:t> </a:t>
            </a:r>
            <a:r>
              <a:rPr lang="ru-RU" sz="2400" b="1" i="1" dirty="0">
                <a:latin typeface="Georgia" pitchFamily="18" charset="0"/>
              </a:rPr>
              <a:t>придумайте систему оценивания.</a:t>
            </a:r>
          </a:p>
          <a:p>
            <a:pPr algn="just" eaLnBrk="1" hangingPunct="1">
              <a:defRPr/>
            </a:pPr>
            <a:r>
              <a:rPr lang="ru-RU" sz="2400" b="1" i="1" u="sng" dirty="0" smtClean="0">
                <a:solidFill>
                  <a:schemeClr val="accent6"/>
                </a:solidFill>
                <a:latin typeface="Georgia" pitchFamily="18" charset="0"/>
              </a:rPr>
              <a:t>Шаг </a:t>
            </a:r>
            <a:r>
              <a:rPr lang="ru-RU" sz="2400" b="1" i="1" u="sng" dirty="0">
                <a:solidFill>
                  <a:schemeClr val="accent6"/>
                </a:solidFill>
                <a:latin typeface="Georgia" pitchFamily="18" charset="0"/>
              </a:rPr>
              <a:t>5:</a:t>
            </a:r>
            <a:r>
              <a:rPr lang="ru-RU" sz="2400" b="1" i="1" dirty="0">
                <a:latin typeface="Georgia" pitchFamily="18" charset="0"/>
              </a:rPr>
              <a:t> найдите источники информации, которыми будут пользоваться ученики для поиска ответов.</a:t>
            </a:r>
          </a:p>
          <a:p>
            <a:pPr algn="just" eaLnBrk="1" hangingPunct="1">
              <a:defRPr/>
            </a:pPr>
            <a:r>
              <a:rPr lang="ru-RU" sz="2400" b="1" i="1" u="sng" dirty="0">
                <a:solidFill>
                  <a:schemeClr val="accent6"/>
                </a:solidFill>
                <a:latin typeface="Georgia" pitchFamily="18" charset="0"/>
              </a:rPr>
              <a:t>Шаг 6:</a:t>
            </a:r>
            <a:r>
              <a:rPr lang="ru-RU" sz="2400" b="1" i="1" dirty="0">
                <a:latin typeface="Georgia" pitchFamily="18" charset="0"/>
              </a:rPr>
              <a:t> имея на листе приблизительный план и основную информацию приступайте к размещению </a:t>
            </a:r>
            <a:r>
              <a:rPr lang="ru-RU" sz="2400" b="1" i="1" dirty="0" err="1">
                <a:latin typeface="Georgia" pitchFamily="18" charset="0"/>
              </a:rPr>
              <a:t>веб-квеста</a:t>
            </a:r>
            <a:r>
              <a:rPr lang="ru-RU" sz="2400" b="1" i="1" dirty="0">
                <a:latin typeface="Georgia" pitchFamily="18" charset="0"/>
              </a:rPr>
              <a:t> на сайте.</a:t>
            </a:r>
          </a:p>
          <a:p>
            <a:pPr algn="just" eaLnBrk="1" hangingPunct="1">
              <a:defRPr/>
            </a:pPr>
            <a:endParaRPr lang="ru-RU" sz="2400" b="1" i="1" dirty="0">
              <a:latin typeface="Georgia" pitchFamily="18"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pPr algn="ctr" eaLnBrk="1" hangingPunct="1">
              <a:defRPr/>
            </a:pPr>
            <a:r>
              <a:rPr lang="ru-RU" sz="3600" dirty="0" smtClean="0">
                <a:effectLst>
                  <a:outerShdw blurRad="38100" dist="38100" dir="2700000" algn="tl">
                    <a:srgbClr val="000000">
                      <a:alpha val="43137"/>
                    </a:srgbClr>
                  </a:outerShdw>
                </a:effectLst>
                <a:latin typeface="Georgia" pitchFamily="18" charset="0"/>
              </a:rPr>
              <a:t>Обзор бесплатных конструкторов сайтов с </a:t>
            </a:r>
            <a:r>
              <a:rPr lang="ru-RU" sz="3600" dirty="0" err="1" smtClean="0">
                <a:effectLst>
                  <a:outerShdw blurRad="38100" dist="38100" dir="2700000" algn="tl">
                    <a:srgbClr val="000000">
                      <a:alpha val="43137"/>
                    </a:srgbClr>
                  </a:outerShdw>
                </a:effectLst>
                <a:latin typeface="Georgia" pitchFamily="18" charset="0"/>
              </a:rPr>
              <a:t>хостингом</a:t>
            </a:r>
            <a:r>
              <a:rPr lang="ru-RU" sz="3600" dirty="0" smtClean="0">
                <a:effectLst>
                  <a:outerShdw blurRad="38100" dist="38100" dir="2700000" algn="tl">
                    <a:srgbClr val="000000">
                      <a:alpha val="43137"/>
                    </a:srgbClr>
                  </a:outerShdw>
                </a:effectLst>
                <a:latin typeface="Georgia" pitchFamily="18" charset="0"/>
              </a:rPr>
              <a:t> </a:t>
            </a:r>
            <a:endParaRPr lang="ru-RU" sz="3600" dirty="0">
              <a:effectLst>
                <a:outerShdw blurRad="38100" dist="38100" dir="2700000" algn="tl">
                  <a:srgbClr val="000000">
                    <a:alpha val="43137"/>
                  </a:srgbClr>
                </a:outerShdw>
              </a:effectLst>
              <a:latin typeface="Georgia" pitchFamily="18" charset="0"/>
            </a:endParaRPr>
          </a:p>
        </p:txBody>
      </p:sp>
      <p:sp>
        <p:nvSpPr>
          <p:cNvPr id="3" name="Содержимое 2"/>
          <p:cNvSpPr>
            <a:spLocks noGrp="1"/>
          </p:cNvSpPr>
          <p:nvPr>
            <p:ph idx="1"/>
          </p:nvPr>
        </p:nvSpPr>
        <p:spPr>
          <a:xfrm>
            <a:off x="250825" y="1600200"/>
            <a:ext cx="8642350" cy="4525963"/>
          </a:xfrm>
        </p:spPr>
        <p:txBody>
          <a:bodyPr/>
          <a:lstStyle/>
          <a:p>
            <a:pPr eaLnBrk="1" hangingPunct="1">
              <a:buFontTx/>
              <a:buNone/>
              <a:defRPr/>
            </a:pPr>
            <a:r>
              <a:rPr lang="ru-RU" sz="3600" b="1" i="1" dirty="0">
                <a:effectLst>
                  <a:outerShdw blurRad="38100" dist="38100" dir="2700000" algn="tl">
                    <a:srgbClr val="000000">
                      <a:alpha val="43137"/>
                    </a:srgbClr>
                  </a:outerShdw>
                </a:effectLst>
                <a:latin typeface="Georgia" pitchFamily="18" charset="0"/>
              </a:rPr>
              <a:t> </a:t>
            </a:r>
            <a:r>
              <a:rPr lang="ru-RU" sz="3600" b="1" dirty="0">
                <a:effectLst>
                  <a:outerShdw blurRad="38100" dist="38100" dir="2700000" algn="tl">
                    <a:srgbClr val="000000">
                      <a:alpha val="43137"/>
                    </a:srgbClr>
                  </a:outerShdw>
                </a:effectLst>
                <a:latin typeface="Georgia" pitchFamily="18" charset="0"/>
              </a:rPr>
              <a:t/>
            </a:r>
            <a:br>
              <a:rPr lang="ru-RU" sz="3600" b="1" dirty="0">
                <a:effectLst>
                  <a:outerShdw blurRad="38100" dist="38100" dir="2700000" algn="tl">
                    <a:srgbClr val="000000">
                      <a:alpha val="43137"/>
                    </a:srgbClr>
                  </a:outerShdw>
                </a:effectLst>
                <a:latin typeface="Georgia" pitchFamily="18" charset="0"/>
              </a:rPr>
            </a:br>
            <a:r>
              <a:rPr lang="ru-RU" sz="3600" b="1" dirty="0">
                <a:effectLst>
                  <a:outerShdw blurRad="38100" dist="38100" dir="2700000" algn="tl">
                    <a:srgbClr val="000000">
                      <a:alpha val="43137"/>
                    </a:srgbClr>
                  </a:outerShdw>
                </a:effectLst>
                <a:latin typeface="Georgia" pitchFamily="18" charset="0"/>
              </a:rPr>
              <a:t/>
            </a:r>
            <a:br>
              <a:rPr lang="ru-RU" sz="3600" b="1" dirty="0">
                <a:effectLst>
                  <a:outerShdw blurRad="38100" dist="38100" dir="2700000" algn="tl">
                    <a:srgbClr val="000000">
                      <a:alpha val="43137"/>
                    </a:srgbClr>
                  </a:outerShdw>
                </a:effectLst>
                <a:latin typeface="Georgia" pitchFamily="18" charset="0"/>
              </a:rPr>
            </a:br>
            <a:r>
              <a:rPr lang="ru-RU" sz="3600" b="1" dirty="0">
                <a:effectLst>
                  <a:outerShdw blurRad="38100" dist="38100" dir="2700000" algn="tl">
                    <a:srgbClr val="000000">
                      <a:alpha val="43137"/>
                    </a:srgbClr>
                  </a:outerShdw>
                </a:effectLst>
                <a:latin typeface="Georgia" pitchFamily="18" charset="0"/>
                <a:hlinkClick r:id="rId2"/>
              </a:rPr>
              <a:t>Сайты </a:t>
            </a:r>
            <a:r>
              <a:rPr lang="ru-RU" sz="3600" b="1" dirty="0" err="1">
                <a:effectLst>
                  <a:outerShdw blurRad="38100" dist="38100" dir="2700000" algn="tl">
                    <a:srgbClr val="000000">
                      <a:alpha val="43137"/>
                    </a:srgbClr>
                  </a:outerShdw>
                </a:effectLst>
                <a:latin typeface="Georgia" pitchFamily="18" charset="0"/>
                <a:hlinkClick r:id="rId2"/>
              </a:rPr>
              <a:t>Google</a:t>
            </a:r>
            <a:r>
              <a:rPr lang="ru-RU" sz="3600" b="1" dirty="0">
                <a:effectLst>
                  <a:outerShdw blurRad="38100" dist="38100" dir="2700000" algn="tl">
                    <a:srgbClr val="000000">
                      <a:alpha val="43137"/>
                    </a:srgbClr>
                  </a:outerShdw>
                </a:effectLst>
                <a:latin typeface="Georgia" pitchFamily="18" charset="0"/>
                <a:hlinkClick r:id="rId2"/>
              </a:rPr>
              <a:t> </a:t>
            </a:r>
            <a:r>
              <a:rPr lang="ru-RU" sz="3600" b="1" dirty="0">
                <a:effectLst>
                  <a:outerShdw blurRad="38100" dist="38100" dir="2700000" algn="tl">
                    <a:srgbClr val="000000">
                      <a:alpha val="43137"/>
                    </a:srgbClr>
                  </a:outerShdw>
                </a:effectLst>
                <a:latin typeface="Georgia" pitchFamily="18" charset="0"/>
              </a:rPr>
              <a:t/>
            </a:r>
            <a:br>
              <a:rPr lang="ru-RU" sz="3600" b="1" dirty="0">
                <a:effectLst>
                  <a:outerShdw blurRad="38100" dist="38100" dir="2700000" algn="tl">
                    <a:srgbClr val="000000">
                      <a:alpha val="43137"/>
                    </a:srgbClr>
                  </a:outerShdw>
                </a:effectLst>
                <a:latin typeface="Georgia" pitchFamily="18" charset="0"/>
              </a:rPr>
            </a:br>
            <a:r>
              <a:rPr lang="ru-RU" sz="3600" b="1" dirty="0" err="1">
                <a:effectLst>
                  <a:outerShdw blurRad="38100" dist="38100" dir="2700000" algn="tl">
                    <a:srgbClr val="000000">
                      <a:alpha val="43137"/>
                    </a:srgbClr>
                  </a:outerShdw>
                </a:effectLst>
                <a:latin typeface="Georgia" pitchFamily="18" charset="0"/>
                <a:hlinkClick r:id="rId3"/>
              </a:rPr>
              <a:t>Яндекс</a:t>
            </a:r>
            <a:r>
              <a:rPr lang="ru-RU" sz="3600" b="1" dirty="0">
                <a:effectLst>
                  <a:outerShdw blurRad="38100" dist="38100" dir="2700000" algn="tl">
                    <a:srgbClr val="000000">
                      <a:alpha val="43137"/>
                    </a:srgbClr>
                  </a:outerShdw>
                </a:effectLst>
                <a:latin typeface="Georgia" pitchFamily="18" charset="0"/>
                <a:hlinkClick r:id="rId3"/>
              </a:rPr>
              <a:t>. Народ. </a:t>
            </a:r>
            <a:r>
              <a:rPr lang="ru-RU" sz="3600" b="1" dirty="0">
                <a:effectLst>
                  <a:outerShdw blurRad="38100" dist="38100" dir="2700000" algn="tl">
                    <a:srgbClr val="000000">
                      <a:alpha val="43137"/>
                    </a:srgbClr>
                  </a:outerShdw>
                </a:effectLst>
                <a:latin typeface="Georgia" pitchFamily="18" charset="0"/>
              </a:rPr>
              <a:t/>
            </a:r>
            <a:br>
              <a:rPr lang="ru-RU" sz="3600" b="1" dirty="0">
                <a:effectLst>
                  <a:outerShdw blurRad="38100" dist="38100" dir="2700000" algn="tl">
                    <a:srgbClr val="000000">
                      <a:alpha val="43137"/>
                    </a:srgbClr>
                  </a:outerShdw>
                </a:effectLst>
                <a:latin typeface="Georgia" pitchFamily="18" charset="0"/>
              </a:rPr>
            </a:br>
            <a:r>
              <a:rPr lang="ru-RU" sz="3600" b="1" dirty="0" err="1">
                <a:effectLst>
                  <a:outerShdw blurRad="38100" dist="38100" dir="2700000" algn="tl">
                    <a:srgbClr val="000000">
                      <a:alpha val="43137"/>
                    </a:srgbClr>
                  </a:outerShdw>
                </a:effectLst>
                <a:latin typeface="Georgia" pitchFamily="18" charset="0"/>
                <a:hlinkClick r:id="rId4"/>
              </a:rPr>
              <a:t>Ucoz</a:t>
            </a:r>
            <a:r>
              <a:rPr lang="ru-RU" sz="3600" b="1" dirty="0" smtClean="0">
                <a:effectLst>
                  <a:outerShdw blurRad="38100" dist="38100" dir="2700000" algn="tl">
                    <a:srgbClr val="000000">
                      <a:alpha val="43137"/>
                    </a:srgbClr>
                  </a:outerShdw>
                </a:effectLst>
                <a:latin typeface="Georgia" pitchFamily="18" charset="0"/>
                <a:hlinkClick r:id="rId4"/>
              </a:rPr>
              <a:t>.  </a:t>
            </a:r>
            <a:r>
              <a:rPr lang="ru-RU" sz="3600" b="1" i="1" dirty="0">
                <a:effectLst>
                  <a:outerShdw blurRad="38100" dist="38100" dir="2700000" algn="tl">
                    <a:srgbClr val="000000">
                      <a:alpha val="43137"/>
                    </a:srgbClr>
                  </a:outerShdw>
                </a:effectLst>
                <a:latin typeface="Georgia" pitchFamily="18" charset="0"/>
                <a:hlinkClick r:id="rId4"/>
              </a:rPr>
              <a:t>Бесплатный конструктор сайтов </a:t>
            </a:r>
            <a:endParaRPr lang="ru-RU" sz="3600" b="1" i="1" dirty="0">
              <a:effectLst>
                <a:outerShdw blurRad="38100" dist="38100" dir="2700000" algn="tl">
                  <a:srgbClr val="000000">
                    <a:alpha val="43137"/>
                  </a:srgbClr>
                </a:outerShdw>
              </a:effectLst>
              <a:latin typeface="Georgia" pitchFamily="18"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Заголовок 1"/>
          <p:cNvSpPr>
            <a:spLocks noGrp="1"/>
          </p:cNvSpPr>
          <p:nvPr>
            <p:ph type="title"/>
          </p:nvPr>
        </p:nvSpPr>
        <p:spPr/>
        <p:txBody>
          <a:bodyPr/>
          <a:lstStyle/>
          <a:p>
            <a:pPr eaLnBrk="1" hangingPunct="1"/>
            <a:r>
              <a:rPr lang="ru-RU" sz="3200" dirty="0" smtClean="0"/>
              <a:t>Зарегистрироваться на сайте</a:t>
            </a:r>
            <a:br>
              <a:rPr lang="ru-RU" sz="3200" dirty="0" smtClean="0"/>
            </a:br>
            <a:r>
              <a:rPr lang="ru-RU" sz="3200" dirty="0" err="1" smtClean="0"/>
              <a:t>www.google.ru</a:t>
            </a:r>
            <a:endParaRPr lang="ru-RU" sz="3200" dirty="0" smtClean="0"/>
          </a:p>
        </p:txBody>
      </p:sp>
      <p:pic>
        <p:nvPicPr>
          <p:cNvPr id="19459" name="Picture 2"/>
          <p:cNvPicPr>
            <a:picLocks noChangeAspect="1" noChangeArrowheads="1"/>
          </p:cNvPicPr>
          <p:nvPr/>
        </p:nvPicPr>
        <p:blipFill>
          <a:blip r:embed="rId2" cstate="print"/>
          <a:srcRect l="22144" t="9450" r="21747" b="14587"/>
          <a:stretch>
            <a:fillRect/>
          </a:stretch>
        </p:blipFill>
        <p:spPr bwMode="auto">
          <a:xfrm>
            <a:off x="395288" y="1628775"/>
            <a:ext cx="5616575" cy="4752975"/>
          </a:xfrm>
          <a:prstGeom prst="rect">
            <a:avLst/>
          </a:prstGeom>
          <a:noFill/>
          <a:ln w="9525">
            <a:noFill/>
            <a:miter lim="800000"/>
            <a:headEnd/>
            <a:tailEnd/>
          </a:ln>
        </p:spPr>
      </p:pic>
      <p:sp>
        <p:nvSpPr>
          <p:cNvPr id="6" name="Прямоугольник 5"/>
          <p:cNvSpPr/>
          <p:nvPr/>
        </p:nvSpPr>
        <p:spPr>
          <a:xfrm>
            <a:off x="4932040" y="3573016"/>
            <a:ext cx="3947234" cy="646331"/>
          </a:xfrm>
          <a:prstGeom prst="rect">
            <a:avLst/>
          </a:prstGeom>
          <a:noFill/>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ru-RU" sz="36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Создать </a:t>
            </a:r>
            <a:r>
              <a:rPr lang="ru-RU" sz="3600" b="1" dirty="0" err="1">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аккаунт</a:t>
            </a:r>
            <a:endParaRPr lang="ru-RU" sz="36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cxnSp>
        <p:nvCxnSpPr>
          <p:cNvPr id="8" name="Прямая со стрелкой 7"/>
          <p:cNvCxnSpPr/>
          <p:nvPr/>
        </p:nvCxnSpPr>
        <p:spPr>
          <a:xfrm flipH="1">
            <a:off x="3419475" y="4365625"/>
            <a:ext cx="2305050" cy="1584325"/>
          </a:xfrm>
          <a:prstGeom prst="straightConnector1">
            <a:avLst/>
          </a:prstGeom>
          <a:ln>
            <a:tailEnd type="arrow"/>
          </a:ln>
        </p:spPr>
        <p:style>
          <a:lnRef idx="3">
            <a:schemeClr val="accent4"/>
          </a:lnRef>
          <a:fillRef idx="0">
            <a:schemeClr val="accent4"/>
          </a:fillRef>
          <a:effectRef idx="2">
            <a:schemeClr val="accent4"/>
          </a:effectRef>
          <a:fontRef idx="minor">
            <a:schemeClr val="tx1"/>
          </a:fontRef>
        </p:style>
      </p:cxn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8" name="Picture 2" descr="http://cs617725.vk.me/v617725661/5588/Bilf_HyhDQg.jpg"/>
          <p:cNvPicPr>
            <a:picLocks noChangeAspect="1" noChangeArrowheads="1"/>
          </p:cNvPicPr>
          <p:nvPr/>
        </p:nvPicPr>
        <p:blipFill>
          <a:blip r:embed="rId2" cstate="print"/>
          <a:srcRect/>
          <a:stretch>
            <a:fillRect/>
          </a:stretch>
        </p:blipFill>
        <p:spPr bwMode="auto">
          <a:xfrm>
            <a:off x="1600200" y="152400"/>
            <a:ext cx="4876800" cy="6505088"/>
          </a:xfrm>
          <a:prstGeom prst="rect">
            <a:avLst/>
          </a:prstGeom>
          <a:no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Заголовок 1"/>
          <p:cNvSpPr>
            <a:spLocks noGrp="1"/>
          </p:cNvSpPr>
          <p:nvPr>
            <p:ph type="title"/>
          </p:nvPr>
        </p:nvSpPr>
        <p:spPr/>
        <p:txBody>
          <a:bodyPr/>
          <a:lstStyle/>
          <a:p>
            <a:r>
              <a:rPr lang="ru-RU" dirty="0" smtClean="0"/>
              <a:t>Выбор шаблона</a:t>
            </a:r>
          </a:p>
        </p:txBody>
      </p:sp>
      <p:pic>
        <p:nvPicPr>
          <p:cNvPr id="20483" name="Picture 3"/>
          <p:cNvPicPr>
            <a:picLocks noChangeAspect="1" noChangeArrowheads="1"/>
          </p:cNvPicPr>
          <p:nvPr/>
        </p:nvPicPr>
        <p:blipFill>
          <a:blip r:embed="rId2" cstate="print"/>
          <a:srcRect l="23645" t="12891" r="24194" b="1172"/>
          <a:stretch>
            <a:fillRect/>
          </a:stretch>
        </p:blipFill>
        <p:spPr bwMode="auto">
          <a:xfrm>
            <a:off x="4429125" y="2214563"/>
            <a:ext cx="4500563" cy="4168775"/>
          </a:xfrm>
          <a:prstGeom prst="rect">
            <a:avLst/>
          </a:prstGeom>
          <a:noFill/>
          <a:ln w="9525">
            <a:noFill/>
            <a:miter lim="800000"/>
            <a:headEnd/>
            <a:tailEnd/>
          </a:ln>
        </p:spPr>
      </p:pic>
      <p:pic>
        <p:nvPicPr>
          <p:cNvPr id="20484" name="Picture 2"/>
          <p:cNvPicPr>
            <a:picLocks noChangeAspect="1" noChangeArrowheads="1"/>
          </p:cNvPicPr>
          <p:nvPr/>
        </p:nvPicPr>
        <p:blipFill>
          <a:blip r:embed="rId3" cstate="print"/>
          <a:srcRect t="14648" r="51685" b="3320"/>
          <a:stretch>
            <a:fillRect/>
          </a:stretch>
        </p:blipFill>
        <p:spPr bwMode="auto">
          <a:xfrm>
            <a:off x="500063" y="1357313"/>
            <a:ext cx="3643312" cy="3478212"/>
          </a:xfrm>
          <a:prstGeom prst="rect">
            <a:avLst/>
          </a:prstGeom>
          <a:noFill/>
          <a:ln w="9525">
            <a:noFill/>
            <a:miter lim="800000"/>
            <a:headEnd/>
            <a:tailEnd/>
          </a:ln>
        </p:spPr>
      </p:pic>
      <p:sp>
        <p:nvSpPr>
          <p:cNvPr id="6" name="Стрелка вверх 5"/>
          <p:cNvSpPr/>
          <p:nvPr/>
        </p:nvSpPr>
        <p:spPr>
          <a:xfrm rot="3767974" flipV="1">
            <a:off x="4423569" y="1318419"/>
            <a:ext cx="234950" cy="1316038"/>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7" name="Стрелка вверх 6"/>
          <p:cNvSpPr/>
          <p:nvPr/>
        </p:nvSpPr>
        <p:spPr>
          <a:xfrm rot="3132274">
            <a:off x="3238501" y="2943225"/>
            <a:ext cx="347662" cy="3811587"/>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8" name="Стрелка вверх 7"/>
          <p:cNvSpPr/>
          <p:nvPr/>
        </p:nvSpPr>
        <p:spPr>
          <a:xfrm rot="4097131">
            <a:off x="3725863" y="3332162"/>
            <a:ext cx="349250" cy="4105275"/>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cxnSp>
        <p:nvCxnSpPr>
          <p:cNvPr id="10" name="Прямая соединительная линия 9"/>
          <p:cNvCxnSpPr/>
          <p:nvPr/>
        </p:nvCxnSpPr>
        <p:spPr>
          <a:xfrm>
            <a:off x="5929313" y="4857750"/>
            <a:ext cx="2214562" cy="1588"/>
          </a:xfrm>
          <a:prstGeom prst="line">
            <a:avLst/>
          </a:prstGeom>
          <a:ln w="47625" cmpd="sng">
            <a:solidFill>
              <a:srgbClr val="0033CC"/>
            </a:solidFill>
            <a:beve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descr="http://cs617725.vk.me/v617725661/5588/Bilf_HyhDQg.jpg"/>
          <p:cNvPicPr>
            <a:picLocks noChangeAspect="1" noChangeArrowheads="1"/>
          </p:cNvPicPr>
          <p:nvPr/>
        </p:nvPicPr>
        <p:blipFill>
          <a:blip r:embed="rId2" cstate="print"/>
          <a:srcRect/>
          <a:stretch>
            <a:fillRect/>
          </a:stretch>
        </p:blipFill>
        <p:spPr bwMode="auto">
          <a:xfrm>
            <a:off x="2743200" y="0"/>
            <a:ext cx="5257800" cy="7013298"/>
          </a:xfrm>
          <a:prstGeom prst="rect">
            <a:avLst/>
          </a:prstGeom>
          <a:noFill/>
        </p:spPr>
      </p:pic>
      <p:sp>
        <p:nvSpPr>
          <p:cNvPr id="7" name="Прямоугольник 6"/>
          <p:cNvSpPr/>
          <p:nvPr/>
        </p:nvSpPr>
        <p:spPr>
          <a:xfrm>
            <a:off x="4038600" y="2133600"/>
            <a:ext cx="3276600" cy="261610"/>
          </a:xfrm>
          <a:prstGeom prst="rect">
            <a:avLst/>
          </a:prstGeom>
        </p:spPr>
        <p:txBody>
          <a:bodyPr wrap="square">
            <a:spAutoFit/>
          </a:bodyPr>
          <a:lstStyle/>
          <a:p>
            <a:r>
              <a:rPr lang="en-US" sz="1100" dirty="0" smtClean="0">
                <a:hlinkClick r:id="rId3"/>
              </a:rPr>
              <a:t>https://sites.google.com/site/edinicyizmereniadliny/</a:t>
            </a:r>
            <a:endParaRPr lang="ru-RU" sz="1100"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3400" y="1066800"/>
            <a:ext cx="8229600" cy="1143000"/>
          </a:xfrm>
        </p:spPr>
        <p:txBody>
          <a:bodyPr>
            <a:normAutofit fontScale="90000"/>
          </a:bodyPr>
          <a:lstStyle/>
          <a:p>
            <a:r>
              <a:rPr lang="ru-RU" dirty="0" err="1" smtClean="0"/>
              <a:t>Веб-квест</a:t>
            </a:r>
            <a:r>
              <a:rPr lang="ru-RU" dirty="0" smtClean="0"/>
              <a:t> по математике «Единицы измерения длины», 2 класс</a:t>
            </a:r>
            <a:br>
              <a:rPr lang="ru-RU" dirty="0" smtClean="0"/>
            </a:br>
            <a:r>
              <a:rPr lang="ru-RU" dirty="0" smtClean="0"/>
              <a:t>Выполнила: Строганова О.А.</a:t>
            </a:r>
            <a:br>
              <a:rPr lang="ru-RU" dirty="0" smtClean="0"/>
            </a:br>
            <a:endParaRPr lang="ru-RU" dirty="0"/>
          </a:p>
        </p:txBody>
      </p:sp>
      <p:sp>
        <p:nvSpPr>
          <p:cNvPr id="4" name="Прямоугольник 3"/>
          <p:cNvSpPr/>
          <p:nvPr/>
        </p:nvSpPr>
        <p:spPr>
          <a:xfrm>
            <a:off x="609600" y="3105834"/>
            <a:ext cx="8077200" cy="1085166"/>
          </a:xfrm>
          <a:prstGeom prst="rect">
            <a:avLst/>
          </a:prstGeom>
        </p:spPr>
        <p:txBody>
          <a:bodyPr wrap="square">
            <a:spAutoFit/>
          </a:bodyPr>
          <a:lstStyle/>
          <a:p>
            <a:pPr algn="ctr"/>
            <a:r>
              <a:rPr lang="en-US" sz="3200" dirty="0" smtClean="0">
                <a:hlinkClick r:id="rId2"/>
              </a:rPr>
              <a:t>https://sites.google.com/site/edinicyizmereniadliny/</a:t>
            </a:r>
            <a:endParaRPr lang="ru-RU" sz="3200"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http://cs617725.vk.me/v617725661/5591/M5Q1X5qi6SY.jpg"/>
          <p:cNvPicPr>
            <a:picLocks noChangeAspect="1" noChangeArrowheads="1"/>
          </p:cNvPicPr>
          <p:nvPr/>
        </p:nvPicPr>
        <p:blipFill>
          <a:blip r:embed="rId2" cstate="print"/>
          <a:srcRect/>
          <a:stretch>
            <a:fillRect/>
          </a:stretch>
        </p:blipFill>
        <p:spPr bwMode="auto">
          <a:xfrm>
            <a:off x="838200" y="381000"/>
            <a:ext cx="7686675" cy="5762625"/>
          </a:xfrm>
          <a:prstGeom prst="rect">
            <a:avLst/>
          </a:prstGeom>
          <a:noFill/>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9" name="AutoShape 3"/>
          <p:cNvSpPr>
            <a:spLocks noChangeArrowheads="1"/>
          </p:cNvSpPr>
          <p:nvPr/>
        </p:nvSpPr>
        <p:spPr bwMode="gray">
          <a:xfrm rot="39573186">
            <a:off x="4615656" y="2331244"/>
            <a:ext cx="792163" cy="288925"/>
          </a:xfrm>
          <a:prstGeom prst="rightArrow">
            <a:avLst>
              <a:gd name="adj1" fmla="val 35167"/>
              <a:gd name="adj2" fmla="val 111029"/>
            </a:avLst>
          </a:prstGeom>
          <a:gradFill rotWithShape="1">
            <a:gsLst>
              <a:gs pos="0">
                <a:schemeClr val="accent1">
                  <a:gamma/>
                  <a:shade val="89020"/>
                  <a:invGamma/>
                  <a:alpha val="0"/>
                </a:schemeClr>
              </a:gs>
              <a:gs pos="100000">
                <a:schemeClr val="accent1"/>
              </a:gs>
            </a:gsLst>
            <a:lin ang="0" scaled="1"/>
          </a:gradFill>
          <a:ln w="0" algn="ctr">
            <a:noFill/>
            <a:miter lim="800000"/>
            <a:headEnd/>
            <a:tailEnd/>
          </a:ln>
          <a:effectLst/>
        </p:spPr>
        <p:txBody>
          <a:bodyPr wrap="none" anchor="ctr"/>
          <a:lstStyle/>
          <a:p>
            <a:pPr fontAlgn="auto">
              <a:spcBef>
                <a:spcPts val="0"/>
              </a:spcBef>
              <a:spcAft>
                <a:spcPts val="0"/>
              </a:spcAft>
              <a:defRPr/>
            </a:pPr>
            <a:endParaRPr lang="ru-RU">
              <a:effectLst/>
              <a:latin typeface="+mn-lt"/>
            </a:endParaRPr>
          </a:p>
        </p:txBody>
      </p:sp>
      <p:sp>
        <p:nvSpPr>
          <p:cNvPr id="75780" name="AutoShape 4"/>
          <p:cNvSpPr>
            <a:spLocks noChangeArrowheads="1"/>
          </p:cNvSpPr>
          <p:nvPr/>
        </p:nvSpPr>
        <p:spPr bwMode="gray">
          <a:xfrm rot="3465783">
            <a:off x="4615657" y="4495006"/>
            <a:ext cx="792162" cy="288925"/>
          </a:xfrm>
          <a:prstGeom prst="rightArrow">
            <a:avLst>
              <a:gd name="adj1" fmla="val 35167"/>
              <a:gd name="adj2" fmla="val 111028"/>
            </a:avLst>
          </a:prstGeom>
          <a:gradFill rotWithShape="1">
            <a:gsLst>
              <a:gs pos="0">
                <a:schemeClr val="accent1">
                  <a:gamma/>
                  <a:shade val="89020"/>
                  <a:invGamma/>
                  <a:alpha val="0"/>
                </a:schemeClr>
              </a:gs>
              <a:gs pos="100000">
                <a:schemeClr val="accent1"/>
              </a:gs>
            </a:gsLst>
            <a:lin ang="0" scaled="1"/>
          </a:gradFill>
          <a:ln w="0" algn="ctr">
            <a:noFill/>
            <a:miter lim="800000"/>
            <a:headEnd/>
            <a:tailEnd/>
          </a:ln>
          <a:effectLst/>
        </p:spPr>
        <p:txBody>
          <a:bodyPr wrap="none" anchor="ctr"/>
          <a:lstStyle/>
          <a:p>
            <a:pPr fontAlgn="auto">
              <a:spcBef>
                <a:spcPts val="0"/>
              </a:spcBef>
              <a:spcAft>
                <a:spcPts val="0"/>
              </a:spcAft>
              <a:defRPr/>
            </a:pPr>
            <a:endParaRPr lang="ru-RU">
              <a:effectLst/>
              <a:latin typeface="+mn-lt"/>
            </a:endParaRPr>
          </a:p>
        </p:txBody>
      </p:sp>
      <p:sp>
        <p:nvSpPr>
          <p:cNvPr id="75781" name="AutoShape 5"/>
          <p:cNvSpPr>
            <a:spLocks noChangeArrowheads="1"/>
          </p:cNvSpPr>
          <p:nvPr/>
        </p:nvSpPr>
        <p:spPr bwMode="gray">
          <a:xfrm rot="35969022">
            <a:off x="3396456" y="2407444"/>
            <a:ext cx="792163" cy="288925"/>
          </a:xfrm>
          <a:prstGeom prst="rightArrow">
            <a:avLst>
              <a:gd name="adj1" fmla="val 35167"/>
              <a:gd name="adj2" fmla="val 111029"/>
            </a:avLst>
          </a:prstGeom>
          <a:gradFill rotWithShape="1">
            <a:gsLst>
              <a:gs pos="0">
                <a:schemeClr val="accent1">
                  <a:gamma/>
                  <a:shade val="89020"/>
                  <a:invGamma/>
                  <a:alpha val="0"/>
                </a:schemeClr>
              </a:gs>
              <a:gs pos="100000">
                <a:schemeClr val="accent1"/>
              </a:gs>
            </a:gsLst>
            <a:lin ang="0" scaled="1"/>
          </a:gradFill>
          <a:ln w="0" algn="ctr">
            <a:noFill/>
            <a:miter lim="800000"/>
            <a:headEnd/>
            <a:tailEnd/>
          </a:ln>
          <a:effectLst/>
        </p:spPr>
        <p:txBody>
          <a:bodyPr wrap="none" anchor="ctr"/>
          <a:lstStyle/>
          <a:p>
            <a:pPr fontAlgn="auto">
              <a:spcBef>
                <a:spcPts val="0"/>
              </a:spcBef>
              <a:spcAft>
                <a:spcPts val="0"/>
              </a:spcAft>
              <a:defRPr/>
            </a:pPr>
            <a:endParaRPr lang="ru-RU">
              <a:effectLst/>
              <a:latin typeface="+mn-lt"/>
            </a:endParaRPr>
          </a:p>
        </p:txBody>
      </p:sp>
      <p:sp>
        <p:nvSpPr>
          <p:cNvPr id="75782" name="AutoShape 6"/>
          <p:cNvSpPr>
            <a:spLocks noChangeArrowheads="1"/>
          </p:cNvSpPr>
          <p:nvPr/>
        </p:nvSpPr>
        <p:spPr bwMode="gray">
          <a:xfrm rot="7535209">
            <a:off x="3358356" y="4461669"/>
            <a:ext cx="792163" cy="288925"/>
          </a:xfrm>
          <a:prstGeom prst="rightArrow">
            <a:avLst>
              <a:gd name="adj1" fmla="val 35167"/>
              <a:gd name="adj2" fmla="val 111029"/>
            </a:avLst>
          </a:prstGeom>
          <a:gradFill rotWithShape="1">
            <a:gsLst>
              <a:gs pos="0">
                <a:schemeClr val="accent1">
                  <a:gamma/>
                  <a:shade val="89020"/>
                  <a:invGamma/>
                  <a:alpha val="0"/>
                </a:schemeClr>
              </a:gs>
              <a:gs pos="100000">
                <a:schemeClr val="accent1"/>
              </a:gs>
            </a:gsLst>
            <a:lin ang="0" scaled="1"/>
          </a:gradFill>
          <a:ln w="0" algn="ctr">
            <a:noFill/>
            <a:miter lim="800000"/>
            <a:headEnd/>
            <a:tailEnd/>
          </a:ln>
          <a:effectLst/>
        </p:spPr>
        <p:txBody>
          <a:bodyPr wrap="none" anchor="ctr"/>
          <a:lstStyle/>
          <a:p>
            <a:pPr fontAlgn="auto">
              <a:spcBef>
                <a:spcPts val="0"/>
              </a:spcBef>
              <a:spcAft>
                <a:spcPts val="0"/>
              </a:spcAft>
              <a:defRPr/>
            </a:pPr>
            <a:endParaRPr lang="ru-RU">
              <a:effectLst/>
              <a:latin typeface="+mn-lt"/>
            </a:endParaRPr>
          </a:p>
        </p:txBody>
      </p:sp>
      <p:sp>
        <p:nvSpPr>
          <p:cNvPr id="75783" name="AutoShape 7"/>
          <p:cNvSpPr>
            <a:spLocks noChangeArrowheads="1"/>
          </p:cNvSpPr>
          <p:nvPr/>
        </p:nvSpPr>
        <p:spPr bwMode="gray">
          <a:xfrm>
            <a:off x="5194300" y="3459163"/>
            <a:ext cx="792163" cy="288925"/>
          </a:xfrm>
          <a:prstGeom prst="rightArrow">
            <a:avLst>
              <a:gd name="adj1" fmla="val 35167"/>
              <a:gd name="adj2" fmla="val 111029"/>
            </a:avLst>
          </a:prstGeom>
          <a:gradFill rotWithShape="1">
            <a:gsLst>
              <a:gs pos="0">
                <a:schemeClr val="accent1">
                  <a:gamma/>
                  <a:shade val="89020"/>
                  <a:invGamma/>
                  <a:alpha val="0"/>
                </a:schemeClr>
              </a:gs>
              <a:gs pos="100000">
                <a:schemeClr val="accent1"/>
              </a:gs>
            </a:gsLst>
            <a:lin ang="0" scaled="1"/>
          </a:gradFill>
          <a:ln w="0" algn="ctr">
            <a:noFill/>
            <a:miter lim="800000"/>
            <a:headEnd/>
            <a:tailEnd/>
          </a:ln>
          <a:effectLst/>
        </p:spPr>
        <p:txBody>
          <a:bodyPr wrap="none" anchor="ctr"/>
          <a:lstStyle/>
          <a:p>
            <a:pPr fontAlgn="auto">
              <a:spcBef>
                <a:spcPts val="0"/>
              </a:spcBef>
              <a:spcAft>
                <a:spcPts val="0"/>
              </a:spcAft>
              <a:defRPr/>
            </a:pPr>
            <a:endParaRPr lang="ru-RU">
              <a:effectLst/>
              <a:latin typeface="+mn-lt"/>
            </a:endParaRPr>
          </a:p>
        </p:txBody>
      </p:sp>
      <p:sp>
        <p:nvSpPr>
          <p:cNvPr id="75784" name="AutoShape 8"/>
          <p:cNvSpPr>
            <a:spLocks noChangeArrowheads="1"/>
          </p:cNvSpPr>
          <p:nvPr/>
        </p:nvSpPr>
        <p:spPr bwMode="gray">
          <a:xfrm rot="-10800000">
            <a:off x="2784475" y="3452813"/>
            <a:ext cx="863600" cy="288925"/>
          </a:xfrm>
          <a:prstGeom prst="rightArrow">
            <a:avLst>
              <a:gd name="adj1" fmla="val 35167"/>
              <a:gd name="adj2" fmla="val 121041"/>
            </a:avLst>
          </a:prstGeom>
          <a:gradFill rotWithShape="1">
            <a:gsLst>
              <a:gs pos="0">
                <a:schemeClr val="accent1">
                  <a:gamma/>
                  <a:shade val="89020"/>
                  <a:invGamma/>
                  <a:alpha val="0"/>
                </a:schemeClr>
              </a:gs>
              <a:gs pos="100000">
                <a:schemeClr val="accent1"/>
              </a:gs>
            </a:gsLst>
            <a:lin ang="0" scaled="1"/>
          </a:gradFill>
          <a:ln w="0" algn="ctr">
            <a:noFill/>
            <a:miter lim="800000"/>
            <a:headEnd/>
            <a:tailEnd/>
          </a:ln>
          <a:effectLst/>
        </p:spPr>
        <p:txBody>
          <a:bodyPr wrap="none" anchor="ctr"/>
          <a:lstStyle/>
          <a:p>
            <a:pPr fontAlgn="auto">
              <a:spcBef>
                <a:spcPts val="0"/>
              </a:spcBef>
              <a:spcAft>
                <a:spcPts val="0"/>
              </a:spcAft>
              <a:defRPr/>
            </a:pPr>
            <a:endParaRPr lang="ru-RU">
              <a:effectLst/>
              <a:latin typeface="+mn-lt"/>
            </a:endParaRPr>
          </a:p>
        </p:txBody>
      </p:sp>
      <p:sp>
        <p:nvSpPr>
          <p:cNvPr id="30728" name="Oval 9"/>
          <p:cNvSpPr>
            <a:spLocks noChangeArrowheads="1"/>
          </p:cNvSpPr>
          <p:nvPr/>
        </p:nvSpPr>
        <p:spPr bwMode="auto">
          <a:xfrm>
            <a:off x="2643188" y="1714500"/>
            <a:ext cx="3743325" cy="3744913"/>
          </a:xfrm>
          <a:prstGeom prst="ellipse">
            <a:avLst/>
          </a:prstGeom>
          <a:noFill/>
          <a:ln w="38100" algn="ctr">
            <a:solidFill>
              <a:schemeClr val="bg2"/>
            </a:solidFill>
            <a:round/>
            <a:headEnd/>
            <a:tailEnd/>
          </a:ln>
        </p:spPr>
        <p:txBody>
          <a:bodyPr anchor="ctr">
            <a:spAutoFit/>
          </a:bodyPr>
          <a:lstStyle/>
          <a:p>
            <a:endParaRPr lang="ru-RU">
              <a:effectLst/>
              <a:latin typeface="Calibri" pitchFamily="34" charset="0"/>
            </a:endParaRPr>
          </a:p>
        </p:txBody>
      </p:sp>
      <p:grpSp>
        <p:nvGrpSpPr>
          <p:cNvPr id="2" name="Group 10"/>
          <p:cNvGrpSpPr>
            <a:grpSpLocks/>
          </p:cNvGrpSpPr>
          <p:nvPr/>
        </p:nvGrpSpPr>
        <p:grpSpPr bwMode="auto">
          <a:xfrm>
            <a:off x="3214688" y="1928813"/>
            <a:ext cx="360362" cy="360362"/>
            <a:chOff x="1973" y="1706"/>
            <a:chExt cx="227" cy="227"/>
          </a:xfrm>
        </p:grpSpPr>
        <p:sp>
          <p:nvSpPr>
            <p:cNvPr id="75787" name="Oval 11"/>
            <p:cNvSpPr>
              <a:spLocks noChangeArrowheads="1"/>
            </p:cNvSpPr>
            <p:nvPr/>
          </p:nvSpPr>
          <p:spPr bwMode="gray">
            <a:xfrm>
              <a:off x="1973" y="1706"/>
              <a:ext cx="227" cy="227"/>
            </a:xfrm>
            <a:prstGeom prst="ellipse">
              <a:avLst/>
            </a:prstGeom>
            <a:gradFill rotWithShape="1">
              <a:gsLst>
                <a:gs pos="0">
                  <a:schemeClr val="hlink">
                    <a:gamma/>
                    <a:tint val="33725"/>
                    <a:invGamma/>
                  </a:schemeClr>
                </a:gs>
                <a:gs pos="100000">
                  <a:schemeClr val="hlink"/>
                </a:gs>
              </a:gsLst>
              <a:path path="shape">
                <a:fillToRect l="50000" t="50000" r="50000" b="50000"/>
              </a:path>
            </a:gradFill>
            <a:ln w="9525" algn="ctr">
              <a:noFill/>
              <a:round/>
              <a:headEnd/>
              <a:tailEnd/>
            </a:ln>
            <a:effectLst/>
          </p:spPr>
          <p:txBody>
            <a:bodyPr wrap="none" anchor="ctr"/>
            <a:lstStyle/>
            <a:p>
              <a:pPr fontAlgn="auto">
                <a:spcBef>
                  <a:spcPts val="0"/>
                </a:spcBef>
                <a:spcAft>
                  <a:spcPts val="0"/>
                </a:spcAft>
                <a:defRPr/>
              </a:pPr>
              <a:endParaRPr lang="ru-RU">
                <a:effectLst/>
                <a:latin typeface="+mn-lt"/>
              </a:endParaRPr>
            </a:p>
          </p:txBody>
        </p:sp>
        <p:sp>
          <p:nvSpPr>
            <p:cNvPr id="75788" name="Oval 12"/>
            <p:cNvSpPr>
              <a:spLocks noChangeArrowheads="1"/>
            </p:cNvSpPr>
            <p:nvPr/>
          </p:nvSpPr>
          <p:spPr bwMode="gray">
            <a:xfrm>
              <a:off x="1983" y="1725"/>
              <a:ext cx="141" cy="142"/>
            </a:xfrm>
            <a:prstGeom prst="ellipse">
              <a:avLst/>
            </a:prstGeom>
            <a:gradFill rotWithShape="1">
              <a:gsLst>
                <a:gs pos="0">
                  <a:schemeClr val="hlink">
                    <a:gamma/>
                    <a:tint val="33725"/>
                    <a:invGamma/>
                  </a:schemeClr>
                </a:gs>
                <a:gs pos="100000">
                  <a:schemeClr val="hlink">
                    <a:alpha val="0"/>
                  </a:schemeClr>
                </a:gs>
              </a:gsLst>
              <a:path path="shape">
                <a:fillToRect l="50000" t="50000" r="50000" b="50000"/>
              </a:path>
            </a:gradFill>
            <a:ln w="9525" algn="ctr">
              <a:noFill/>
              <a:round/>
              <a:headEnd/>
              <a:tailEnd/>
            </a:ln>
            <a:effectLst/>
          </p:spPr>
          <p:txBody>
            <a:bodyPr wrap="none" anchor="ctr"/>
            <a:lstStyle/>
            <a:p>
              <a:pPr fontAlgn="auto">
                <a:spcBef>
                  <a:spcPts val="0"/>
                </a:spcBef>
                <a:spcAft>
                  <a:spcPts val="0"/>
                </a:spcAft>
                <a:defRPr/>
              </a:pPr>
              <a:endParaRPr lang="ru-RU">
                <a:effectLst/>
                <a:latin typeface="+mn-lt"/>
              </a:endParaRPr>
            </a:p>
          </p:txBody>
        </p:sp>
      </p:grpSp>
      <p:grpSp>
        <p:nvGrpSpPr>
          <p:cNvPr id="3" name="Group 13"/>
          <p:cNvGrpSpPr>
            <a:grpSpLocks/>
          </p:cNvGrpSpPr>
          <p:nvPr/>
        </p:nvGrpSpPr>
        <p:grpSpPr bwMode="auto">
          <a:xfrm>
            <a:off x="2500313" y="3357563"/>
            <a:ext cx="360362" cy="360362"/>
            <a:chOff x="1565" y="2659"/>
            <a:chExt cx="227" cy="227"/>
          </a:xfrm>
        </p:grpSpPr>
        <p:sp>
          <p:nvSpPr>
            <p:cNvPr id="75790" name="Oval 14"/>
            <p:cNvSpPr>
              <a:spLocks noChangeArrowheads="1"/>
            </p:cNvSpPr>
            <p:nvPr/>
          </p:nvSpPr>
          <p:spPr bwMode="gray">
            <a:xfrm>
              <a:off x="1565" y="2659"/>
              <a:ext cx="227" cy="227"/>
            </a:xfrm>
            <a:prstGeom prst="ellipse">
              <a:avLst/>
            </a:prstGeom>
            <a:gradFill rotWithShape="1">
              <a:gsLst>
                <a:gs pos="0">
                  <a:schemeClr val="hlink">
                    <a:gamma/>
                    <a:tint val="33725"/>
                    <a:invGamma/>
                  </a:schemeClr>
                </a:gs>
                <a:gs pos="100000">
                  <a:schemeClr val="hlink"/>
                </a:gs>
              </a:gsLst>
              <a:path path="shape">
                <a:fillToRect l="50000" t="50000" r="50000" b="50000"/>
              </a:path>
            </a:gradFill>
            <a:ln w="9525" algn="ctr">
              <a:noFill/>
              <a:round/>
              <a:headEnd/>
              <a:tailEnd/>
            </a:ln>
            <a:effectLst/>
          </p:spPr>
          <p:txBody>
            <a:bodyPr wrap="none" anchor="ctr"/>
            <a:lstStyle/>
            <a:p>
              <a:pPr fontAlgn="auto">
                <a:spcBef>
                  <a:spcPts val="0"/>
                </a:spcBef>
                <a:spcAft>
                  <a:spcPts val="0"/>
                </a:spcAft>
                <a:defRPr/>
              </a:pPr>
              <a:endParaRPr lang="ru-RU">
                <a:effectLst/>
                <a:latin typeface="+mn-lt"/>
              </a:endParaRPr>
            </a:p>
          </p:txBody>
        </p:sp>
        <p:sp>
          <p:nvSpPr>
            <p:cNvPr id="75791" name="Oval 15"/>
            <p:cNvSpPr>
              <a:spLocks noChangeArrowheads="1"/>
            </p:cNvSpPr>
            <p:nvPr/>
          </p:nvSpPr>
          <p:spPr bwMode="gray">
            <a:xfrm>
              <a:off x="1575" y="2678"/>
              <a:ext cx="141" cy="142"/>
            </a:xfrm>
            <a:prstGeom prst="ellipse">
              <a:avLst/>
            </a:prstGeom>
            <a:gradFill rotWithShape="1">
              <a:gsLst>
                <a:gs pos="0">
                  <a:schemeClr val="hlink">
                    <a:gamma/>
                    <a:tint val="33725"/>
                    <a:invGamma/>
                  </a:schemeClr>
                </a:gs>
                <a:gs pos="100000">
                  <a:schemeClr val="hlink">
                    <a:alpha val="0"/>
                  </a:schemeClr>
                </a:gs>
              </a:gsLst>
              <a:path path="shape">
                <a:fillToRect l="50000" t="50000" r="50000" b="50000"/>
              </a:path>
            </a:gradFill>
            <a:ln w="9525" algn="ctr">
              <a:noFill/>
              <a:round/>
              <a:headEnd/>
              <a:tailEnd/>
            </a:ln>
            <a:effectLst/>
          </p:spPr>
          <p:txBody>
            <a:bodyPr wrap="none" anchor="ctr"/>
            <a:lstStyle/>
            <a:p>
              <a:pPr fontAlgn="auto">
                <a:spcBef>
                  <a:spcPts val="0"/>
                </a:spcBef>
                <a:spcAft>
                  <a:spcPts val="0"/>
                </a:spcAft>
                <a:defRPr/>
              </a:pPr>
              <a:endParaRPr lang="ru-RU">
                <a:effectLst/>
                <a:latin typeface="+mn-lt"/>
              </a:endParaRPr>
            </a:p>
          </p:txBody>
        </p:sp>
      </p:grpSp>
      <p:grpSp>
        <p:nvGrpSpPr>
          <p:cNvPr id="4" name="Group 16"/>
          <p:cNvGrpSpPr>
            <a:grpSpLocks/>
          </p:cNvGrpSpPr>
          <p:nvPr/>
        </p:nvGrpSpPr>
        <p:grpSpPr bwMode="auto">
          <a:xfrm>
            <a:off x="3186113" y="4948238"/>
            <a:ext cx="360362" cy="360362"/>
            <a:chOff x="2109" y="3612"/>
            <a:chExt cx="227" cy="227"/>
          </a:xfrm>
        </p:grpSpPr>
        <p:sp>
          <p:nvSpPr>
            <p:cNvPr id="75793" name="Oval 17"/>
            <p:cNvSpPr>
              <a:spLocks noChangeArrowheads="1"/>
            </p:cNvSpPr>
            <p:nvPr/>
          </p:nvSpPr>
          <p:spPr bwMode="gray">
            <a:xfrm>
              <a:off x="2109" y="3612"/>
              <a:ext cx="227" cy="227"/>
            </a:xfrm>
            <a:prstGeom prst="ellipse">
              <a:avLst/>
            </a:prstGeom>
            <a:gradFill rotWithShape="1">
              <a:gsLst>
                <a:gs pos="0">
                  <a:schemeClr val="hlink">
                    <a:gamma/>
                    <a:tint val="33725"/>
                    <a:invGamma/>
                  </a:schemeClr>
                </a:gs>
                <a:gs pos="100000">
                  <a:schemeClr val="hlink"/>
                </a:gs>
              </a:gsLst>
              <a:path path="shape">
                <a:fillToRect l="50000" t="50000" r="50000" b="50000"/>
              </a:path>
            </a:gradFill>
            <a:ln w="9525" algn="ctr">
              <a:noFill/>
              <a:round/>
              <a:headEnd/>
              <a:tailEnd/>
            </a:ln>
            <a:effectLst/>
          </p:spPr>
          <p:txBody>
            <a:bodyPr wrap="none" anchor="ctr"/>
            <a:lstStyle/>
            <a:p>
              <a:pPr fontAlgn="auto">
                <a:spcBef>
                  <a:spcPts val="0"/>
                </a:spcBef>
                <a:spcAft>
                  <a:spcPts val="0"/>
                </a:spcAft>
                <a:defRPr/>
              </a:pPr>
              <a:endParaRPr lang="ru-RU">
                <a:effectLst/>
                <a:latin typeface="+mn-lt"/>
              </a:endParaRPr>
            </a:p>
          </p:txBody>
        </p:sp>
        <p:sp>
          <p:nvSpPr>
            <p:cNvPr id="75794" name="Oval 18"/>
            <p:cNvSpPr>
              <a:spLocks noChangeArrowheads="1"/>
            </p:cNvSpPr>
            <p:nvPr/>
          </p:nvSpPr>
          <p:spPr bwMode="gray">
            <a:xfrm>
              <a:off x="2119" y="3631"/>
              <a:ext cx="141" cy="142"/>
            </a:xfrm>
            <a:prstGeom prst="ellipse">
              <a:avLst/>
            </a:prstGeom>
            <a:gradFill rotWithShape="1">
              <a:gsLst>
                <a:gs pos="0">
                  <a:schemeClr val="hlink">
                    <a:gamma/>
                    <a:tint val="33725"/>
                    <a:invGamma/>
                  </a:schemeClr>
                </a:gs>
                <a:gs pos="100000">
                  <a:schemeClr val="hlink">
                    <a:alpha val="0"/>
                  </a:schemeClr>
                </a:gs>
              </a:gsLst>
              <a:path path="shape">
                <a:fillToRect l="50000" t="50000" r="50000" b="50000"/>
              </a:path>
            </a:gradFill>
            <a:ln w="9525" algn="ctr">
              <a:noFill/>
              <a:round/>
              <a:headEnd/>
              <a:tailEnd/>
            </a:ln>
            <a:effectLst/>
          </p:spPr>
          <p:txBody>
            <a:bodyPr wrap="none" anchor="ctr"/>
            <a:lstStyle/>
            <a:p>
              <a:pPr fontAlgn="auto">
                <a:spcBef>
                  <a:spcPts val="0"/>
                </a:spcBef>
                <a:spcAft>
                  <a:spcPts val="0"/>
                </a:spcAft>
                <a:defRPr/>
              </a:pPr>
              <a:endParaRPr lang="ru-RU">
                <a:effectLst/>
                <a:latin typeface="+mn-lt"/>
              </a:endParaRPr>
            </a:p>
          </p:txBody>
        </p:sp>
      </p:grpSp>
      <p:grpSp>
        <p:nvGrpSpPr>
          <p:cNvPr id="5" name="Group 19"/>
          <p:cNvGrpSpPr>
            <a:grpSpLocks/>
          </p:cNvGrpSpPr>
          <p:nvPr/>
        </p:nvGrpSpPr>
        <p:grpSpPr bwMode="auto">
          <a:xfrm>
            <a:off x="5116513" y="1728788"/>
            <a:ext cx="360362" cy="360362"/>
            <a:chOff x="3470" y="1706"/>
            <a:chExt cx="227" cy="227"/>
          </a:xfrm>
        </p:grpSpPr>
        <p:sp>
          <p:nvSpPr>
            <p:cNvPr id="75796" name="Oval 20"/>
            <p:cNvSpPr>
              <a:spLocks noChangeArrowheads="1"/>
            </p:cNvSpPr>
            <p:nvPr/>
          </p:nvSpPr>
          <p:spPr bwMode="gray">
            <a:xfrm>
              <a:off x="3470" y="1706"/>
              <a:ext cx="227" cy="227"/>
            </a:xfrm>
            <a:prstGeom prst="ellipse">
              <a:avLst/>
            </a:prstGeom>
            <a:gradFill rotWithShape="1">
              <a:gsLst>
                <a:gs pos="0">
                  <a:schemeClr val="hlink">
                    <a:gamma/>
                    <a:tint val="33725"/>
                    <a:invGamma/>
                  </a:schemeClr>
                </a:gs>
                <a:gs pos="100000">
                  <a:schemeClr val="hlink"/>
                </a:gs>
              </a:gsLst>
              <a:path path="shape">
                <a:fillToRect l="50000" t="50000" r="50000" b="50000"/>
              </a:path>
            </a:gradFill>
            <a:ln w="9525" algn="ctr">
              <a:noFill/>
              <a:round/>
              <a:headEnd/>
              <a:tailEnd/>
            </a:ln>
            <a:effectLst/>
          </p:spPr>
          <p:txBody>
            <a:bodyPr wrap="none" anchor="ctr"/>
            <a:lstStyle/>
            <a:p>
              <a:pPr fontAlgn="auto">
                <a:spcBef>
                  <a:spcPts val="0"/>
                </a:spcBef>
                <a:spcAft>
                  <a:spcPts val="0"/>
                </a:spcAft>
                <a:defRPr/>
              </a:pPr>
              <a:endParaRPr lang="ru-RU">
                <a:effectLst/>
                <a:latin typeface="+mn-lt"/>
              </a:endParaRPr>
            </a:p>
          </p:txBody>
        </p:sp>
        <p:sp>
          <p:nvSpPr>
            <p:cNvPr id="75797" name="Oval 21"/>
            <p:cNvSpPr>
              <a:spLocks noChangeArrowheads="1"/>
            </p:cNvSpPr>
            <p:nvPr/>
          </p:nvSpPr>
          <p:spPr bwMode="gray">
            <a:xfrm>
              <a:off x="3480" y="1725"/>
              <a:ext cx="141" cy="142"/>
            </a:xfrm>
            <a:prstGeom prst="ellipse">
              <a:avLst/>
            </a:prstGeom>
            <a:gradFill rotWithShape="1">
              <a:gsLst>
                <a:gs pos="0">
                  <a:schemeClr val="hlink">
                    <a:gamma/>
                    <a:tint val="33725"/>
                    <a:invGamma/>
                  </a:schemeClr>
                </a:gs>
                <a:gs pos="100000">
                  <a:schemeClr val="hlink">
                    <a:alpha val="0"/>
                  </a:schemeClr>
                </a:gs>
              </a:gsLst>
              <a:path path="shape">
                <a:fillToRect l="50000" t="50000" r="50000" b="50000"/>
              </a:path>
            </a:gradFill>
            <a:ln w="9525" algn="ctr">
              <a:noFill/>
              <a:round/>
              <a:headEnd/>
              <a:tailEnd/>
            </a:ln>
            <a:effectLst/>
          </p:spPr>
          <p:txBody>
            <a:bodyPr wrap="none" anchor="ctr"/>
            <a:lstStyle/>
            <a:p>
              <a:pPr fontAlgn="auto">
                <a:spcBef>
                  <a:spcPts val="0"/>
                </a:spcBef>
                <a:spcAft>
                  <a:spcPts val="0"/>
                </a:spcAft>
                <a:defRPr/>
              </a:pPr>
              <a:endParaRPr lang="ru-RU">
                <a:effectLst/>
                <a:latin typeface="+mn-lt"/>
              </a:endParaRPr>
            </a:p>
          </p:txBody>
        </p:sp>
      </p:grpSp>
      <p:grpSp>
        <p:nvGrpSpPr>
          <p:cNvPr id="6" name="Group 22"/>
          <p:cNvGrpSpPr>
            <a:grpSpLocks/>
          </p:cNvGrpSpPr>
          <p:nvPr/>
        </p:nvGrpSpPr>
        <p:grpSpPr bwMode="auto">
          <a:xfrm>
            <a:off x="6143625" y="3429000"/>
            <a:ext cx="360363" cy="360363"/>
            <a:chOff x="3923" y="2659"/>
            <a:chExt cx="227" cy="227"/>
          </a:xfrm>
        </p:grpSpPr>
        <p:sp>
          <p:nvSpPr>
            <p:cNvPr id="75799" name="Oval 23"/>
            <p:cNvSpPr>
              <a:spLocks noChangeArrowheads="1"/>
            </p:cNvSpPr>
            <p:nvPr/>
          </p:nvSpPr>
          <p:spPr bwMode="gray">
            <a:xfrm>
              <a:off x="3923" y="2659"/>
              <a:ext cx="227" cy="227"/>
            </a:xfrm>
            <a:prstGeom prst="ellipse">
              <a:avLst/>
            </a:prstGeom>
            <a:gradFill rotWithShape="1">
              <a:gsLst>
                <a:gs pos="0">
                  <a:schemeClr val="hlink">
                    <a:gamma/>
                    <a:tint val="33725"/>
                    <a:invGamma/>
                  </a:schemeClr>
                </a:gs>
                <a:gs pos="100000">
                  <a:schemeClr val="hlink"/>
                </a:gs>
              </a:gsLst>
              <a:path path="shape">
                <a:fillToRect l="50000" t="50000" r="50000" b="50000"/>
              </a:path>
            </a:gradFill>
            <a:ln w="9525" algn="ctr">
              <a:noFill/>
              <a:round/>
              <a:headEnd/>
              <a:tailEnd/>
            </a:ln>
            <a:effectLst/>
          </p:spPr>
          <p:txBody>
            <a:bodyPr wrap="none" anchor="ctr"/>
            <a:lstStyle/>
            <a:p>
              <a:pPr fontAlgn="auto">
                <a:spcBef>
                  <a:spcPts val="0"/>
                </a:spcBef>
                <a:spcAft>
                  <a:spcPts val="0"/>
                </a:spcAft>
                <a:defRPr/>
              </a:pPr>
              <a:endParaRPr lang="ru-RU">
                <a:effectLst/>
                <a:latin typeface="+mn-lt"/>
              </a:endParaRPr>
            </a:p>
          </p:txBody>
        </p:sp>
        <p:sp>
          <p:nvSpPr>
            <p:cNvPr id="75800" name="Oval 24"/>
            <p:cNvSpPr>
              <a:spLocks noChangeArrowheads="1"/>
            </p:cNvSpPr>
            <p:nvPr/>
          </p:nvSpPr>
          <p:spPr bwMode="gray">
            <a:xfrm>
              <a:off x="3933" y="2678"/>
              <a:ext cx="141" cy="142"/>
            </a:xfrm>
            <a:prstGeom prst="ellipse">
              <a:avLst/>
            </a:prstGeom>
            <a:gradFill rotWithShape="1">
              <a:gsLst>
                <a:gs pos="0">
                  <a:schemeClr val="hlink">
                    <a:gamma/>
                    <a:tint val="33725"/>
                    <a:invGamma/>
                  </a:schemeClr>
                </a:gs>
                <a:gs pos="100000">
                  <a:schemeClr val="hlink">
                    <a:alpha val="0"/>
                  </a:schemeClr>
                </a:gs>
              </a:gsLst>
              <a:path path="shape">
                <a:fillToRect l="50000" t="50000" r="50000" b="50000"/>
              </a:path>
            </a:gradFill>
            <a:ln w="9525" algn="ctr">
              <a:noFill/>
              <a:round/>
              <a:headEnd/>
              <a:tailEnd/>
            </a:ln>
            <a:effectLst/>
          </p:spPr>
          <p:txBody>
            <a:bodyPr wrap="none" anchor="ctr"/>
            <a:lstStyle/>
            <a:p>
              <a:pPr fontAlgn="auto">
                <a:spcBef>
                  <a:spcPts val="0"/>
                </a:spcBef>
                <a:spcAft>
                  <a:spcPts val="0"/>
                </a:spcAft>
                <a:defRPr/>
              </a:pPr>
              <a:endParaRPr lang="ru-RU">
                <a:effectLst/>
                <a:latin typeface="+mn-lt"/>
              </a:endParaRPr>
            </a:p>
          </p:txBody>
        </p:sp>
      </p:grpSp>
      <p:grpSp>
        <p:nvGrpSpPr>
          <p:cNvPr id="7" name="Group 25"/>
          <p:cNvGrpSpPr>
            <a:grpSpLocks/>
          </p:cNvGrpSpPr>
          <p:nvPr/>
        </p:nvGrpSpPr>
        <p:grpSpPr bwMode="auto">
          <a:xfrm>
            <a:off x="5172075" y="5005388"/>
            <a:ext cx="360363" cy="360362"/>
            <a:chOff x="3515" y="3521"/>
            <a:chExt cx="227" cy="227"/>
          </a:xfrm>
        </p:grpSpPr>
        <p:sp>
          <p:nvSpPr>
            <p:cNvPr id="75802" name="Oval 26"/>
            <p:cNvSpPr>
              <a:spLocks noChangeArrowheads="1"/>
            </p:cNvSpPr>
            <p:nvPr/>
          </p:nvSpPr>
          <p:spPr bwMode="gray">
            <a:xfrm>
              <a:off x="3515" y="3521"/>
              <a:ext cx="227" cy="227"/>
            </a:xfrm>
            <a:prstGeom prst="ellipse">
              <a:avLst/>
            </a:prstGeom>
            <a:gradFill rotWithShape="1">
              <a:gsLst>
                <a:gs pos="0">
                  <a:schemeClr val="hlink">
                    <a:gamma/>
                    <a:tint val="33725"/>
                    <a:invGamma/>
                  </a:schemeClr>
                </a:gs>
                <a:gs pos="100000">
                  <a:schemeClr val="hlink"/>
                </a:gs>
              </a:gsLst>
              <a:path path="shape">
                <a:fillToRect l="50000" t="50000" r="50000" b="50000"/>
              </a:path>
            </a:gradFill>
            <a:ln w="9525" algn="ctr">
              <a:noFill/>
              <a:round/>
              <a:headEnd/>
              <a:tailEnd/>
            </a:ln>
            <a:effectLst/>
          </p:spPr>
          <p:txBody>
            <a:bodyPr wrap="none" anchor="ctr"/>
            <a:lstStyle/>
            <a:p>
              <a:pPr fontAlgn="auto">
                <a:spcBef>
                  <a:spcPts val="0"/>
                </a:spcBef>
                <a:spcAft>
                  <a:spcPts val="0"/>
                </a:spcAft>
                <a:defRPr/>
              </a:pPr>
              <a:endParaRPr lang="ru-RU">
                <a:effectLst/>
                <a:latin typeface="+mn-lt"/>
              </a:endParaRPr>
            </a:p>
          </p:txBody>
        </p:sp>
        <p:sp>
          <p:nvSpPr>
            <p:cNvPr id="75803" name="Oval 27"/>
            <p:cNvSpPr>
              <a:spLocks noChangeArrowheads="1"/>
            </p:cNvSpPr>
            <p:nvPr/>
          </p:nvSpPr>
          <p:spPr bwMode="gray">
            <a:xfrm>
              <a:off x="3525" y="3540"/>
              <a:ext cx="141" cy="142"/>
            </a:xfrm>
            <a:prstGeom prst="ellipse">
              <a:avLst/>
            </a:prstGeom>
            <a:gradFill rotWithShape="1">
              <a:gsLst>
                <a:gs pos="0">
                  <a:schemeClr val="hlink">
                    <a:gamma/>
                    <a:tint val="33725"/>
                    <a:invGamma/>
                  </a:schemeClr>
                </a:gs>
                <a:gs pos="100000">
                  <a:schemeClr val="hlink">
                    <a:alpha val="0"/>
                  </a:schemeClr>
                </a:gs>
              </a:gsLst>
              <a:path path="shape">
                <a:fillToRect l="50000" t="50000" r="50000" b="50000"/>
              </a:path>
            </a:gradFill>
            <a:ln w="9525" algn="ctr">
              <a:noFill/>
              <a:round/>
              <a:headEnd/>
              <a:tailEnd/>
            </a:ln>
            <a:effectLst/>
          </p:spPr>
          <p:txBody>
            <a:bodyPr wrap="none" anchor="ctr"/>
            <a:lstStyle/>
            <a:p>
              <a:pPr fontAlgn="auto">
                <a:spcBef>
                  <a:spcPts val="0"/>
                </a:spcBef>
                <a:spcAft>
                  <a:spcPts val="0"/>
                </a:spcAft>
                <a:defRPr/>
              </a:pPr>
              <a:endParaRPr lang="ru-RU">
                <a:effectLst/>
                <a:latin typeface="+mn-lt"/>
              </a:endParaRPr>
            </a:p>
          </p:txBody>
        </p:sp>
      </p:grpSp>
      <p:sp>
        <p:nvSpPr>
          <p:cNvPr id="75804" name="Oval 28"/>
          <p:cNvSpPr>
            <a:spLocks noChangeArrowheads="1"/>
          </p:cNvSpPr>
          <p:nvPr/>
        </p:nvSpPr>
        <p:spPr bwMode="gray">
          <a:xfrm>
            <a:off x="3462338" y="2643188"/>
            <a:ext cx="1944687" cy="1944687"/>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fontAlgn="auto">
              <a:spcBef>
                <a:spcPts val="0"/>
              </a:spcBef>
              <a:spcAft>
                <a:spcPts val="0"/>
              </a:spcAft>
              <a:defRPr/>
            </a:pPr>
            <a:endParaRPr lang="ru-RU">
              <a:effectLst/>
              <a:latin typeface="+mn-lt"/>
            </a:endParaRPr>
          </a:p>
        </p:txBody>
      </p:sp>
      <p:sp>
        <p:nvSpPr>
          <p:cNvPr id="75805" name="Oval 29"/>
          <p:cNvSpPr>
            <a:spLocks noChangeArrowheads="1"/>
          </p:cNvSpPr>
          <p:nvPr/>
        </p:nvSpPr>
        <p:spPr bwMode="gray">
          <a:xfrm>
            <a:off x="3455988" y="2627313"/>
            <a:ext cx="1944687" cy="1944687"/>
          </a:xfrm>
          <a:prstGeom prst="ellipse">
            <a:avLst/>
          </a:prstGeom>
          <a:gradFill rotWithShape="1">
            <a:gsLst>
              <a:gs pos="0">
                <a:schemeClr val="hlink">
                  <a:alpha val="32001"/>
                </a:schemeClr>
              </a:gs>
              <a:gs pos="100000">
                <a:schemeClr val="hlink">
                  <a:gamma/>
                  <a:shade val="46275"/>
                  <a:invGamma/>
                </a:schemeClr>
              </a:gs>
            </a:gsLst>
            <a:lin ang="2700000" scaled="1"/>
          </a:gradFill>
          <a:ln w="38100" algn="ctr">
            <a:noFill/>
            <a:round/>
            <a:headEnd/>
            <a:tailEnd/>
          </a:ln>
          <a:effectLst/>
        </p:spPr>
        <p:txBody>
          <a:bodyPr wrap="none" anchor="ctr">
            <a:spAutoFit/>
          </a:bodyPr>
          <a:lstStyle/>
          <a:p>
            <a:pPr fontAlgn="auto">
              <a:spcBef>
                <a:spcPts val="0"/>
              </a:spcBef>
              <a:spcAft>
                <a:spcPts val="0"/>
              </a:spcAft>
              <a:defRPr/>
            </a:pPr>
            <a:endParaRPr lang="ru-RU">
              <a:effectLst/>
              <a:latin typeface="+mn-lt"/>
            </a:endParaRPr>
          </a:p>
        </p:txBody>
      </p:sp>
      <p:sp>
        <p:nvSpPr>
          <p:cNvPr id="75806" name="Oval 30"/>
          <p:cNvSpPr>
            <a:spLocks noChangeArrowheads="1"/>
          </p:cNvSpPr>
          <p:nvPr/>
        </p:nvSpPr>
        <p:spPr bwMode="gray">
          <a:xfrm>
            <a:off x="3589338" y="2770188"/>
            <a:ext cx="1690687" cy="1690687"/>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fontAlgn="auto">
              <a:spcBef>
                <a:spcPts val="0"/>
              </a:spcBef>
              <a:spcAft>
                <a:spcPts val="0"/>
              </a:spcAft>
              <a:defRPr/>
            </a:pPr>
            <a:endParaRPr lang="ru-RU">
              <a:effectLst/>
              <a:latin typeface="+mn-lt"/>
            </a:endParaRPr>
          </a:p>
        </p:txBody>
      </p:sp>
      <p:sp>
        <p:nvSpPr>
          <p:cNvPr id="75807" name="Oval 31"/>
          <p:cNvSpPr>
            <a:spLocks noChangeArrowheads="1"/>
          </p:cNvSpPr>
          <p:nvPr/>
        </p:nvSpPr>
        <p:spPr bwMode="gray">
          <a:xfrm>
            <a:off x="3571875" y="2743200"/>
            <a:ext cx="1690688" cy="1690688"/>
          </a:xfrm>
          <a:prstGeom prst="ellipse">
            <a:avLst/>
          </a:prstGeom>
          <a:gradFill rotWithShape="1">
            <a:gsLst>
              <a:gs pos="0">
                <a:schemeClr val="hlink">
                  <a:gamma/>
                  <a:shade val="63529"/>
                  <a:invGamma/>
                </a:schemeClr>
              </a:gs>
              <a:gs pos="100000">
                <a:schemeClr val="hlink">
                  <a:alpha val="0"/>
                </a:schemeClr>
              </a:gs>
            </a:gsLst>
            <a:lin ang="2700000" scaled="1"/>
          </a:gradFill>
          <a:ln w="38100" algn="ctr">
            <a:noFill/>
            <a:round/>
            <a:headEnd/>
            <a:tailEnd/>
          </a:ln>
          <a:effectLst/>
        </p:spPr>
        <p:txBody>
          <a:bodyPr anchor="ctr">
            <a:spAutoFit/>
          </a:bodyPr>
          <a:lstStyle/>
          <a:p>
            <a:pPr fontAlgn="auto">
              <a:spcBef>
                <a:spcPts val="0"/>
              </a:spcBef>
              <a:spcAft>
                <a:spcPts val="0"/>
              </a:spcAft>
              <a:defRPr/>
            </a:pPr>
            <a:endParaRPr lang="ru-RU">
              <a:effectLst/>
              <a:latin typeface="+mn-lt"/>
            </a:endParaRPr>
          </a:p>
        </p:txBody>
      </p:sp>
      <p:sp>
        <p:nvSpPr>
          <p:cNvPr id="30739" name="Oval 32"/>
          <p:cNvSpPr>
            <a:spLocks noChangeArrowheads="1"/>
          </p:cNvSpPr>
          <p:nvPr/>
        </p:nvSpPr>
        <p:spPr bwMode="gray">
          <a:xfrm>
            <a:off x="3673475" y="2854325"/>
            <a:ext cx="1522413" cy="1522413"/>
          </a:xfrm>
          <a:prstGeom prst="ellipse">
            <a:avLst/>
          </a:prstGeom>
          <a:solidFill>
            <a:srgbClr val="333333"/>
          </a:solidFill>
          <a:ln w="38100" algn="ctr">
            <a:noFill/>
            <a:round/>
            <a:headEnd/>
            <a:tailEnd/>
          </a:ln>
        </p:spPr>
        <p:txBody>
          <a:bodyPr anchor="ctr">
            <a:spAutoFit/>
          </a:bodyPr>
          <a:lstStyle/>
          <a:p>
            <a:endParaRPr lang="ru-RU">
              <a:effectLst/>
              <a:latin typeface="Calibri" pitchFamily="34" charset="0"/>
            </a:endParaRPr>
          </a:p>
        </p:txBody>
      </p:sp>
      <p:sp>
        <p:nvSpPr>
          <p:cNvPr id="30740" name="Oval 33"/>
          <p:cNvSpPr>
            <a:spLocks noChangeArrowheads="1"/>
          </p:cNvSpPr>
          <p:nvPr/>
        </p:nvSpPr>
        <p:spPr bwMode="gray">
          <a:xfrm>
            <a:off x="3695700" y="2873375"/>
            <a:ext cx="1471613" cy="1473200"/>
          </a:xfrm>
          <a:prstGeom prst="ellipse">
            <a:avLst/>
          </a:prstGeom>
          <a:gradFill rotWithShape="1">
            <a:gsLst>
              <a:gs pos="0">
                <a:srgbClr val="636869"/>
              </a:gs>
              <a:gs pos="100000">
                <a:srgbClr val="D6E1E2"/>
              </a:gs>
            </a:gsLst>
            <a:lin ang="5400000" scaled="1"/>
          </a:gradFill>
          <a:ln w="9525" algn="ctr">
            <a:noFill/>
            <a:round/>
            <a:headEnd/>
            <a:tailEnd/>
          </a:ln>
        </p:spPr>
        <p:txBody>
          <a:bodyPr vert="eaVert" wrap="none" anchor="ctr"/>
          <a:lstStyle/>
          <a:p>
            <a:endParaRPr lang="ru-RU">
              <a:effectLst/>
              <a:latin typeface="Calibri" pitchFamily="34" charset="0"/>
            </a:endParaRPr>
          </a:p>
        </p:txBody>
      </p:sp>
      <p:sp>
        <p:nvSpPr>
          <p:cNvPr id="30741" name="Oval 34"/>
          <p:cNvSpPr>
            <a:spLocks noChangeArrowheads="1"/>
          </p:cNvSpPr>
          <p:nvPr/>
        </p:nvSpPr>
        <p:spPr bwMode="gray">
          <a:xfrm>
            <a:off x="3713163" y="2882900"/>
            <a:ext cx="1438275" cy="1435100"/>
          </a:xfrm>
          <a:prstGeom prst="ellipse">
            <a:avLst/>
          </a:prstGeom>
          <a:gradFill rotWithShape="1">
            <a:gsLst>
              <a:gs pos="0">
                <a:srgbClr val="D6E1E2">
                  <a:alpha val="0"/>
                </a:srgbClr>
              </a:gs>
              <a:gs pos="100000">
                <a:srgbClr val="F1F5F5"/>
              </a:gs>
            </a:gsLst>
            <a:lin ang="5400000" scaled="1"/>
          </a:gradFill>
          <a:ln w="9525" algn="ctr">
            <a:noFill/>
            <a:round/>
            <a:headEnd/>
            <a:tailEnd/>
          </a:ln>
        </p:spPr>
        <p:txBody>
          <a:bodyPr vert="eaVert" wrap="none" anchor="ctr"/>
          <a:lstStyle/>
          <a:p>
            <a:endParaRPr lang="ru-RU">
              <a:effectLst/>
              <a:latin typeface="Calibri" pitchFamily="34" charset="0"/>
            </a:endParaRPr>
          </a:p>
        </p:txBody>
      </p:sp>
      <p:sp>
        <p:nvSpPr>
          <p:cNvPr id="30742" name="Oval 35"/>
          <p:cNvSpPr>
            <a:spLocks noChangeArrowheads="1"/>
          </p:cNvSpPr>
          <p:nvPr/>
        </p:nvSpPr>
        <p:spPr bwMode="gray">
          <a:xfrm>
            <a:off x="3729038" y="2897188"/>
            <a:ext cx="1366837" cy="1341437"/>
          </a:xfrm>
          <a:prstGeom prst="ellipse">
            <a:avLst/>
          </a:prstGeom>
          <a:gradFill rotWithShape="1">
            <a:gsLst>
              <a:gs pos="0">
                <a:srgbClr val="AAB2B3"/>
              </a:gs>
              <a:gs pos="100000">
                <a:srgbClr val="D6E1E2">
                  <a:alpha val="48000"/>
                </a:srgbClr>
              </a:gs>
            </a:gsLst>
            <a:lin ang="5400000" scaled="1"/>
          </a:gradFill>
          <a:ln w="9525" algn="ctr">
            <a:noFill/>
            <a:round/>
            <a:headEnd/>
            <a:tailEnd/>
          </a:ln>
        </p:spPr>
        <p:txBody>
          <a:bodyPr vert="eaVert" wrap="none" anchor="ctr"/>
          <a:lstStyle/>
          <a:p>
            <a:endParaRPr lang="ru-RU">
              <a:effectLst/>
              <a:latin typeface="Calibri" pitchFamily="34" charset="0"/>
            </a:endParaRPr>
          </a:p>
        </p:txBody>
      </p:sp>
      <p:sp>
        <p:nvSpPr>
          <p:cNvPr id="30743" name="Oval 36"/>
          <p:cNvSpPr>
            <a:spLocks noChangeArrowheads="1"/>
          </p:cNvSpPr>
          <p:nvPr/>
        </p:nvSpPr>
        <p:spPr bwMode="gray">
          <a:xfrm>
            <a:off x="3810000" y="2933700"/>
            <a:ext cx="1214438" cy="1090613"/>
          </a:xfrm>
          <a:prstGeom prst="ellipse">
            <a:avLst/>
          </a:prstGeom>
          <a:gradFill rotWithShape="1">
            <a:gsLst>
              <a:gs pos="0">
                <a:srgbClr val="FFFFFF"/>
              </a:gs>
              <a:gs pos="100000">
                <a:srgbClr val="D6E1E2">
                  <a:alpha val="37999"/>
                </a:srgbClr>
              </a:gs>
            </a:gsLst>
            <a:lin ang="5400000" scaled="1"/>
          </a:gradFill>
          <a:ln w="9525" algn="ctr">
            <a:noFill/>
            <a:round/>
            <a:headEnd/>
            <a:tailEnd/>
          </a:ln>
        </p:spPr>
        <p:txBody>
          <a:bodyPr vert="eaVert" wrap="none" anchor="ctr"/>
          <a:lstStyle/>
          <a:p>
            <a:endParaRPr lang="ru-RU">
              <a:effectLst/>
              <a:latin typeface="Calibri" pitchFamily="34" charset="0"/>
            </a:endParaRPr>
          </a:p>
        </p:txBody>
      </p:sp>
      <p:sp>
        <p:nvSpPr>
          <p:cNvPr id="30744" name="Text Box 37"/>
          <p:cNvSpPr txBox="1">
            <a:spLocks noChangeArrowheads="1"/>
          </p:cNvSpPr>
          <p:nvPr/>
        </p:nvSpPr>
        <p:spPr bwMode="gray">
          <a:xfrm>
            <a:off x="3871913" y="3343275"/>
            <a:ext cx="1119187" cy="519113"/>
          </a:xfrm>
          <a:prstGeom prst="rect">
            <a:avLst/>
          </a:prstGeom>
          <a:noFill/>
          <a:ln w="9525" algn="ctr">
            <a:noFill/>
            <a:miter lim="800000"/>
            <a:headEnd/>
            <a:tailEnd/>
          </a:ln>
        </p:spPr>
        <p:txBody>
          <a:bodyPr wrap="none">
            <a:spAutoFit/>
          </a:bodyPr>
          <a:lstStyle/>
          <a:p>
            <a:pPr algn="ctr" eaLnBrk="0" hangingPunct="0"/>
            <a:r>
              <a:rPr lang="ru-RU" sz="2800">
                <a:solidFill>
                  <a:srgbClr val="000000"/>
                </a:solidFill>
                <a:effectLst/>
                <a:latin typeface="Calibri" pitchFamily="34" charset="0"/>
              </a:rPr>
              <a:t>Квест</a:t>
            </a:r>
            <a:endParaRPr lang="en-US" sz="2800">
              <a:solidFill>
                <a:srgbClr val="000000"/>
              </a:solidFill>
              <a:effectLst/>
              <a:latin typeface="Calibri" pitchFamily="34" charset="0"/>
            </a:endParaRPr>
          </a:p>
        </p:txBody>
      </p:sp>
      <p:sp>
        <p:nvSpPr>
          <p:cNvPr id="30745" name="Text Box 38"/>
          <p:cNvSpPr txBox="1">
            <a:spLocks noChangeArrowheads="1"/>
          </p:cNvSpPr>
          <p:nvPr/>
        </p:nvSpPr>
        <p:spPr bwMode="auto">
          <a:xfrm>
            <a:off x="5553075" y="1676400"/>
            <a:ext cx="3309938" cy="830263"/>
          </a:xfrm>
          <a:prstGeom prst="rect">
            <a:avLst/>
          </a:prstGeom>
          <a:noFill/>
          <a:ln w="9525" algn="ctr">
            <a:noFill/>
            <a:miter lim="800000"/>
            <a:headEnd/>
            <a:tailEnd/>
          </a:ln>
        </p:spPr>
        <p:txBody>
          <a:bodyPr wrap="none">
            <a:spAutoFit/>
          </a:bodyPr>
          <a:lstStyle/>
          <a:p>
            <a:pPr eaLnBrk="0" hangingPunct="0"/>
            <a:r>
              <a:rPr lang="ru-RU" sz="2400" b="1">
                <a:solidFill>
                  <a:schemeClr val="tx2"/>
                </a:solidFill>
                <a:effectLst/>
                <a:latin typeface="Calibri" pitchFamily="34" charset="0"/>
              </a:rPr>
              <a:t>Развитие читательских </a:t>
            </a:r>
          </a:p>
          <a:p>
            <a:pPr eaLnBrk="0" hangingPunct="0"/>
            <a:r>
              <a:rPr lang="ru-RU" sz="2400" b="1">
                <a:solidFill>
                  <a:schemeClr val="tx2"/>
                </a:solidFill>
                <a:effectLst/>
                <a:latin typeface="Calibri" pitchFamily="34" charset="0"/>
              </a:rPr>
              <a:t>компетенций</a:t>
            </a:r>
            <a:endParaRPr lang="en-US" sz="2400" b="1">
              <a:solidFill>
                <a:schemeClr val="tx2"/>
              </a:solidFill>
              <a:effectLst/>
              <a:latin typeface="Calibri" pitchFamily="34" charset="0"/>
            </a:endParaRPr>
          </a:p>
        </p:txBody>
      </p:sp>
      <p:sp>
        <p:nvSpPr>
          <p:cNvPr id="30746" name="Text Box 39"/>
          <p:cNvSpPr txBox="1">
            <a:spLocks noChangeArrowheads="1"/>
          </p:cNvSpPr>
          <p:nvPr/>
        </p:nvSpPr>
        <p:spPr bwMode="auto">
          <a:xfrm>
            <a:off x="142875" y="2071688"/>
            <a:ext cx="3429000" cy="1200150"/>
          </a:xfrm>
          <a:prstGeom prst="rect">
            <a:avLst/>
          </a:prstGeom>
          <a:noFill/>
          <a:ln w="9525" algn="ctr">
            <a:noFill/>
            <a:miter lim="800000"/>
            <a:headEnd/>
            <a:tailEnd/>
          </a:ln>
        </p:spPr>
        <p:txBody>
          <a:bodyPr>
            <a:spAutoFit/>
          </a:bodyPr>
          <a:lstStyle/>
          <a:p>
            <a:pPr algn="just" eaLnBrk="0" hangingPunct="0"/>
            <a:r>
              <a:rPr lang="ru-RU" sz="2400" b="1">
                <a:solidFill>
                  <a:schemeClr val="tx2"/>
                </a:solidFill>
                <a:effectLst/>
                <a:latin typeface="Calibri" pitchFamily="34" charset="0"/>
              </a:rPr>
              <a:t>Тренировка и развитие</a:t>
            </a:r>
          </a:p>
          <a:p>
            <a:pPr algn="just" eaLnBrk="0" hangingPunct="0"/>
            <a:r>
              <a:rPr lang="ru-RU" sz="2400" b="1">
                <a:solidFill>
                  <a:schemeClr val="tx2"/>
                </a:solidFill>
                <a:effectLst/>
                <a:latin typeface="Calibri" pitchFamily="34" charset="0"/>
              </a:rPr>
              <a:t>навыков информацион-ной деятельности</a:t>
            </a:r>
            <a:endParaRPr lang="en-US" sz="2400" b="1">
              <a:solidFill>
                <a:schemeClr val="tx2"/>
              </a:solidFill>
              <a:effectLst/>
              <a:latin typeface="Calibri" pitchFamily="34" charset="0"/>
            </a:endParaRPr>
          </a:p>
        </p:txBody>
      </p:sp>
      <p:sp>
        <p:nvSpPr>
          <p:cNvPr id="30747" name="Text Box 40"/>
          <p:cNvSpPr txBox="1">
            <a:spLocks noChangeArrowheads="1"/>
          </p:cNvSpPr>
          <p:nvPr/>
        </p:nvSpPr>
        <p:spPr bwMode="auto">
          <a:xfrm>
            <a:off x="6500813" y="3214688"/>
            <a:ext cx="2390775" cy="1200150"/>
          </a:xfrm>
          <a:prstGeom prst="rect">
            <a:avLst/>
          </a:prstGeom>
          <a:noFill/>
          <a:ln w="9525" algn="ctr">
            <a:noFill/>
            <a:miter lim="800000"/>
            <a:headEnd/>
            <a:tailEnd/>
          </a:ln>
        </p:spPr>
        <p:txBody>
          <a:bodyPr>
            <a:spAutoFit/>
          </a:bodyPr>
          <a:lstStyle/>
          <a:p>
            <a:pPr eaLnBrk="0" hangingPunct="0"/>
            <a:r>
              <a:rPr lang="ru-RU" sz="2400" b="1">
                <a:solidFill>
                  <a:schemeClr val="tx2"/>
                </a:solidFill>
                <a:effectLst/>
                <a:latin typeface="Calibri" pitchFamily="34" charset="0"/>
              </a:rPr>
              <a:t>Способ формирования</a:t>
            </a:r>
          </a:p>
          <a:p>
            <a:pPr eaLnBrk="0" hangingPunct="0"/>
            <a:r>
              <a:rPr lang="ru-RU" sz="2400" b="1">
                <a:solidFill>
                  <a:schemeClr val="tx2"/>
                </a:solidFill>
                <a:effectLst/>
                <a:latin typeface="Calibri" pitchFamily="34" charset="0"/>
              </a:rPr>
              <a:t>мотивации</a:t>
            </a:r>
            <a:endParaRPr lang="en-US" sz="2400" b="1">
              <a:solidFill>
                <a:schemeClr val="tx2"/>
              </a:solidFill>
              <a:effectLst/>
              <a:latin typeface="Calibri" pitchFamily="34" charset="0"/>
            </a:endParaRPr>
          </a:p>
        </p:txBody>
      </p:sp>
      <p:sp>
        <p:nvSpPr>
          <p:cNvPr id="30748" name="Text Box 41"/>
          <p:cNvSpPr txBox="1">
            <a:spLocks noChangeArrowheads="1"/>
          </p:cNvSpPr>
          <p:nvPr/>
        </p:nvSpPr>
        <p:spPr bwMode="auto">
          <a:xfrm>
            <a:off x="5500688" y="5429250"/>
            <a:ext cx="3357562" cy="461963"/>
          </a:xfrm>
          <a:prstGeom prst="rect">
            <a:avLst/>
          </a:prstGeom>
          <a:noFill/>
          <a:ln w="9525" algn="ctr">
            <a:noFill/>
            <a:miter lim="800000"/>
            <a:headEnd/>
            <a:tailEnd/>
          </a:ln>
        </p:spPr>
        <p:txBody>
          <a:bodyPr>
            <a:spAutoFit/>
          </a:bodyPr>
          <a:lstStyle/>
          <a:p>
            <a:pPr eaLnBrk="0" hangingPunct="0"/>
            <a:r>
              <a:rPr lang="ru-RU" sz="2400" b="1">
                <a:solidFill>
                  <a:schemeClr val="tx2"/>
                </a:solidFill>
                <a:effectLst/>
                <a:latin typeface="Calibri" pitchFamily="34" charset="0"/>
              </a:rPr>
              <a:t>Междисциплинарность</a:t>
            </a:r>
            <a:endParaRPr lang="en-US" sz="2400" b="1">
              <a:solidFill>
                <a:schemeClr val="tx2"/>
              </a:solidFill>
              <a:effectLst/>
              <a:latin typeface="Calibri" pitchFamily="34" charset="0"/>
            </a:endParaRPr>
          </a:p>
        </p:txBody>
      </p:sp>
      <p:sp>
        <p:nvSpPr>
          <p:cNvPr id="30749" name="Text Box 42"/>
          <p:cNvSpPr txBox="1">
            <a:spLocks noChangeArrowheads="1"/>
          </p:cNvSpPr>
          <p:nvPr/>
        </p:nvSpPr>
        <p:spPr bwMode="auto">
          <a:xfrm>
            <a:off x="500063" y="3500438"/>
            <a:ext cx="1928812" cy="1200150"/>
          </a:xfrm>
          <a:prstGeom prst="rect">
            <a:avLst/>
          </a:prstGeom>
          <a:noFill/>
          <a:ln w="9525" algn="ctr">
            <a:noFill/>
            <a:miter lim="800000"/>
            <a:headEnd/>
            <a:tailEnd/>
          </a:ln>
        </p:spPr>
        <p:txBody>
          <a:bodyPr>
            <a:spAutoFit/>
          </a:bodyPr>
          <a:lstStyle/>
          <a:p>
            <a:pPr algn="r" eaLnBrk="0" hangingPunct="0"/>
            <a:r>
              <a:rPr lang="ru-RU" sz="2400" b="1">
                <a:solidFill>
                  <a:schemeClr val="tx2"/>
                </a:solidFill>
                <a:effectLst/>
                <a:latin typeface="Calibri" pitchFamily="34" charset="0"/>
                <a:ea typeface="Calibri" pitchFamily="34" charset="0"/>
                <a:cs typeface="Calibri" pitchFamily="34" charset="0"/>
              </a:rPr>
              <a:t>Развитие</a:t>
            </a:r>
          </a:p>
          <a:p>
            <a:pPr algn="r" eaLnBrk="0" hangingPunct="0"/>
            <a:r>
              <a:rPr lang="ru-RU" sz="2400" b="1">
                <a:solidFill>
                  <a:schemeClr val="tx2"/>
                </a:solidFill>
                <a:effectLst/>
                <a:latin typeface="Calibri" pitchFamily="34" charset="0"/>
                <a:ea typeface="Calibri" pitchFamily="34" charset="0"/>
                <a:cs typeface="Calibri" pitchFamily="34" charset="0"/>
              </a:rPr>
              <a:t>творческого</a:t>
            </a:r>
          </a:p>
          <a:p>
            <a:pPr algn="r" eaLnBrk="0" hangingPunct="0"/>
            <a:r>
              <a:rPr lang="ru-RU" sz="2400" b="1">
                <a:solidFill>
                  <a:schemeClr val="tx2"/>
                </a:solidFill>
                <a:effectLst/>
                <a:latin typeface="Calibri" pitchFamily="34" charset="0"/>
                <a:ea typeface="Calibri" pitchFamily="34" charset="0"/>
                <a:cs typeface="Calibri" pitchFamily="34" charset="0"/>
              </a:rPr>
              <a:t>потенциала</a:t>
            </a:r>
            <a:endParaRPr lang="en-US" sz="2800" b="1">
              <a:solidFill>
                <a:schemeClr val="tx2"/>
              </a:solidFill>
              <a:effectLst/>
              <a:latin typeface="Calibri" pitchFamily="34" charset="0"/>
              <a:ea typeface="Calibri" pitchFamily="34" charset="0"/>
              <a:cs typeface="Calibri" pitchFamily="34" charset="0"/>
            </a:endParaRPr>
          </a:p>
        </p:txBody>
      </p:sp>
      <p:sp>
        <p:nvSpPr>
          <p:cNvPr id="30750" name="Text Box 43"/>
          <p:cNvSpPr txBox="1">
            <a:spLocks noChangeArrowheads="1"/>
          </p:cNvSpPr>
          <p:nvPr/>
        </p:nvSpPr>
        <p:spPr bwMode="auto">
          <a:xfrm>
            <a:off x="285750" y="5286375"/>
            <a:ext cx="2944813" cy="1200150"/>
          </a:xfrm>
          <a:prstGeom prst="rect">
            <a:avLst/>
          </a:prstGeom>
          <a:noFill/>
          <a:ln w="9525" algn="ctr">
            <a:noFill/>
            <a:miter lim="800000"/>
            <a:headEnd/>
            <a:tailEnd/>
          </a:ln>
        </p:spPr>
        <p:txBody>
          <a:bodyPr>
            <a:spAutoFit/>
          </a:bodyPr>
          <a:lstStyle/>
          <a:p>
            <a:pPr algn="r" eaLnBrk="0" hangingPunct="0"/>
            <a:r>
              <a:rPr lang="ru-RU" sz="2400" b="1">
                <a:solidFill>
                  <a:schemeClr val="tx2"/>
                </a:solidFill>
                <a:effectLst/>
                <a:latin typeface="Calibri" pitchFamily="34" charset="0"/>
              </a:rPr>
              <a:t>Развитие</a:t>
            </a:r>
          </a:p>
          <a:p>
            <a:pPr algn="r" eaLnBrk="0" hangingPunct="0"/>
            <a:r>
              <a:rPr lang="ru-RU" sz="2400" b="1">
                <a:solidFill>
                  <a:schemeClr val="tx2"/>
                </a:solidFill>
                <a:effectLst/>
                <a:latin typeface="Calibri" pitchFamily="34" charset="0"/>
              </a:rPr>
              <a:t>коммуникативных умений</a:t>
            </a:r>
            <a:endParaRPr lang="en-US" sz="2400" b="1">
              <a:solidFill>
                <a:schemeClr val="tx2"/>
              </a:solidFill>
              <a:effectLst/>
              <a:latin typeface="Calibri" pitchFamily="34" charset="0"/>
            </a:endParaRPr>
          </a:p>
        </p:txBody>
      </p:sp>
      <p:sp>
        <p:nvSpPr>
          <p:cNvPr id="10286" name="Text Box 46"/>
          <p:cNvSpPr txBox="1">
            <a:spLocks noChangeArrowheads="1"/>
          </p:cNvSpPr>
          <p:nvPr/>
        </p:nvSpPr>
        <p:spPr bwMode="auto">
          <a:xfrm>
            <a:off x="879475" y="419100"/>
            <a:ext cx="184150" cy="366713"/>
          </a:xfrm>
          <a:prstGeom prst="rect">
            <a:avLst/>
          </a:prstGeom>
          <a:noFill/>
          <a:ln w="9525">
            <a:noFill/>
            <a:miter lim="800000"/>
            <a:headEnd/>
            <a:tailEnd/>
          </a:ln>
          <a:effectLst/>
        </p:spPr>
        <p:txBody>
          <a:bodyPr wrap="none">
            <a:spAutoFit/>
          </a:bodyPr>
          <a:lstStyle/>
          <a:p>
            <a:pPr>
              <a:defRPr/>
            </a:pPr>
            <a:endParaRPr lang="ru-RU">
              <a:solidFill>
                <a:srgbClr val="220272"/>
              </a:solidFill>
              <a:effectLst>
                <a:outerShdw blurRad="38100" dist="38100" dir="2700000" algn="tl">
                  <a:srgbClr val="C0C0C0"/>
                </a:outerShdw>
              </a:effectLst>
            </a:endParaRPr>
          </a:p>
        </p:txBody>
      </p:sp>
      <p:sp>
        <p:nvSpPr>
          <p:cNvPr id="46" name="TextBox 45"/>
          <p:cNvSpPr txBox="1"/>
          <p:nvPr/>
        </p:nvSpPr>
        <p:spPr>
          <a:xfrm>
            <a:off x="571500" y="285750"/>
            <a:ext cx="7786688" cy="1323975"/>
          </a:xfrm>
          <a:prstGeom prst="rect">
            <a:avLst/>
          </a:prstGeom>
          <a:noFill/>
        </p:spPr>
        <p:txBody>
          <a:bodyPr>
            <a:spAutoFit/>
          </a:bodyPr>
          <a:lstStyle/>
          <a:p>
            <a:pPr algn="ctr">
              <a:defRPr/>
            </a:pPr>
            <a:r>
              <a:rPr lang="ru-RU" sz="4000" b="1" dirty="0">
                <a:solidFill>
                  <a:srgbClr val="7030A0"/>
                </a:solidFill>
                <a:latin typeface="Arial" pitchFamily="34" charset="0"/>
                <a:cs typeface="Arial" pitchFamily="34" charset="0"/>
              </a:rPr>
              <a:t>Методический потенциал</a:t>
            </a:r>
          </a:p>
          <a:p>
            <a:pPr algn="ctr">
              <a:defRPr/>
            </a:pPr>
            <a:r>
              <a:rPr lang="ru-RU" sz="4000" b="1" dirty="0" err="1">
                <a:solidFill>
                  <a:srgbClr val="7030A0"/>
                </a:solidFill>
                <a:latin typeface="Arial" pitchFamily="34" charset="0"/>
                <a:cs typeface="Arial" pitchFamily="34" charset="0"/>
              </a:rPr>
              <a:t>квестовых</a:t>
            </a:r>
            <a:r>
              <a:rPr lang="ru-RU" sz="4000" b="1" dirty="0">
                <a:solidFill>
                  <a:srgbClr val="7030A0"/>
                </a:solidFill>
                <a:latin typeface="Arial" pitchFamily="34" charset="0"/>
                <a:cs typeface="Arial" pitchFamily="34" charset="0"/>
              </a:rPr>
              <a:t> технологий</a:t>
            </a: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Содержимое 2"/>
          <p:cNvSpPr>
            <a:spLocks noGrp="1"/>
          </p:cNvSpPr>
          <p:nvPr>
            <p:ph idx="4294967295"/>
          </p:nvPr>
        </p:nvSpPr>
        <p:spPr>
          <a:xfrm>
            <a:off x="0" y="404813"/>
            <a:ext cx="8229600" cy="2881312"/>
          </a:xfrm>
        </p:spPr>
        <p:txBody>
          <a:bodyPr/>
          <a:lstStyle/>
          <a:p>
            <a:pPr marL="0" indent="0" algn="just" eaLnBrk="1" hangingPunct="1">
              <a:lnSpc>
                <a:spcPct val="90000"/>
              </a:lnSpc>
              <a:buFontTx/>
              <a:buNone/>
            </a:pPr>
            <a:r>
              <a:rPr lang="ru-RU" sz="4400" b="1" smtClean="0">
                <a:solidFill>
                  <a:srgbClr val="002060"/>
                </a:solidFill>
                <a:latin typeface="Monotype Corsiva" pitchFamily="66" charset="0"/>
              </a:rPr>
              <a:t>«Надо помогать людям эффективно учиться, вместо того чтобы передавать им ненужные знания»</a:t>
            </a:r>
          </a:p>
          <a:p>
            <a:pPr marL="0" indent="0" algn="r" eaLnBrk="1" hangingPunct="1">
              <a:lnSpc>
                <a:spcPct val="90000"/>
              </a:lnSpc>
              <a:buFontTx/>
              <a:buNone/>
            </a:pPr>
            <a:r>
              <a:rPr lang="ru-RU" b="1" smtClean="0">
                <a:solidFill>
                  <a:srgbClr val="002060"/>
                </a:solidFill>
                <a:latin typeface="Monotype Corsiva" pitchFamily="66" charset="0"/>
              </a:rPr>
              <a:t>П.</a:t>
            </a:r>
            <a:r>
              <a:rPr lang="en-US" b="1" smtClean="0">
                <a:solidFill>
                  <a:srgbClr val="002060"/>
                </a:solidFill>
                <a:latin typeface="Monotype Corsiva" pitchFamily="66" charset="0"/>
              </a:rPr>
              <a:t> </a:t>
            </a:r>
            <a:r>
              <a:rPr lang="ru-RU" b="1" smtClean="0">
                <a:solidFill>
                  <a:srgbClr val="002060"/>
                </a:solidFill>
                <a:latin typeface="Monotype Corsiva" pitchFamily="66" charset="0"/>
              </a:rPr>
              <a:t>Фани, А.</a:t>
            </a:r>
            <a:r>
              <a:rPr lang="en-US" b="1" smtClean="0">
                <a:solidFill>
                  <a:srgbClr val="002060"/>
                </a:solidFill>
                <a:latin typeface="Monotype Corsiva" pitchFamily="66" charset="0"/>
              </a:rPr>
              <a:t> </a:t>
            </a:r>
            <a:r>
              <a:rPr lang="ru-RU" b="1" smtClean="0">
                <a:solidFill>
                  <a:srgbClr val="002060"/>
                </a:solidFill>
                <a:latin typeface="Monotype Corsiva" pitchFamily="66" charset="0"/>
              </a:rPr>
              <a:t>Мамфол</a:t>
            </a:r>
            <a:r>
              <a:rPr lang="ru-RU" sz="4400" smtClean="0">
                <a:solidFill>
                  <a:srgbClr val="002060"/>
                </a:solidFill>
                <a:latin typeface="Monotype Corsiva" pitchFamily="66" charset="0"/>
              </a:rPr>
              <a:t>д</a:t>
            </a:r>
          </a:p>
          <a:p>
            <a:pPr marL="0" indent="0" eaLnBrk="1" hangingPunct="1">
              <a:lnSpc>
                <a:spcPct val="90000"/>
              </a:lnSpc>
            </a:pPr>
            <a:endParaRPr lang="ru-RU" sz="4800" smtClean="0"/>
          </a:p>
        </p:txBody>
      </p:sp>
      <p:pic>
        <p:nvPicPr>
          <p:cNvPr id="7169" name="Picture 1" descr="C:\Users\Юля\Desktop\1309463756_w3sd6fhbsnj4wu2.jpeg"/>
          <p:cNvPicPr>
            <a:picLocks noChangeAspect="1" noChangeArrowheads="1"/>
          </p:cNvPicPr>
          <p:nvPr/>
        </p:nvPicPr>
        <p:blipFill>
          <a:blip r:embed="rId2" cstate="print"/>
          <a:srcRect/>
          <a:stretch>
            <a:fillRect/>
          </a:stretch>
        </p:blipFill>
        <p:spPr bwMode="auto">
          <a:xfrm>
            <a:off x="611559" y="3645024"/>
            <a:ext cx="3600401" cy="2701429"/>
          </a:xfrm>
          <a:prstGeom prst="rect">
            <a:avLst/>
          </a:prstGeom>
        </p:spPr>
        <p:style>
          <a:lnRef idx="0">
            <a:schemeClr val="accent5"/>
          </a:lnRef>
          <a:fillRef idx="3">
            <a:schemeClr val="accent5"/>
          </a:fillRef>
          <a:effectRef idx="3">
            <a:schemeClr val="accent5"/>
          </a:effectRef>
          <a:fontRef idx="minor">
            <a:schemeClr val="lt1"/>
          </a:fontRef>
        </p:style>
      </p:pic>
      <p:pic>
        <p:nvPicPr>
          <p:cNvPr id="31748" name="Picture 2" descr="C:\Users\Юля\Desktop\1306499503_koncepcii-razvitiya-nau4nogo-snaniya.jpg"/>
          <p:cNvPicPr>
            <a:picLocks noChangeAspect="1" noChangeArrowheads="1"/>
          </p:cNvPicPr>
          <p:nvPr/>
        </p:nvPicPr>
        <p:blipFill>
          <a:blip r:embed="rId3" cstate="print">
            <a:clrChange>
              <a:clrFrom>
                <a:srgbClr val="FAFBF5"/>
              </a:clrFrom>
              <a:clrTo>
                <a:srgbClr val="FAFBF5">
                  <a:alpha val="0"/>
                </a:srgbClr>
              </a:clrTo>
            </a:clrChange>
          </a:blip>
          <a:srcRect/>
          <a:stretch>
            <a:fillRect/>
          </a:stretch>
        </p:blipFill>
        <p:spPr bwMode="auto">
          <a:xfrm>
            <a:off x="5580063" y="3500438"/>
            <a:ext cx="2952750" cy="29718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625" y="357188"/>
            <a:ext cx="8243888" cy="825500"/>
          </a:xfrm>
        </p:spPr>
        <p:txBody>
          <a:bodyPr/>
          <a:lstStyle/>
          <a:p>
            <a:pPr eaLnBrk="1" hangingPunct="1">
              <a:defRPr/>
            </a:pPr>
            <a:r>
              <a:rPr lang="ru-RU" sz="4000" b="1" dirty="0" smtClean="0">
                <a:solidFill>
                  <a:srgbClr val="7030A0"/>
                </a:solidFill>
                <a:latin typeface="Arial" pitchFamily="34" charset="0"/>
                <a:cs typeface="Arial" pitchFamily="34" charset="0"/>
              </a:rPr>
              <a:t>Навыки 21 века:</a:t>
            </a:r>
          </a:p>
        </p:txBody>
      </p:sp>
      <p:sp>
        <p:nvSpPr>
          <p:cNvPr id="6147" name="Содержимое 2"/>
          <p:cNvSpPr>
            <a:spLocks noGrp="1"/>
          </p:cNvSpPr>
          <p:nvPr>
            <p:ph idx="1"/>
          </p:nvPr>
        </p:nvSpPr>
        <p:spPr/>
        <p:txBody>
          <a:bodyPr/>
          <a:lstStyle/>
          <a:p>
            <a:pPr eaLnBrk="1" hangingPunct="1"/>
            <a:r>
              <a:rPr lang="ru-RU" sz="3600" dirty="0" err="1" smtClean="0">
                <a:solidFill>
                  <a:srgbClr val="000000"/>
                </a:solidFill>
              </a:rPr>
              <a:t>целеполагание</a:t>
            </a:r>
            <a:r>
              <a:rPr lang="ru-RU" sz="3600" dirty="0" smtClean="0">
                <a:solidFill>
                  <a:srgbClr val="000000"/>
                </a:solidFill>
              </a:rPr>
              <a:t>,</a:t>
            </a:r>
          </a:p>
          <a:p>
            <a:pPr eaLnBrk="1" hangingPunct="1"/>
            <a:r>
              <a:rPr lang="ru-RU" sz="3600" dirty="0" smtClean="0">
                <a:solidFill>
                  <a:srgbClr val="000000"/>
                </a:solidFill>
              </a:rPr>
              <a:t>компьютерное мышление,</a:t>
            </a:r>
          </a:p>
          <a:p>
            <a:pPr eaLnBrk="1" hangingPunct="1"/>
            <a:r>
              <a:rPr lang="ru-RU" sz="3600" dirty="0" err="1" smtClean="0">
                <a:solidFill>
                  <a:srgbClr val="000000"/>
                </a:solidFill>
              </a:rPr>
              <a:t>медиаграмотность</a:t>
            </a:r>
            <a:r>
              <a:rPr lang="ru-RU" sz="3600" dirty="0" smtClean="0">
                <a:solidFill>
                  <a:srgbClr val="000000"/>
                </a:solidFill>
              </a:rPr>
              <a:t>,</a:t>
            </a:r>
          </a:p>
          <a:p>
            <a:pPr eaLnBrk="1" hangingPunct="1"/>
            <a:r>
              <a:rPr lang="ru-RU" sz="3600" dirty="0" smtClean="0">
                <a:solidFill>
                  <a:srgbClr val="000000"/>
                </a:solidFill>
              </a:rPr>
              <a:t>творческое мышление,</a:t>
            </a:r>
          </a:p>
          <a:p>
            <a:pPr eaLnBrk="1" hangingPunct="1"/>
            <a:r>
              <a:rPr lang="ru-RU" sz="3600" dirty="0" smtClean="0">
                <a:solidFill>
                  <a:srgbClr val="000000"/>
                </a:solidFill>
              </a:rPr>
              <a:t>планирование,</a:t>
            </a:r>
          </a:p>
          <a:p>
            <a:pPr eaLnBrk="1" hangingPunct="1"/>
            <a:r>
              <a:rPr lang="ru-RU" sz="3600" dirty="0" smtClean="0">
                <a:solidFill>
                  <a:srgbClr val="000000"/>
                </a:solidFill>
              </a:rPr>
              <a:t>виртуальное сотрудничество.</a:t>
            </a:r>
          </a:p>
          <a:p>
            <a:pPr eaLnBrk="1" hangingPunct="1"/>
            <a:endParaRPr lang="ru-RU" dirty="0" smtClean="0"/>
          </a:p>
          <a:p>
            <a:pPr eaLnBrk="1" hangingPunct="1"/>
            <a:endParaRPr lang="ru-RU" dirty="0" smtClean="0"/>
          </a:p>
          <a:p>
            <a:pPr eaLnBrk="1" hangingPunct="1"/>
            <a:endParaRPr lang="ru-RU" dirty="0" smtClean="0"/>
          </a:p>
          <a:p>
            <a:pPr eaLnBrk="1" hangingPunct="1"/>
            <a:endParaRPr lang="ru-RU" dirty="0"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81000" y="609600"/>
            <a:ext cx="8243888" cy="754063"/>
          </a:xfrm>
        </p:spPr>
        <p:txBody>
          <a:bodyPr>
            <a:normAutofit fontScale="90000"/>
          </a:bodyPr>
          <a:lstStyle/>
          <a:p>
            <a:pPr eaLnBrk="1" hangingPunct="1">
              <a:defRPr/>
            </a:pPr>
            <a:r>
              <a:rPr lang="ru-RU" sz="4000" b="1" dirty="0" smtClean="0">
                <a:solidFill>
                  <a:srgbClr val="7030A0"/>
                </a:solidFill>
                <a:latin typeface="Arial" pitchFamily="34" charset="0"/>
                <a:cs typeface="Arial" pitchFamily="34" charset="0"/>
              </a:rPr>
              <a:t>Требования ФГОС НОО второго </a:t>
            </a:r>
            <a:r>
              <a:rPr lang="ru-RU" sz="4000" b="1" dirty="0" smtClean="0">
                <a:solidFill>
                  <a:srgbClr val="7030A0"/>
                </a:solidFill>
                <a:latin typeface="Arial" pitchFamily="34" charset="0"/>
                <a:cs typeface="Arial" pitchFamily="34" charset="0"/>
              </a:rPr>
              <a:t>поколения</a:t>
            </a:r>
            <a:endParaRPr lang="ru-RU" sz="4000" b="1" dirty="0" smtClean="0">
              <a:solidFill>
                <a:srgbClr val="7030A0"/>
              </a:solidFill>
              <a:latin typeface="Arial" pitchFamily="34" charset="0"/>
              <a:cs typeface="Arial" pitchFamily="34" charset="0"/>
            </a:endParaRPr>
          </a:p>
        </p:txBody>
      </p:sp>
      <p:sp>
        <p:nvSpPr>
          <p:cNvPr id="7171" name="Содержимое 2"/>
          <p:cNvSpPr>
            <a:spLocks noGrp="1"/>
          </p:cNvSpPr>
          <p:nvPr>
            <p:ph idx="1"/>
          </p:nvPr>
        </p:nvSpPr>
        <p:spPr/>
        <p:txBody>
          <a:bodyPr/>
          <a:lstStyle/>
          <a:p>
            <a:pPr eaLnBrk="1" hangingPunct="1">
              <a:spcAft>
                <a:spcPts val="600"/>
              </a:spcAft>
            </a:pPr>
            <a:r>
              <a:rPr lang="ru-RU" sz="2400" dirty="0" smtClean="0">
                <a:solidFill>
                  <a:srgbClr val="000000"/>
                </a:solidFill>
              </a:rPr>
              <a:t>Ребёнок может записывать, фиксировать информацию об окружающем мире с помощью инструментов ИКТ и обмениваться ею в образовательном процессе.</a:t>
            </a:r>
          </a:p>
          <a:p>
            <a:pPr eaLnBrk="1" hangingPunct="1">
              <a:spcAft>
                <a:spcPts val="600"/>
              </a:spcAft>
            </a:pPr>
            <a:r>
              <a:rPr lang="ru-RU" sz="2400" dirty="0" smtClean="0">
                <a:solidFill>
                  <a:srgbClr val="000000"/>
                </a:solidFill>
              </a:rPr>
              <a:t>Ребёнок умеет осуществлять расширенный поиск информации с помощью ресурсов библиотек и Интернета.</a:t>
            </a:r>
          </a:p>
          <a:p>
            <a:pPr eaLnBrk="1" hangingPunct="1"/>
            <a:r>
              <a:rPr lang="ru-RU" sz="2400" dirty="0" smtClean="0">
                <a:solidFill>
                  <a:srgbClr val="000000"/>
                </a:solidFill>
              </a:rPr>
              <a:t>Ребёнок может предоставлять информацию средствами ИКТ в графическом виде: таблицы, графики и прочее.</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a:xfrm>
            <a:off x="152400" y="274638"/>
            <a:ext cx="8991600" cy="1143000"/>
          </a:xfrm>
        </p:spPr>
        <p:txBody>
          <a:bodyPr>
            <a:normAutofit fontScale="90000"/>
          </a:bodyPr>
          <a:lstStyle/>
          <a:p>
            <a:pPr eaLnBrk="1" hangingPunct="1">
              <a:defRPr/>
            </a:pPr>
            <a:r>
              <a:rPr lang="ru-RU" sz="5400" b="1" dirty="0" smtClean="0">
                <a:solidFill>
                  <a:srgbClr val="220272"/>
                </a:solidFill>
                <a:latin typeface="Wide Latin" pitchFamily="18" charset="0"/>
              </a:rPr>
              <a:t>ТЕХНОЛОГИЯ ВЕБ-КВЕСТА</a:t>
            </a:r>
          </a:p>
        </p:txBody>
      </p:sp>
      <p:sp>
        <p:nvSpPr>
          <p:cNvPr id="8195" name="Rectangle 3"/>
          <p:cNvSpPr>
            <a:spLocks noGrp="1" noChangeArrowheads="1"/>
          </p:cNvSpPr>
          <p:nvPr>
            <p:ph idx="1"/>
          </p:nvPr>
        </p:nvSpPr>
        <p:spPr/>
        <p:txBody>
          <a:bodyPr/>
          <a:lstStyle/>
          <a:p>
            <a:pPr eaLnBrk="1" hangingPunct="1">
              <a:buFontTx/>
              <a:buNone/>
            </a:pPr>
            <a:endParaRPr lang="ru-RU" sz="4800" dirty="0" smtClean="0"/>
          </a:p>
          <a:p>
            <a:pPr eaLnBrk="1" hangingPunct="1"/>
            <a:endParaRPr lang="ru-RU" sz="4800" dirty="0" smtClean="0"/>
          </a:p>
        </p:txBody>
      </p:sp>
      <p:pic>
        <p:nvPicPr>
          <p:cNvPr id="8196" name="Picture 12" descr="Рисунок1"/>
          <p:cNvPicPr>
            <a:picLocks noChangeAspect="1" noChangeArrowheads="1" noCrop="1"/>
          </p:cNvPicPr>
          <p:nvPr/>
        </p:nvPicPr>
        <p:blipFill>
          <a:blip r:embed="rId2" cstate="print"/>
          <a:srcRect/>
          <a:stretch>
            <a:fillRect/>
          </a:stretch>
        </p:blipFill>
        <p:spPr bwMode="auto">
          <a:xfrm>
            <a:off x="3429000" y="5638800"/>
            <a:ext cx="2449513" cy="1039813"/>
          </a:xfrm>
          <a:prstGeom prst="rect">
            <a:avLst/>
          </a:prstGeom>
          <a:noFill/>
          <a:ln w="9525">
            <a:noFill/>
            <a:miter lim="800000"/>
            <a:headEnd/>
            <a:tailEnd/>
          </a:ln>
        </p:spPr>
      </p:pic>
      <p:pic>
        <p:nvPicPr>
          <p:cNvPr id="8197" name="Picture 13" descr="Рисунок2"/>
          <p:cNvPicPr>
            <a:picLocks noChangeAspect="1" noChangeArrowheads="1"/>
          </p:cNvPicPr>
          <p:nvPr/>
        </p:nvPicPr>
        <p:blipFill>
          <a:blip r:embed="rId3" cstate="print"/>
          <a:srcRect/>
          <a:stretch>
            <a:fillRect/>
          </a:stretch>
        </p:blipFill>
        <p:spPr bwMode="auto">
          <a:xfrm>
            <a:off x="609600" y="2514600"/>
            <a:ext cx="2316162" cy="1944687"/>
          </a:xfrm>
          <a:prstGeom prst="rect">
            <a:avLst/>
          </a:prstGeom>
          <a:noFill/>
          <a:ln w="9525">
            <a:noFill/>
            <a:miter lim="800000"/>
            <a:headEnd/>
            <a:tailEnd/>
          </a:ln>
        </p:spPr>
      </p:pic>
      <p:sp>
        <p:nvSpPr>
          <p:cNvPr id="8198" name="WordArt 14"/>
          <p:cNvSpPr>
            <a:spLocks noChangeArrowheads="1" noChangeShapeType="1" noTextEdit="1"/>
          </p:cNvSpPr>
          <p:nvPr/>
        </p:nvSpPr>
        <p:spPr bwMode="auto">
          <a:xfrm>
            <a:off x="838200" y="1524000"/>
            <a:ext cx="2176462" cy="792162"/>
          </a:xfrm>
          <a:prstGeom prst="rect">
            <a:avLst/>
          </a:prstGeom>
        </p:spPr>
        <p:txBody>
          <a:bodyPr wrap="none" fromWordArt="1">
            <a:prstTxWarp prst="textPlain">
              <a:avLst>
                <a:gd name="adj" fmla="val 50000"/>
              </a:avLst>
            </a:prstTxWarp>
          </a:bodyPr>
          <a:lstStyle/>
          <a:p>
            <a:pPr algn="ctr"/>
            <a:r>
              <a:rPr lang="ru-RU" sz="3600" kern="10" dirty="0">
                <a:ln w="19050">
                  <a:solidFill>
                    <a:srgbClr val="99CCFF"/>
                  </a:solidFill>
                  <a:round/>
                  <a:headEnd/>
                  <a:tailEnd/>
                </a:ln>
                <a:solidFill>
                  <a:srgbClr val="FF0000"/>
                </a:solidFill>
                <a:effectLst>
                  <a:outerShdw dist="35921" dir="2700000" algn="ctr" rotWithShape="0">
                    <a:srgbClr val="990000"/>
                  </a:outerShdw>
                </a:effectLst>
                <a:latin typeface="Impact"/>
              </a:rPr>
              <a:t>ЧТО?</a:t>
            </a:r>
          </a:p>
        </p:txBody>
      </p:sp>
      <p:sp>
        <p:nvSpPr>
          <p:cNvPr id="8199" name="WordArt 17"/>
          <p:cNvSpPr>
            <a:spLocks noChangeArrowheads="1" noChangeShapeType="1" noTextEdit="1"/>
          </p:cNvSpPr>
          <p:nvPr/>
        </p:nvSpPr>
        <p:spPr bwMode="auto">
          <a:xfrm>
            <a:off x="3505200" y="2514600"/>
            <a:ext cx="1873250" cy="931862"/>
          </a:xfrm>
          <a:prstGeom prst="rect">
            <a:avLst/>
          </a:prstGeom>
        </p:spPr>
        <p:txBody>
          <a:bodyPr wrap="none" fromWordArt="1">
            <a:prstTxWarp prst="textPlain">
              <a:avLst>
                <a:gd name="adj" fmla="val 50000"/>
              </a:avLst>
            </a:prstTxWarp>
          </a:bodyPr>
          <a:lstStyle/>
          <a:p>
            <a:pPr algn="ctr"/>
            <a:r>
              <a:rPr lang="ru-RU" sz="3600" kern="10" dirty="0">
                <a:ln w="19050">
                  <a:solidFill>
                    <a:srgbClr val="99CCFF"/>
                  </a:solidFill>
                  <a:round/>
                  <a:headEnd/>
                  <a:tailEnd/>
                </a:ln>
                <a:solidFill>
                  <a:schemeClr val="accent6">
                    <a:lumMod val="75000"/>
                  </a:schemeClr>
                </a:solidFill>
                <a:effectLst>
                  <a:outerShdw dist="35921" dir="2700000" algn="ctr" rotWithShape="0">
                    <a:srgbClr val="990000"/>
                  </a:outerShdw>
                </a:effectLst>
                <a:latin typeface="Impact"/>
              </a:rPr>
              <a:t>КАК?</a:t>
            </a:r>
          </a:p>
        </p:txBody>
      </p:sp>
      <p:sp>
        <p:nvSpPr>
          <p:cNvPr id="8200" name="WordArt 18"/>
          <p:cNvSpPr>
            <a:spLocks noChangeArrowheads="1" noChangeShapeType="1" noTextEdit="1"/>
          </p:cNvSpPr>
          <p:nvPr/>
        </p:nvSpPr>
        <p:spPr bwMode="auto">
          <a:xfrm>
            <a:off x="5334000" y="4495800"/>
            <a:ext cx="2520950" cy="1008063"/>
          </a:xfrm>
          <a:prstGeom prst="rect">
            <a:avLst/>
          </a:prstGeom>
        </p:spPr>
        <p:txBody>
          <a:bodyPr wrap="none" fromWordArt="1">
            <a:prstTxWarp prst="textPlain">
              <a:avLst>
                <a:gd name="adj" fmla="val 50000"/>
              </a:avLst>
            </a:prstTxWarp>
          </a:bodyPr>
          <a:lstStyle/>
          <a:p>
            <a:pPr algn="ctr"/>
            <a:r>
              <a:rPr lang="ru-RU" sz="3600" kern="10" dirty="0">
                <a:ln w="19050">
                  <a:solidFill>
                    <a:srgbClr val="99CCFF"/>
                  </a:solidFill>
                  <a:round/>
                  <a:headEnd/>
                  <a:tailEnd/>
                </a:ln>
                <a:solidFill>
                  <a:srgbClr val="3333FF"/>
                </a:solidFill>
                <a:effectLst>
                  <a:outerShdw dist="35921" dir="2700000" algn="ctr" rotWithShape="0">
                    <a:srgbClr val="990000"/>
                  </a:outerShdw>
                </a:effectLst>
                <a:latin typeface="Impact"/>
              </a:rPr>
              <a:t>ЗАЧЕМ?</a:t>
            </a:r>
          </a:p>
        </p:txBody>
      </p:sp>
      <p:pic>
        <p:nvPicPr>
          <p:cNvPr id="21506" name="Picture 2" descr="http://www.gifpark.su/Gifs/COMPUTER/29.gif"/>
          <p:cNvPicPr>
            <a:picLocks noChangeAspect="1" noChangeArrowheads="1" noCrop="1"/>
          </p:cNvPicPr>
          <p:nvPr/>
        </p:nvPicPr>
        <p:blipFill>
          <a:blip r:embed="rId4" cstate="print"/>
          <a:srcRect/>
          <a:stretch>
            <a:fillRect/>
          </a:stretch>
        </p:blipFill>
        <p:spPr bwMode="auto">
          <a:xfrm>
            <a:off x="5791200" y="1295400"/>
            <a:ext cx="2409825" cy="1809751"/>
          </a:xfrm>
          <a:prstGeom prst="rect">
            <a:avLst/>
          </a:prstGeom>
          <a:noFill/>
        </p:spPr>
      </p:pic>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title"/>
          </p:nvPr>
        </p:nvSpPr>
        <p:spPr>
          <a:xfrm>
            <a:off x="428625" y="357188"/>
            <a:ext cx="8243888" cy="825500"/>
          </a:xfrm>
        </p:spPr>
        <p:txBody>
          <a:bodyPr/>
          <a:lstStyle/>
          <a:p>
            <a:pPr eaLnBrk="1" hangingPunct="1">
              <a:defRPr/>
            </a:pPr>
            <a:r>
              <a:rPr lang="ru-RU" sz="4000" b="1" dirty="0" smtClean="0">
                <a:solidFill>
                  <a:srgbClr val="220272"/>
                </a:solidFill>
              </a:rPr>
              <a:t>ЧТО ТАКОЕ ВЕБ - КВЕСТ?</a:t>
            </a:r>
          </a:p>
        </p:txBody>
      </p:sp>
      <p:sp>
        <p:nvSpPr>
          <p:cNvPr id="6147" name="Rectangle 3"/>
          <p:cNvSpPr>
            <a:spLocks noGrp="1" noChangeArrowheads="1"/>
          </p:cNvSpPr>
          <p:nvPr>
            <p:ph idx="1"/>
          </p:nvPr>
        </p:nvSpPr>
        <p:spPr>
          <a:xfrm>
            <a:off x="539750" y="1628775"/>
            <a:ext cx="8229600" cy="4800600"/>
          </a:xfrm>
          <a:ln>
            <a:solidFill>
              <a:srgbClr val="000000"/>
            </a:solidFill>
          </a:ln>
        </p:spPr>
        <p:txBody>
          <a:bodyPr/>
          <a:lstStyle/>
          <a:p>
            <a:pPr marL="0" indent="0" eaLnBrk="1" hangingPunct="1">
              <a:buFontTx/>
              <a:buNone/>
              <a:defRPr/>
            </a:pPr>
            <a:r>
              <a:rPr lang="ru-RU" sz="2800" b="1" dirty="0" smtClean="0">
                <a:solidFill>
                  <a:srgbClr val="000000"/>
                </a:solidFill>
              </a:rPr>
              <a:t>Образовательный </a:t>
            </a:r>
            <a:r>
              <a:rPr lang="ru-RU" sz="2800" b="1" dirty="0" err="1" smtClean="0">
                <a:solidFill>
                  <a:srgbClr val="000000"/>
                </a:solidFill>
              </a:rPr>
              <a:t>веб</a:t>
            </a:r>
            <a:r>
              <a:rPr lang="ru-RU" sz="2800" b="1" dirty="0" smtClean="0">
                <a:solidFill>
                  <a:srgbClr val="000000"/>
                </a:solidFill>
              </a:rPr>
              <a:t> – </a:t>
            </a:r>
            <a:r>
              <a:rPr lang="ru-RU" sz="2800" b="1" dirty="0" err="1" smtClean="0">
                <a:solidFill>
                  <a:srgbClr val="000000"/>
                </a:solidFill>
              </a:rPr>
              <a:t>квест</a:t>
            </a:r>
            <a:r>
              <a:rPr lang="ru-RU" sz="2800" b="1" dirty="0" smtClean="0">
                <a:solidFill>
                  <a:srgbClr val="000000"/>
                </a:solidFill>
              </a:rPr>
              <a:t> </a:t>
            </a:r>
            <a:r>
              <a:rPr lang="ru-RU" sz="2800" dirty="0" smtClean="0">
                <a:solidFill>
                  <a:srgbClr val="000000"/>
                </a:solidFill>
              </a:rPr>
              <a:t>–проблемное задание с элементами ролевой игры, для выполнения которого используются информационные ресурсы Интернета.</a:t>
            </a:r>
          </a:p>
          <a:p>
            <a:pPr eaLnBrk="1" hangingPunct="1">
              <a:buFontTx/>
              <a:buNone/>
              <a:defRPr/>
            </a:pPr>
            <a:endParaRPr lang="ru-RU" sz="2800" dirty="0" smtClean="0">
              <a:solidFill>
                <a:srgbClr val="220272"/>
              </a:solidFill>
            </a:endParaRPr>
          </a:p>
          <a:p>
            <a:pPr eaLnBrk="1" hangingPunct="1">
              <a:buFontTx/>
              <a:buNone/>
              <a:defRPr/>
            </a:pPr>
            <a:r>
              <a:rPr lang="ru-RU" sz="2800" dirty="0" err="1" smtClean="0">
                <a:solidFill>
                  <a:srgbClr val="220272"/>
                </a:solidFill>
              </a:rPr>
              <a:t>Веб</a:t>
            </a:r>
            <a:r>
              <a:rPr lang="ru-RU" sz="2800" dirty="0" smtClean="0">
                <a:solidFill>
                  <a:srgbClr val="220272"/>
                </a:solidFill>
              </a:rPr>
              <a:t> – </a:t>
            </a:r>
            <a:r>
              <a:rPr lang="ru-RU" sz="2800" dirty="0" err="1" smtClean="0">
                <a:solidFill>
                  <a:srgbClr val="220272"/>
                </a:solidFill>
              </a:rPr>
              <a:t>квест</a:t>
            </a:r>
            <a:r>
              <a:rPr lang="ru-RU" sz="2800" dirty="0" smtClean="0">
                <a:solidFill>
                  <a:srgbClr val="220272"/>
                </a:solidFill>
              </a:rPr>
              <a:t> это сайт в Интернете, </a:t>
            </a:r>
          </a:p>
          <a:p>
            <a:pPr eaLnBrk="1" hangingPunct="1">
              <a:buFontTx/>
              <a:buNone/>
              <a:defRPr/>
            </a:pPr>
            <a:r>
              <a:rPr lang="ru-RU" sz="2800" dirty="0" smtClean="0">
                <a:solidFill>
                  <a:srgbClr val="220272"/>
                </a:solidFill>
              </a:rPr>
              <a:t>с которым работают учащиеся, </a:t>
            </a:r>
          </a:p>
          <a:p>
            <a:pPr eaLnBrk="1" hangingPunct="1">
              <a:buFontTx/>
              <a:buNone/>
              <a:defRPr/>
            </a:pPr>
            <a:r>
              <a:rPr lang="ru-RU" sz="2800" dirty="0" smtClean="0">
                <a:solidFill>
                  <a:srgbClr val="220272"/>
                </a:solidFill>
              </a:rPr>
              <a:t>выполняя ту или иную учебную</a:t>
            </a:r>
          </a:p>
          <a:p>
            <a:pPr eaLnBrk="1" hangingPunct="1">
              <a:buFontTx/>
              <a:buNone/>
              <a:defRPr/>
            </a:pPr>
            <a:r>
              <a:rPr lang="ru-RU" sz="2800" dirty="0" smtClean="0">
                <a:solidFill>
                  <a:srgbClr val="220272"/>
                </a:solidFill>
              </a:rPr>
              <a:t>задачу. </a:t>
            </a:r>
            <a:endParaRPr lang="ru-RU" dirty="0" smtClean="0">
              <a:solidFill>
                <a:srgbClr val="220272"/>
              </a:solidFill>
            </a:endParaRPr>
          </a:p>
        </p:txBody>
      </p:sp>
      <p:pic>
        <p:nvPicPr>
          <p:cNvPr id="9220" name="Picture 5" descr="Рисунок3"/>
          <p:cNvPicPr>
            <a:picLocks noChangeAspect="1" noChangeArrowheads="1"/>
          </p:cNvPicPr>
          <p:nvPr/>
        </p:nvPicPr>
        <p:blipFill>
          <a:blip r:embed="rId2" cstate="print"/>
          <a:srcRect l="-10188" t="-3391" b="49153"/>
          <a:stretch>
            <a:fillRect/>
          </a:stretch>
        </p:blipFill>
        <p:spPr bwMode="auto">
          <a:xfrm>
            <a:off x="6572250" y="4214813"/>
            <a:ext cx="2317750" cy="2286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4000" b="1" dirty="0" smtClean="0">
                <a:solidFill>
                  <a:srgbClr val="7030A0"/>
                </a:solidFill>
                <a:latin typeface="Arial" pitchFamily="34" charset="0"/>
                <a:cs typeface="Arial" pitchFamily="34" charset="0"/>
              </a:rPr>
              <a:t>Формирование УУД</a:t>
            </a:r>
            <a:endParaRPr lang="ru-RU" sz="4000" b="1" dirty="0">
              <a:solidFill>
                <a:srgbClr val="7030A0"/>
              </a:solidFill>
              <a:latin typeface="Arial" pitchFamily="34" charset="0"/>
              <a:cs typeface="Arial" pitchFamily="34" charset="0"/>
            </a:endParaRPr>
          </a:p>
        </p:txBody>
      </p:sp>
      <p:sp>
        <p:nvSpPr>
          <p:cNvPr id="5" name="Содержимое 4"/>
          <p:cNvSpPr>
            <a:spLocks noGrp="1"/>
          </p:cNvSpPr>
          <p:nvPr>
            <p:ph idx="1"/>
          </p:nvPr>
        </p:nvSpPr>
        <p:spPr/>
        <p:txBody>
          <a:bodyPr/>
          <a:lstStyle/>
          <a:p>
            <a:r>
              <a:rPr lang="ru-RU" dirty="0" smtClean="0"/>
              <a:t>Работа с информацией.</a:t>
            </a:r>
          </a:p>
          <a:p>
            <a:r>
              <a:rPr lang="ru-RU" dirty="0" smtClean="0"/>
              <a:t>Самообучение и самоорганизация.</a:t>
            </a:r>
          </a:p>
          <a:p>
            <a:r>
              <a:rPr lang="ru-RU" dirty="0" smtClean="0"/>
              <a:t>Работа в команде.</a:t>
            </a:r>
          </a:p>
          <a:p>
            <a:r>
              <a:rPr lang="ru-RU" dirty="0" smtClean="0"/>
              <a:t>Умение находить способ решения проблемной ситуации.</a:t>
            </a:r>
          </a:p>
          <a:p>
            <a:r>
              <a:rPr lang="ru-RU" dirty="0" smtClean="0"/>
              <a:t>Развитие навыков исследовательской деятельности.</a:t>
            </a:r>
            <a:endParaRPr lang="ru-RU"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63" y="285750"/>
            <a:ext cx="8243887" cy="714375"/>
          </a:xfrm>
        </p:spPr>
        <p:txBody>
          <a:bodyPr>
            <a:normAutofit fontScale="90000"/>
          </a:bodyPr>
          <a:lstStyle/>
          <a:p>
            <a:pPr eaLnBrk="1" hangingPunct="1">
              <a:defRPr/>
            </a:pPr>
            <a:r>
              <a:rPr lang="ru-RU" b="1" dirty="0" smtClean="0">
                <a:solidFill>
                  <a:srgbClr val="7030A0"/>
                </a:solidFill>
                <a:latin typeface="Arial" pitchFamily="34" charset="0"/>
                <a:cs typeface="Arial" pitchFamily="34" charset="0"/>
              </a:rPr>
              <a:t>Типы </a:t>
            </a:r>
            <a:r>
              <a:rPr lang="ru-RU" b="1" dirty="0" err="1" smtClean="0">
                <a:solidFill>
                  <a:srgbClr val="7030A0"/>
                </a:solidFill>
                <a:latin typeface="Arial" pitchFamily="34" charset="0"/>
                <a:cs typeface="Arial" pitchFamily="34" charset="0"/>
              </a:rPr>
              <a:t>веб</a:t>
            </a:r>
            <a:r>
              <a:rPr lang="ru-RU" b="1" dirty="0" smtClean="0">
                <a:solidFill>
                  <a:srgbClr val="7030A0"/>
                </a:solidFill>
                <a:latin typeface="Arial" pitchFamily="34" charset="0"/>
                <a:cs typeface="Arial" pitchFamily="34" charset="0"/>
              </a:rPr>
              <a:t> – </a:t>
            </a:r>
            <a:r>
              <a:rPr lang="ru-RU" b="1" dirty="0" err="1" smtClean="0">
                <a:solidFill>
                  <a:srgbClr val="7030A0"/>
                </a:solidFill>
                <a:latin typeface="Arial" pitchFamily="34" charset="0"/>
                <a:cs typeface="Arial" pitchFamily="34" charset="0"/>
              </a:rPr>
              <a:t>квестов</a:t>
            </a:r>
            <a:endParaRPr lang="ru-RU" b="1" dirty="0" smtClean="0">
              <a:solidFill>
                <a:srgbClr val="7030A0"/>
              </a:solidFill>
              <a:latin typeface="Arial" pitchFamily="34" charset="0"/>
              <a:cs typeface="Arial" pitchFamily="34" charset="0"/>
            </a:endParaRPr>
          </a:p>
        </p:txBody>
      </p:sp>
      <p:graphicFrame>
        <p:nvGraphicFramePr>
          <p:cNvPr id="6" name="Таблица 5"/>
          <p:cNvGraphicFramePr>
            <a:graphicFrameLocks noGrp="1"/>
          </p:cNvGraphicFramePr>
          <p:nvPr/>
        </p:nvGraphicFramePr>
        <p:xfrm>
          <a:off x="357188" y="1571625"/>
          <a:ext cx="8143931" cy="4497715"/>
        </p:xfrm>
        <a:graphic>
          <a:graphicData uri="http://schemas.openxmlformats.org/drawingml/2006/table">
            <a:tbl>
              <a:tblPr firstRow="1" bandRow="1">
                <a:tableStyleId>{5C22544A-7EE6-4342-B048-85BDC9FD1C3A}</a:tableStyleId>
              </a:tblPr>
              <a:tblGrid>
                <a:gridCol w="3357586"/>
                <a:gridCol w="1500198"/>
                <a:gridCol w="3286147"/>
              </a:tblGrid>
              <a:tr h="1571635">
                <a:tc>
                  <a:txBody>
                    <a:bodyPr/>
                    <a:lstStyle/>
                    <a:p>
                      <a:pPr marL="268288" indent="-268288" eaLnBrk="1" hangingPunct="1">
                        <a:buFont typeface="Wingdings" pitchFamily="2" charset="2"/>
                        <a:buChar char="v"/>
                      </a:pPr>
                      <a:r>
                        <a:rPr lang="ru-RU" dirty="0" smtClean="0">
                          <a:solidFill>
                            <a:srgbClr val="002060"/>
                          </a:solidFill>
                        </a:rPr>
                        <a:t> </a:t>
                      </a:r>
                      <a:r>
                        <a:rPr lang="ru-RU" sz="2400" dirty="0" smtClean="0">
                          <a:solidFill>
                            <a:srgbClr val="002060"/>
                          </a:solidFill>
                          <a:latin typeface="Arial" pitchFamily="34" charset="0"/>
                          <a:cs typeface="Arial" pitchFamily="34" charset="0"/>
                        </a:rPr>
                        <a:t>Для кратковременной </a:t>
                      </a:r>
                    </a:p>
                    <a:p>
                      <a:pPr marL="268288" indent="0" eaLnBrk="1" hangingPunct="1">
                        <a:buFontTx/>
                        <a:buNone/>
                      </a:pPr>
                      <a:r>
                        <a:rPr lang="ru-RU" sz="2400" dirty="0" smtClean="0">
                          <a:solidFill>
                            <a:srgbClr val="002060"/>
                          </a:solidFill>
                          <a:latin typeface="Arial" pitchFamily="34" charset="0"/>
                          <a:cs typeface="Arial" pitchFamily="34" charset="0"/>
                        </a:rPr>
                        <a:t>работы</a:t>
                      </a:r>
                      <a:endParaRPr lang="ru-RU" sz="2400" dirty="0">
                        <a:latin typeface="Arial" pitchFamily="34" charset="0"/>
                        <a:cs typeface="Arial" pitchFamily="34" charset="0"/>
                      </a:endParaRPr>
                    </a:p>
                  </a:txBody>
                  <a:tcPr/>
                </a:tc>
                <a:tc>
                  <a:txBody>
                    <a:bodyPr/>
                    <a:lstStyle/>
                    <a:p>
                      <a:endParaRPr lang="ru-RU" dirty="0"/>
                    </a:p>
                  </a:txBody>
                  <a:tcPr/>
                </a:tc>
                <a:tc>
                  <a:txBody>
                    <a:bodyPr/>
                    <a:lstStyle/>
                    <a:p>
                      <a:pPr eaLnBrk="1" hangingPunct="1">
                        <a:buFont typeface="Wingdings" pitchFamily="2" charset="2"/>
                        <a:buChar char="v"/>
                      </a:pPr>
                      <a:r>
                        <a:rPr lang="ru-RU" sz="2400" dirty="0" smtClean="0">
                          <a:solidFill>
                            <a:srgbClr val="002060"/>
                          </a:solidFill>
                          <a:latin typeface="Arial" pitchFamily="34" charset="0"/>
                          <a:cs typeface="Arial" pitchFamily="34" charset="0"/>
                        </a:rPr>
                        <a:t>Для длительной</a:t>
                      </a:r>
                    </a:p>
                    <a:p>
                      <a:pPr marL="268288" indent="0" eaLnBrk="1" hangingPunct="1">
                        <a:buFontTx/>
                        <a:buNone/>
                      </a:pPr>
                      <a:r>
                        <a:rPr lang="ru-RU" sz="2400" dirty="0" smtClean="0">
                          <a:solidFill>
                            <a:srgbClr val="002060"/>
                          </a:solidFill>
                          <a:latin typeface="Arial" pitchFamily="34" charset="0"/>
                          <a:cs typeface="Arial" pitchFamily="34" charset="0"/>
                        </a:rPr>
                        <a:t> работы</a:t>
                      </a:r>
                      <a:endParaRPr lang="ru-RU" sz="2400" dirty="0" smtClean="0">
                        <a:latin typeface="Arial" pitchFamily="34" charset="0"/>
                        <a:cs typeface="Arial" pitchFamily="34" charset="0"/>
                      </a:endParaRPr>
                    </a:p>
                  </a:txBody>
                  <a:tcPr/>
                </a:tc>
              </a:tr>
              <a:tr h="1377871">
                <a:tc>
                  <a:txBody>
                    <a:bodyPr/>
                    <a:lstStyle/>
                    <a:p>
                      <a:pPr>
                        <a:buFont typeface="Wingdings" pitchFamily="2" charset="2"/>
                        <a:buChar char="v"/>
                      </a:pPr>
                      <a:r>
                        <a:rPr lang="ru-RU" dirty="0" smtClean="0">
                          <a:solidFill>
                            <a:srgbClr val="002060"/>
                          </a:solidFill>
                        </a:rPr>
                        <a:t> </a:t>
                      </a:r>
                      <a:r>
                        <a:rPr lang="ru-RU" sz="2400" b="1" dirty="0" smtClean="0">
                          <a:solidFill>
                            <a:srgbClr val="002060"/>
                          </a:solidFill>
                          <a:latin typeface="Arial" pitchFamily="34" charset="0"/>
                          <a:cs typeface="Arial" pitchFamily="34" charset="0"/>
                        </a:rPr>
                        <a:t>Для работы </a:t>
                      </a:r>
                    </a:p>
                    <a:p>
                      <a:pPr marL="268288" indent="0">
                        <a:buFont typeface="Wingdings" pitchFamily="2" charset="2"/>
                        <a:buNone/>
                      </a:pPr>
                      <a:r>
                        <a:rPr lang="ru-RU" sz="2400" b="1" dirty="0" smtClean="0">
                          <a:solidFill>
                            <a:srgbClr val="002060"/>
                          </a:solidFill>
                          <a:latin typeface="Arial" pitchFamily="34" charset="0"/>
                          <a:cs typeface="Arial" pitchFamily="34" charset="0"/>
                        </a:rPr>
                        <a:t>в мини - группах</a:t>
                      </a:r>
                      <a:endParaRPr lang="ru-RU" sz="2400" b="1" dirty="0">
                        <a:latin typeface="Arial" pitchFamily="34" charset="0"/>
                        <a:cs typeface="Arial" pitchFamily="34" charset="0"/>
                      </a:endParaRPr>
                    </a:p>
                  </a:txBody>
                  <a:tcPr>
                    <a:solidFill>
                      <a:schemeClr val="accent5">
                        <a:lumMod val="75000"/>
                      </a:schemeClr>
                    </a:solidFill>
                  </a:tcPr>
                </a:tc>
                <a:tc>
                  <a:txBody>
                    <a:bodyPr/>
                    <a:lstStyle/>
                    <a:p>
                      <a:endParaRPr lang="ru-RU" dirty="0"/>
                    </a:p>
                  </a:txBody>
                  <a:tcPr>
                    <a:solidFill>
                      <a:schemeClr val="accent5">
                        <a:lumMod val="75000"/>
                      </a:schemeClr>
                    </a:solidFill>
                  </a:tcPr>
                </a:tc>
                <a:tc>
                  <a:txBody>
                    <a:bodyPr/>
                    <a:lstStyle/>
                    <a:p>
                      <a:pPr marL="268288" marR="0" indent="-268288" algn="l" defTabSz="914400" rtl="0" eaLnBrk="1" fontAlgn="auto" latinLnBrk="0" hangingPunct="1">
                        <a:lnSpc>
                          <a:spcPct val="100000"/>
                        </a:lnSpc>
                        <a:spcBef>
                          <a:spcPts val="0"/>
                        </a:spcBef>
                        <a:spcAft>
                          <a:spcPts val="0"/>
                        </a:spcAft>
                        <a:buClrTx/>
                        <a:buSzTx/>
                        <a:buFont typeface="Wingdings" pitchFamily="2" charset="2"/>
                        <a:buChar char="v"/>
                        <a:tabLst/>
                        <a:defRPr/>
                      </a:pPr>
                      <a:r>
                        <a:rPr lang="ru-RU" sz="2400" b="1" dirty="0" smtClean="0">
                          <a:solidFill>
                            <a:srgbClr val="002060"/>
                          </a:solidFill>
                          <a:latin typeface="Arial" pitchFamily="34" charset="0"/>
                          <a:cs typeface="Arial" pitchFamily="34" charset="0"/>
                        </a:rPr>
                        <a:t>Для работы отдельных учеников</a:t>
                      </a:r>
                    </a:p>
                    <a:p>
                      <a:pPr marL="268288" marR="0" indent="-268288" algn="l" defTabSz="914400" rtl="0" eaLnBrk="1" fontAlgn="auto" latinLnBrk="0" hangingPunct="1">
                        <a:lnSpc>
                          <a:spcPct val="100000"/>
                        </a:lnSpc>
                        <a:spcBef>
                          <a:spcPts val="0"/>
                        </a:spcBef>
                        <a:spcAft>
                          <a:spcPts val="0"/>
                        </a:spcAft>
                        <a:buClrTx/>
                        <a:buSzTx/>
                        <a:buFont typeface="Wingdings" pitchFamily="2" charset="2"/>
                        <a:buChar char="v"/>
                        <a:tabLst/>
                        <a:defRPr/>
                      </a:pPr>
                      <a:endParaRPr lang="ru-RU" dirty="0"/>
                    </a:p>
                  </a:txBody>
                  <a:tcPr>
                    <a:solidFill>
                      <a:schemeClr val="accent5">
                        <a:lumMod val="75000"/>
                      </a:schemeClr>
                    </a:solidFill>
                  </a:tcPr>
                </a:tc>
              </a:tr>
              <a:tr h="1358000">
                <a:tc>
                  <a:txBody>
                    <a:bodyPr/>
                    <a:lstStyle/>
                    <a:p>
                      <a:pPr>
                        <a:buFont typeface="Wingdings" pitchFamily="2" charset="2"/>
                        <a:buChar char="v"/>
                      </a:pPr>
                      <a:r>
                        <a:rPr lang="ru-RU" dirty="0" smtClean="0">
                          <a:solidFill>
                            <a:srgbClr val="002060"/>
                          </a:solidFill>
                        </a:rPr>
                        <a:t> </a:t>
                      </a:r>
                      <a:r>
                        <a:rPr lang="ru-RU" sz="2400" b="1" dirty="0" err="1" smtClean="0">
                          <a:solidFill>
                            <a:srgbClr val="002060"/>
                          </a:solidFill>
                          <a:latin typeface="Arial" pitchFamily="34" charset="0"/>
                          <a:cs typeface="Arial" pitchFamily="34" charset="0"/>
                        </a:rPr>
                        <a:t>Монопредметный</a:t>
                      </a:r>
                      <a:endParaRPr lang="ru-RU" sz="2400" b="1" dirty="0">
                        <a:latin typeface="Arial" pitchFamily="34" charset="0"/>
                        <a:cs typeface="Arial" pitchFamily="34" charset="0"/>
                      </a:endParaRPr>
                    </a:p>
                  </a:txBody>
                  <a:tcPr>
                    <a:solidFill>
                      <a:schemeClr val="accent5">
                        <a:lumMod val="50000"/>
                      </a:schemeClr>
                    </a:solidFill>
                  </a:tcPr>
                </a:tc>
                <a:tc>
                  <a:txBody>
                    <a:bodyPr/>
                    <a:lstStyle/>
                    <a:p>
                      <a:endParaRPr lang="ru-RU" dirty="0"/>
                    </a:p>
                  </a:txBody>
                  <a:tcPr>
                    <a:solidFill>
                      <a:schemeClr val="accent5">
                        <a:lumMod val="50000"/>
                      </a:schemeClr>
                    </a:solidFill>
                  </a:tcPr>
                </a:tc>
                <a:tc>
                  <a:txBody>
                    <a:bodyPr/>
                    <a:lstStyle/>
                    <a:p>
                      <a:pPr>
                        <a:buFont typeface="Wingdings" pitchFamily="2" charset="2"/>
                        <a:buChar char="v"/>
                      </a:pPr>
                      <a:r>
                        <a:rPr lang="ru-RU" sz="2400" b="1" dirty="0" err="1" smtClean="0">
                          <a:solidFill>
                            <a:srgbClr val="002060"/>
                          </a:solidFill>
                          <a:latin typeface="Arial" pitchFamily="34" charset="0"/>
                          <a:cs typeface="Arial" pitchFamily="34" charset="0"/>
                        </a:rPr>
                        <a:t>Межпредметный</a:t>
                      </a:r>
                      <a:endParaRPr lang="ru-RU" sz="2400" b="1" dirty="0" smtClean="0">
                        <a:solidFill>
                          <a:srgbClr val="002060"/>
                        </a:solidFill>
                        <a:latin typeface="Arial" pitchFamily="34" charset="0"/>
                        <a:cs typeface="Arial" pitchFamily="34" charset="0"/>
                      </a:endParaRPr>
                    </a:p>
                    <a:p>
                      <a:pPr>
                        <a:buFont typeface="Wingdings" pitchFamily="2" charset="2"/>
                        <a:buChar char="v"/>
                      </a:pPr>
                      <a:endParaRPr lang="ru-RU" sz="2400" b="1" dirty="0" smtClean="0">
                        <a:solidFill>
                          <a:srgbClr val="002060"/>
                        </a:solidFill>
                        <a:latin typeface="Arial" pitchFamily="34" charset="0"/>
                        <a:cs typeface="Arial" pitchFamily="34" charset="0"/>
                      </a:endParaRPr>
                    </a:p>
                    <a:p>
                      <a:pPr>
                        <a:buFont typeface="Wingdings" pitchFamily="2" charset="2"/>
                        <a:buChar char="v"/>
                      </a:pPr>
                      <a:endParaRPr lang="ru-RU" sz="2400" b="1" dirty="0" smtClean="0">
                        <a:solidFill>
                          <a:srgbClr val="002060"/>
                        </a:solidFill>
                        <a:latin typeface="Arial" pitchFamily="34" charset="0"/>
                        <a:cs typeface="Arial" pitchFamily="34" charset="0"/>
                      </a:endParaRPr>
                    </a:p>
                    <a:p>
                      <a:pPr>
                        <a:buFont typeface="Wingdings" pitchFamily="2" charset="2"/>
                        <a:buChar char="v"/>
                      </a:pPr>
                      <a:endParaRPr lang="ru-RU" dirty="0"/>
                    </a:p>
                  </a:txBody>
                  <a:tcPr>
                    <a:solidFill>
                      <a:schemeClr val="accent5">
                        <a:lumMod val="50000"/>
                      </a:schemeClr>
                    </a:solidFill>
                  </a:tcPr>
                </a:tc>
              </a:tr>
            </a:tbl>
          </a:graphicData>
        </a:graphic>
      </p:graphicFrame>
      <p:pic>
        <p:nvPicPr>
          <p:cNvPr id="11285" name="Picture 2" descr="C:\Users\uzer\Desktop\Рисунок1.png"/>
          <p:cNvPicPr>
            <a:picLocks noChangeAspect="1" noChangeArrowheads="1"/>
          </p:cNvPicPr>
          <p:nvPr/>
        </p:nvPicPr>
        <p:blipFill>
          <a:blip r:embed="rId3" cstate="print"/>
          <a:srcRect/>
          <a:stretch>
            <a:fillRect/>
          </a:stretch>
        </p:blipFill>
        <p:spPr bwMode="auto">
          <a:xfrm>
            <a:off x="3857625" y="1571625"/>
            <a:ext cx="1147763" cy="1143000"/>
          </a:xfrm>
          <a:prstGeom prst="rect">
            <a:avLst/>
          </a:prstGeom>
          <a:noFill/>
          <a:ln w="9525">
            <a:noFill/>
            <a:miter lim="800000"/>
            <a:headEnd/>
            <a:tailEnd/>
          </a:ln>
        </p:spPr>
      </p:pic>
      <p:pic>
        <p:nvPicPr>
          <p:cNvPr id="11286" name="Picture 2" descr="C:\Users\uzer\Desktop\Рисунок1.png"/>
          <p:cNvPicPr>
            <a:picLocks noChangeAspect="1" noChangeArrowheads="1"/>
          </p:cNvPicPr>
          <p:nvPr/>
        </p:nvPicPr>
        <p:blipFill>
          <a:blip r:embed="rId3" cstate="print"/>
          <a:srcRect/>
          <a:stretch>
            <a:fillRect/>
          </a:stretch>
        </p:blipFill>
        <p:spPr bwMode="auto">
          <a:xfrm>
            <a:off x="3857625" y="3286125"/>
            <a:ext cx="1147763" cy="1143000"/>
          </a:xfrm>
          <a:prstGeom prst="rect">
            <a:avLst/>
          </a:prstGeom>
          <a:noFill/>
          <a:ln w="9525">
            <a:noFill/>
            <a:miter lim="800000"/>
            <a:headEnd/>
            <a:tailEnd/>
          </a:ln>
        </p:spPr>
      </p:pic>
      <p:pic>
        <p:nvPicPr>
          <p:cNvPr id="11287" name="Picture 2" descr="C:\Users\uzer\Desktop\Рисунок1.png"/>
          <p:cNvPicPr>
            <a:picLocks noChangeAspect="1" noChangeArrowheads="1"/>
          </p:cNvPicPr>
          <p:nvPr/>
        </p:nvPicPr>
        <p:blipFill>
          <a:blip r:embed="rId3" cstate="print"/>
          <a:srcRect/>
          <a:stretch>
            <a:fillRect/>
          </a:stretch>
        </p:blipFill>
        <p:spPr bwMode="auto">
          <a:xfrm>
            <a:off x="3929063" y="4786313"/>
            <a:ext cx="1147762" cy="1143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1"/>
          <p:cNvSpPr>
            <a:spLocks noGrp="1" noChangeArrowheads="1"/>
          </p:cNvSpPr>
          <p:nvPr>
            <p:ph type="title"/>
          </p:nvPr>
        </p:nvSpPr>
        <p:spPr>
          <a:xfrm>
            <a:off x="222885" y="274320"/>
            <a:ext cx="8698230" cy="822960"/>
          </a:xfrm>
        </p:spPr>
        <p:txBody>
          <a:bodyPr lIns="0" tIns="0" rIns="0" bIns="0" anchor="t"/>
          <a:lstStyle/>
          <a:p>
            <a:pPr>
              <a:lnSpc>
                <a:spcPct val="95000"/>
              </a:lnSpc>
            </a:pPr>
            <a:r>
              <a:rPr lang="en-US" sz="3900" b="1" dirty="0">
                <a:solidFill>
                  <a:srgbClr val="073763"/>
                </a:solidFill>
                <a:latin typeface="Arial" charset="0"/>
              </a:rPr>
              <a:t> </a:t>
            </a:r>
            <a:r>
              <a:rPr lang="ru-RU" sz="3900" b="1" dirty="0">
                <a:solidFill>
                  <a:srgbClr val="073763"/>
                </a:solidFill>
                <a:latin typeface="Arial" charset="0"/>
              </a:rPr>
              <a:t>Структура </a:t>
            </a:r>
            <a:r>
              <a:rPr lang="ru-RU" sz="3900" b="1" dirty="0" err="1">
                <a:solidFill>
                  <a:srgbClr val="073763"/>
                </a:solidFill>
                <a:latin typeface="Arial" charset="0"/>
              </a:rPr>
              <a:t>веб</a:t>
            </a:r>
            <a:r>
              <a:rPr lang="ru-RU" sz="3900" b="1" dirty="0">
                <a:solidFill>
                  <a:srgbClr val="073763"/>
                </a:solidFill>
                <a:latin typeface="Arial" charset="0"/>
              </a:rPr>
              <a:t> </a:t>
            </a:r>
            <a:r>
              <a:rPr lang="ru-RU" sz="3900" b="1" dirty="0" err="1">
                <a:solidFill>
                  <a:srgbClr val="073763"/>
                </a:solidFill>
                <a:latin typeface="Arial" charset="0"/>
              </a:rPr>
              <a:t>квеста</a:t>
            </a:r>
            <a:endParaRPr lang="en-US" sz="3900" b="1" dirty="0">
              <a:solidFill>
                <a:srgbClr val="073763"/>
              </a:solidFill>
              <a:latin typeface="Arial" charset="0"/>
            </a:endParaRPr>
          </a:p>
        </p:txBody>
      </p:sp>
      <p:sp>
        <p:nvSpPr>
          <p:cNvPr id="13314" name="Rectangle 2"/>
          <p:cNvSpPr>
            <a:spLocks noGrp="1" noChangeArrowheads="1"/>
          </p:cNvSpPr>
          <p:nvPr>
            <p:ph type="body" idx="1"/>
          </p:nvPr>
        </p:nvSpPr>
        <p:spPr>
          <a:xfrm>
            <a:off x="228600" y="907257"/>
            <a:ext cx="8515350" cy="5410676"/>
          </a:xfrm>
        </p:spPr>
        <p:txBody>
          <a:bodyPr lIns="0" tIns="0" rIns="0" bIns="0">
            <a:normAutofit/>
          </a:bodyPr>
          <a:lstStyle/>
          <a:p>
            <a:pPr marL="0" indent="0" algn="ctr">
              <a:lnSpc>
                <a:spcPct val="95000"/>
              </a:lnSpc>
              <a:spcBef>
                <a:spcPct val="0"/>
              </a:spcBef>
              <a:buNone/>
            </a:pPr>
            <a:r>
              <a:rPr lang="ru-RU" b="1" dirty="0">
                <a:solidFill>
                  <a:srgbClr val="E06666"/>
                </a:solidFill>
                <a:latin typeface="Arial" charset="0"/>
              </a:rPr>
              <a:t>Введение</a:t>
            </a:r>
            <a:endParaRPr lang="en-US" dirty="0"/>
          </a:p>
          <a:p>
            <a:pPr marL="0" indent="0" algn="ctr">
              <a:lnSpc>
                <a:spcPct val="95000"/>
              </a:lnSpc>
              <a:spcBef>
                <a:spcPct val="0"/>
              </a:spcBef>
              <a:buNone/>
            </a:pPr>
            <a:r>
              <a:rPr lang="en-US" sz="3900" b="1" dirty="0">
                <a:solidFill>
                  <a:srgbClr val="E06666"/>
                </a:solidFill>
                <a:latin typeface="Arial" charset="0"/>
              </a:rPr>
              <a:t> </a:t>
            </a:r>
            <a:endParaRPr lang="ru-RU" dirty="0" smtClean="0"/>
          </a:p>
          <a:p>
            <a:pPr marL="0" indent="0" algn="ctr">
              <a:lnSpc>
                <a:spcPct val="95000"/>
              </a:lnSpc>
              <a:spcBef>
                <a:spcPct val="0"/>
              </a:spcBef>
              <a:buNone/>
            </a:pPr>
            <a:r>
              <a:rPr lang="ru-RU" b="1" dirty="0" smtClean="0">
                <a:solidFill>
                  <a:srgbClr val="E06666"/>
                </a:solidFill>
                <a:latin typeface="Arial" charset="0"/>
              </a:rPr>
              <a:t>Задание</a:t>
            </a:r>
            <a:endParaRPr lang="en-US" dirty="0"/>
          </a:p>
          <a:p>
            <a:pPr marL="0" indent="0" algn="ctr">
              <a:lnSpc>
                <a:spcPct val="95000"/>
              </a:lnSpc>
              <a:spcBef>
                <a:spcPct val="0"/>
              </a:spcBef>
              <a:buNone/>
            </a:pPr>
            <a:r>
              <a:rPr lang="en-US" sz="3900" b="1" dirty="0">
                <a:solidFill>
                  <a:srgbClr val="E06666"/>
                </a:solidFill>
                <a:latin typeface="Arial" charset="0"/>
              </a:rPr>
              <a:t> </a:t>
            </a:r>
            <a:endParaRPr lang="en-US" dirty="0"/>
          </a:p>
          <a:p>
            <a:pPr marL="0" indent="0" algn="ctr">
              <a:lnSpc>
                <a:spcPct val="95000"/>
              </a:lnSpc>
              <a:spcBef>
                <a:spcPct val="0"/>
              </a:spcBef>
              <a:buNone/>
            </a:pPr>
            <a:r>
              <a:rPr lang="en-US" sz="3900" b="1" dirty="0">
                <a:solidFill>
                  <a:srgbClr val="E06666"/>
                </a:solidFill>
                <a:latin typeface="Arial" charset="0"/>
              </a:rPr>
              <a:t> </a:t>
            </a:r>
            <a:r>
              <a:rPr lang="ru-RU" b="1" dirty="0" smtClean="0">
                <a:solidFill>
                  <a:srgbClr val="E06666"/>
                </a:solidFill>
                <a:latin typeface="Arial" charset="0"/>
              </a:rPr>
              <a:t>Порядок </a:t>
            </a:r>
            <a:r>
              <a:rPr lang="ru-RU" b="1" dirty="0">
                <a:solidFill>
                  <a:srgbClr val="E06666"/>
                </a:solidFill>
                <a:latin typeface="Arial" charset="0"/>
              </a:rPr>
              <a:t>работы</a:t>
            </a:r>
            <a:r>
              <a:rPr lang="ru-RU" sz="3900" b="1" dirty="0">
                <a:solidFill>
                  <a:srgbClr val="E06666"/>
                </a:solidFill>
                <a:latin typeface="Arial" charset="0"/>
              </a:rPr>
              <a:t> </a:t>
            </a:r>
            <a:endParaRPr lang="en-US" dirty="0"/>
          </a:p>
          <a:p>
            <a:pPr marL="0" indent="0" algn="ctr">
              <a:lnSpc>
                <a:spcPct val="95000"/>
              </a:lnSpc>
              <a:spcBef>
                <a:spcPct val="0"/>
              </a:spcBef>
              <a:buNone/>
            </a:pPr>
            <a:r>
              <a:rPr lang="en-US" sz="3900" b="1" dirty="0">
                <a:solidFill>
                  <a:srgbClr val="E06666"/>
                </a:solidFill>
                <a:latin typeface="Arial" charset="0"/>
              </a:rPr>
              <a:t> </a:t>
            </a:r>
            <a:endParaRPr lang="ru-RU" sz="3900" b="1" dirty="0" smtClean="0">
              <a:solidFill>
                <a:srgbClr val="E06666"/>
              </a:solidFill>
              <a:latin typeface="Arial" charset="0"/>
            </a:endParaRPr>
          </a:p>
          <a:p>
            <a:pPr marL="0" indent="0" algn="ctr">
              <a:lnSpc>
                <a:spcPct val="95000"/>
              </a:lnSpc>
              <a:spcBef>
                <a:spcPct val="0"/>
              </a:spcBef>
              <a:buNone/>
            </a:pPr>
            <a:r>
              <a:rPr lang="ru-RU" b="1" dirty="0" smtClean="0">
                <a:solidFill>
                  <a:srgbClr val="E06666"/>
                </a:solidFill>
                <a:latin typeface="Arial" charset="0"/>
              </a:rPr>
              <a:t>Оценка</a:t>
            </a:r>
            <a:endParaRPr lang="en-US" dirty="0"/>
          </a:p>
          <a:p>
            <a:pPr marL="0" indent="0">
              <a:lnSpc>
                <a:spcPct val="95000"/>
              </a:lnSpc>
              <a:spcBef>
                <a:spcPct val="0"/>
              </a:spcBef>
              <a:buNone/>
            </a:pPr>
            <a:endParaRPr lang="en-US" sz="2400" dirty="0">
              <a:solidFill>
                <a:srgbClr val="333333"/>
              </a:solidFill>
              <a:latin typeface="Arial" charset="0"/>
            </a:endParaRPr>
          </a:p>
        </p:txBody>
      </p:sp>
      <p:sp>
        <p:nvSpPr>
          <p:cNvPr id="13316" name="Freeform 4"/>
          <p:cNvSpPr>
            <a:spLocks/>
          </p:cNvSpPr>
          <p:nvPr/>
        </p:nvSpPr>
        <p:spPr bwMode="auto">
          <a:xfrm flipV="1">
            <a:off x="9429750" y="9023985"/>
            <a:ext cx="1258729" cy="1258729"/>
          </a:xfrm>
          <a:custGeom>
            <a:avLst/>
            <a:gdLst/>
            <a:ahLst/>
            <a:cxnLst>
              <a:cxn ang="0">
                <a:pos x="6165" y="21600"/>
              </a:cxn>
              <a:cxn ang="0">
                <a:pos x="6165" y="11173"/>
              </a:cxn>
              <a:cxn ang="0">
                <a:pos x="985" y="11173"/>
              </a:cxn>
              <a:cxn ang="0">
                <a:pos x="995" y="10190"/>
              </a:cxn>
              <a:cxn ang="0">
                <a:pos x="11345" y="0"/>
              </a:cxn>
              <a:cxn ang="0">
                <a:pos x="21691" y="10187"/>
              </a:cxn>
              <a:cxn ang="0">
                <a:pos x="21705" y="11173"/>
              </a:cxn>
              <a:cxn ang="0">
                <a:pos x="16526" y="11173"/>
              </a:cxn>
              <a:cxn ang="0">
                <a:pos x="16526" y="21600"/>
              </a:cxn>
              <a:cxn ang="0">
                <a:pos x="6165" y="21600"/>
              </a:cxn>
            </a:cxnLst>
            <a:rect l="0" t="0" r="r" b="b"/>
            <a:pathLst>
              <a:path w="22715" h="21600">
                <a:moveTo>
                  <a:pt x="6165" y="21600"/>
                </a:moveTo>
                <a:lnTo>
                  <a:pt x="6165" y="11173"/>
                </a:lnTo>
                <a:cubicBezTo>
                  <a:pt x="6165" y="11173"/>
                  <a:pt x="1031" y="11188"/>
                  <a:pt x="985" y="11173"/>
                </a:cubicBezTo>
                <a:cubicBezTo>
                  <a:pt x="0" y="11173"/>
                  <a:pt x="995" y="10190"/>
                  <a:pt x="995" y="10190"/>
                </a:cubicBezTo>
                <a:lnTo>
                  <a:pt x="11345" y="0"/>
                </a:lnTo>
                <a:cubicBezTo>
                  <a:pt x="11345" y="0"/>
                  <a:pt x="21669" y="10187"/>
                  <a:pt x="21691" y="10187"/>
                </a:cubicBezTo>
                <a:cubicBezTo>
                  <a:pt x="22715" y="11337"/>
                  <a:pt x="21705" y="11173"/>
                  <a:pt x="21705" y="11173"/>
                </a:cubicBezTo>
                <a:lnTo>
                  <a:pt x="16526" y="11173"/>
                </a:lnTo>
                <a:lnTo>
                  <a:pt x="16526" y="21600"/>
                </a:lnTo>
                <a:lnTo>
                  <a:pt x="6165" y="21600"/>
                </a:lnTo>
                <a:close/>
              </a:path>
            </a:pathLst>
          </a:custGeom>
          <a:solidFill>
            <a:srgbClr val="FFFFFF"/>
          </a:solidFill>
          <a:ln w="9525">
            <a:solidFill>
              <a:srgbClr val="000000"/>
            </a:solidFill>
            <a:round/>
            <a:headEnd/>
            <a:tailEnd/>
          </a:ln>
          <a:effectLst/>
        </p:spPr>
        <p:txBody>
          <a:bodyPr lIns="82296" tIns="41148" rIns="82296" bIns="41148"/>
          <a:lstStyle/>
          <a:p>
            <a:endParaRPr lang="ru-RU"/>
          </a:p>
        </p:txBody>
      </p:sp>
      <p:sp>
        <p:nvSpPr>
          <p:cNvPr id="13318" name="Freeform 6"/>
          <p:cNvSpPr>
            <a:spLocks/>
          </p:cNvSpPr>
          <p:nvPr/>
        </p:nvSpPr>
        <p:spPr bwMode="auto">
          <a:xfrm flipV="1">
            <a:off x="4114800" y="1371600"/>
            <a:ext cx="533400" cy="609600"/>
          </a:xfrm>
          <a:custGeom>
            <a:avLst/>
            <a:gdLst/>
            <a:ahLst/>
            <a:cxnLst>
              <a:cxn ang="0">
                <a:pos x="6165" y="21600"/>
              </a:cxn>
              <a:cxn ang="0">
                <a:pos x="6165" y="11173"/>
              </a:cxn>
              <a:cxn ang="0">
                <a:pos x="985" y="11173"/>
              </a:cxn>
              <a:cxn ang="0">
                <a:pos x="995" y="10190"/>
              </a:cxn>
              <a:cxn ang="0">
                <a:pos x="11345" y="0"/>
              </a:cxn>
              <a:cxn ang="0">
                <a:pos x="21691" y="10187"/>
              </a:cxn>
              <a:cxn ang="0">
                <a:pos x="21705" y="11173"/>
              </a:cxn>
              <a:cxn ang="0">
                <a:pos x="16526" y="11173"/>
              </a:cxn>
              <a:cxn ang="0">
                <a:pos x="16526" y="21600"/>
              </a:cxn>
              <a:cxn ang="0">
                <a:pos x="6165" y="21600"/>
              </a:cxn>
            </a:cxnLst>
            <a:rect l="0" t="0" r="r" b="b"/>
            <a:pathLst>
              <a:path w="22715" h="21600">
                <a:moveTo>
                  <a:pt x="6165" y="21600"/>
                </a:moveTo>
                <a:lnTo>
                  <a:pt x="6165" y="11173"/>
                </a:lnTo>
                <a:cubicBezTo>
                  <a:pt x="6165" y="11173"/>
                  <a:pt x="1031" y="11188"/>
                  <a:pt x="985" y="11173"/>
                </a:cubicBezTo>
                <a:cubicBezTo>
                  <a:pt x="0" y="11173"/>
                  <a:pt x="995" y="10190"/>
                  <a:pt x="995" y="10190"/>
                </a:cubicBezTo>
                <a:lnTo>
                  <a:pt x="11345" y="0"/>
                </a:lnTo>
                <a:cubicBezTo>
                  <a:pt x="11345" y="0"/>
                  <a:pt x="21669" y="10187"/>
                  <a:pt x="21691" y="10187"/>
                </a:cubicBezTo>
                <a:cubicBezTo>
                  <a:pt x="22715" y="11337"/>
                  <a:pt x="21705" y="11173"/>
                  <a:pt x="21705" y="11173"/>
                </a:cubicBezTo>
                <a:lnTo>
                  <a:pt x="16526" y="11173"/>
                </a:lnTo>
                <a:lnTo>
                  <a:pt x="16526" y="21600"/>
                </a:lnTo>
                <a:lnTo>
                  <a:pt x="6165" y="21600"/>
                </a:lnTo>
                <a:close/>
              </a:path>
            </a:pathLst>
          </a:custGeom>
          <a:solidFill>
            <a:srgbClr val="FFFFFF"/>
          </a:solidFill>
          <a:ln w="9525">
            <a:solidFill>
              <a:srgbClr val="000000"/>
            </a:solidFill>
            <a:round/>
            <a:headEnd/>
            <a:tailEnd/>
          </a:ln>
          <a:effectLst/>
        </p:spPr>
        <p:txBody>
          <a:bodyPr lIns="82296" tIns="41148" rIns="82296" bIns="41148"/>
          <a:lstStyle/>
          <a:p>
            <a:endParaRPr lang="ru-RU"/>
          </a:p>
        </p:txBody>
      </p:sp>
      <p:sp>
        <p:nvSpPr>
          <p:cNvPr id="8" name="Freeform 6"/>
          <p:cNvSpPr>
            <a:spLocks/>
          </p:cNvSpPr>
          <p:nvPr/>
        </p:nvSpPr>
        <p:spPr bwMode="auto">
          <a:xfrm flipV="1">
            <a:off x="4191000" y="2438400"/>
            <a:ext cx="533400" cy="609600"/>
          </a:xfrm>
          <a:custGeom>
            <a:avLst/>
            <a:gdLst/>
            <a:ahLst/>
            <a:cxnLst>
              <a:cxn ang="0">
                <a:pos x="6165" y="21600"/>
              </a:cxn>
              <a:cxn ang="0">
                <a:pos x="6165" y="11173"/>
              </a:cxn>
              <a:cxn ang="0">
                <a:pos x="985" y="11173"/>
              </a:cxn>
              <a:cxn ang="0">
                <a:pos x="995" y="10190"/>
              </a:cxn>
              <a:cxn ang="0">
                <a:pos x="11345" y="0"/>
              </a:cxn>
              <a:cxn ang="0">
                <a:pos x="21691" y="10187"/>
              </a:cxn>
              <a:cxn ang="0">
                <a:pos x="21705" y="11173"/>
              </a:cxn>
              <a:cxn ang="0">
                <a:pos x="16526" y="11173"/>
              </a:cxn>
              <a:cxn ang="0">
                <a:pos x="16526" y="21600"/>
              </a:cxn>
              <a:cxn ang="0">
                <a:pos x="6165" y="21600"/>
              </a:cxn>
            </a:cxnLst>
            <a:rect l="0" t="0" r="r" b="b"/>
            <a:pathLst>
              <a:path w="22715" h="21600">
                <a:moveTo>
                  <a:pt x="6165" y="21600"/>
                </a:moveTo>
                <a:lnTo>
                  <a:pt x="6165" y="11173"/>
                </a:lnTo>
                <a:cubicBezTo>
                  <a:pt x="6165" y="11173"/>
                  <a:pt x="1031" y="11188"/>
                  <a:pt x="985" y="11173"/>
                </a:cubicBezTo>
                <a:cubicBezTo>
                  <a:pt x="0" y="11173"/>
                  <a:pt x="995" y="10190"/>
                  <a:pt x="995" y="10190"/>
                </a:cubicBezTo>
                <a:lnTo>
                  <a:pt x="11345" y="0"/>
                </a:lnTo>
                <a:cubicBezTo>
                  <a:pt x="11345" y="0"/>
                  <a:pt x="21669" y="10187"/>
                  <a:pt x="21691" y="10187"/>
                </a:cubicBezTo>
                <a:cubicBezTo>
                  <a:pt x="22715" y="11337"/>
                  <a:pt x="21705" y="11173"/>
                  <a:pt x="21705" y="11173"/>
                </a:cubicBezTo>
                <a:lnTo>
                  <a:pt x="16526" y="11173"/>
                </a:lnTo>
                <a:lnTo>
                  <a:pt x="16526" y="21600"/>
                </a:lnTo>
                <a:lnTo>
                  <a:pt x="6165" y="21600"/>
                </a:lnTo>
                <a:close/>
              </a:path>
            </a:pathLst>
          </a:custGeom>
          <a:solidFill>
            <a:srgbClr val="FFFFFF"/>
          </a:solidFill>
          <a:ln w="9525">
            <a:solidFill>
              <a:srgbClr val="000000"/>
            </a:solidFill>
            <a:round/>
            <a:headEnd/>
            <a:tailEnd/>
          </a:ln>
          <a:effectLst/>
        </p:spPr>
        <p:txBody>
          <a:bodyPr lIns="82296" tIns="41148" rIns="82296" bIns="41148"/>
          <a:lstStyle/>
          <a:p>
            <a:endParaRPr lang="ru-RU"/>
          </a:p>
        </p:txBody>
      </p:sp>
      <p:sp>
        <p:nvSpPr>
          <p:cNvPr id="10" name="Freeform 6"/>
          <p:cNvSpPr>
            <a:spLocks/>
          </p:cNvSpPr>
          <p:nvPr/>
        </p:nvSpPr>
        <p:spPr bwMode="auto">
          <a:xfrm flipV="1">
            <a:off x="4191000" y="3505200"/>
            <a:ext cx="533400" cy="609600"/>
          </a:xfrm>
          <a:custGeom>
            <a:avLst/>
            <a:gdLst/>
            <a:ahLst/>
            <a:cxnLst>
              <a:cxn ang="0">
                <a:pos x="6165" y="21600"/>
              </a:cxn>
              <a:cxn ang="0">
                <a:pos x="6165" y="11173"/>
              </a:cxn>
              <a:cxn ang="0">
                <a:pos x="985" y="11173"/>
              </a:cxn>
              <a:cxn ang="0">
                <a:pos x="995" y="10190"/>
              </a:cxn>
              <a:cxn ang="0">
                <a:pos x="11345" y="0"/>
              </a:cxn>
              <a:cxn ang="0">
                <a:pos x="21691" y="10187"/>
              </a:cxn>
              <a:cxn ang="0">
                <a:pos x="21705" y="11173"/>
              </a:cxn>
              <a:cxn ang="0">
                <a:pos x="16526" y="11173"/>
              </a:cxn>
              <a:cxn ang="0">
                <a:pos x="16526" y="21600"/>
              </a:cxn>
              <a:cxn ang="0">
                <a:pos x="6165" y="21600"/>
              </a:cxn>
            </a:cxnLst>
            <a:rect l="0" t="0" r="r" b="b"/>
            <a:pathLst>
              <a:path w="22715" h="21600">
                <a:moveTo>
                  <a:pt x="6165" y="21600"/>
                </a:moveTo>
                <a:lnTo>
                  <a:pt x="6165" y="11173"/>
                </a:lnTo>
                <a:cubicBezTo>
                  <a:pt x="6165" y="11173"/>
                  <a:pt x="1031" y="11188"/>
                  <a:pt x="985" y="11173"/>
                </a:cubicBezTo>
                <a:cubicBezTo>
                  <a:pt x="0" y="11173"/>
                  <a:pt x="995" y="10190"/>
                  <a:pt x="995" y="10190"/>
                </a:cubicBezTo>
                <a:lnTo>
                  <a:pt x="11345" y="0"/>
                </a:lnTo>
                <a:cubicBezTo>
                  <a:pt x="11345" y="0"/>
                  <a:pt x="21669" y="10187"/>
                  <a:pt x="21691" y="10187"/>
                </a:cubicBezTo>
                <a:cubicBezTo>
                  <a:pt x="22715" y="11337"/>
                  <a:pt x="21705" y="11173"/>
                  <a:pt x="21705" y="11173"/>
                </a:cubicBezTo>
                <a:lnTo>
                  <a:pt x="16526" y="11173"/>
                </a:lnTo>
                <a:lnTo>
                  <a:pt x="16526" y="21600"/>
                </a:lnTo>
                <a:lnTo>
                  <a:pt x="6165" y="21600"/>
                </a:lnTo>
                <a:close/>
              </a:path>
            </a:pathLst>
          </a:custGeom>
          <a:solidFill>
            <a:srgbClr val="FFFFFF"/>
          </a:solidFill>
          <a:ln w="9525">
            <a:solidFill>
              <a:srgbClr val="000000"/>
            </a:solidFill>
            <a:round/>
            <a:headEnd/>
            <a:tailEnd/>
          </a:ln>
          <a:effectLst/>
        </p:spPr>
        <p:txBody>
          <a:bodyPr lIns="82296" tIns="41148" rIns="82296" bIns="41148"/>
          <a:lstStyle/>
          <a:p>
            <a:endParaRPr lang="ru-RU"/>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533400"/>
            <a:ext cx="7772400" cy="1470025"/>
          </a:xfrm>
        </p:spPr>
        <p:txBody>
          <a:bodyPr>
            <a:normAutofit/>
            <a:scene3d>
              <a:camera prst="orthographicFront"/>
              <a:lightRig rig="glow" dir="tl">
                <a:rot lat="0" lon="0" rev="5400000"/>
              </a:lightRig>
            </a:scene3d>
            <a:sp3d contourW="12700">
              <a:bevelT w="25400" h="25400"/>
              <a:contourClr>
                <a:schemeClr val="accent6">
                  <a:shade val="73000"/>
                </a:schemeClr>
              </a:contourClr>
            </a:sp3d>
          </a:bodyPr>
          <a:lstStyle/>
          <a:p>
            <a:pPr eaLnBrk="1" hangingPunct="1">
              <a:defRPr/>
            </a:pPr>
            <a:r>
              <a:rPr lang="ru-RU"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ТЕХНОЛОГИЯ </a:t>
            </a:r>
            <a:r>
              <a:rPr lang="ru-RU" dirty="0">
                <a:ln w="11430"/>
                <a:solidFill>
                  <a:schemeClr val="accent6"/>
                </a:solidFill>
                <a:effectLst>
                  <a:outerShdw blurRad="80000" dist="40000" dir="5040000" algn="tl">
                    <a:srgbClr val="000000">
                      <a:alpha val="30000"/>
                    </a:srgbClr>
                  </a:outerShdw>
                </a:effectLst>
              </a:rPr>
              <a:t>ВЕБ-КВЕСТ</a:t>
            </a:r>
            <a:r>
              <a:rPr lang="ru-RU"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 </a:t>
            </a:r>
            <a:r>
              <a:rPr lang="ru-RU"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
            </a:r>
            <a:br>
              <a:rPr lang="ru-RU"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br>
            <a:r>
              <a:rPr lang="ru-RU" sz="320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техническая часть</a:t>
            </a:r>
            <a:endParaRPr lang="ru-RU" sz="320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pic>
        <p:nvPicPr>
          <p:cNvPr id="11268" name="Picture 4" descr="http://www.proficinema.ru/news/Shapito-show/inet4-1.jpg"/>
          <p:cNvPicPr>
            <a:picLocks noChangeAspect="1" noChangeArrowheads="1"/>
          </p:cNvPicPr>
          <p:nvPr/>
        </p:nvPicPr>
        <p:blipFill>
          <a:blip r:embed="rId2" cstate="print"/>
          <a:srcRect/>
          <a:stretch>
            <a:fillRect/>
          </a:stretch>
        </p:blipFill>
        <p:spPr bwMode="auto">
          <a:xfrm>
            <a:off x="1219200" y="2057400"/>
            <a:ext cx="6210300" cy="4229101"/>
          </a:xfrm>
          <a:prstGeom prst="rect">
            <a:avLst/>
          </a:prstGeom>
          <a:noFill/>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307</TotalTime>
  <Words>352</Words>
  <Application>Microsoft Office PowerPoint</Application>
  <PresentationFormat>Экран (4:3)</PresentationFormat>
  <Paragraphs>106</Paragraphs>
  <Slides>19</Slides>
  <Notes>4</Notes>
  <HiddenSlides>0</HiddenSlides>
  <MMClips>0</MMClips>
  <ScaleCrop>false</ScaleCrop>
  <HeadingPairs>
    <vt:vector size="4" baseType="variant">
      <vt:variant>
        <vt:lpstr>Тема</vt:lpstr>
      </vt:variant>
      <vt:variant>
        <vt:i4>1</vt:i4>
      </vt:variant>
      <vt:variant>
        <vt:lpstr>Заголовки слайдов</vt:lpstr>
      </vt:variant>
      <vt:variant>
        <vt:i4>19</vt:i4>
      </vt:variant>
    </vt:vector>
  </HeadingPairs>
  <TitlesOfParts>
    <vt:vector size="20" baseType="lpstr">
      <vt:lpstr>Тема Office</vt:lpstr>
      <vt:lpstr>Технология веб - квест в начальной школе</vt:lpstr>
      <vt:lpstr>Навыки 21 века:</vt:lpstr>
      <vt:lpstr>Требования ФГОС НОО второго поколения</vt:lpstr>
      <vt:lpstr>ТЕХНОЛОГИЯ ВЕБ-КВЕСТА</vt:lpstr>
      <vt:lpstr>ЧТО ТАКОЕ ВЕБ - КВЕСТ?</vt:lpstr>
      <vt:lpstr>Формирование УУД</vt:lpstr>
      <vt:lpstr>Типы веб – квестов</vt:lpstr>
      <vt:lpstr> Структура веб квеста</vt:lpstr>
      <vt:lpstr>ТЕХНОЛОГИЯ ВЕБ-КВЕСТ  техническая часть</vt:lpstr>
      <vt:lpstr>Как создать веб-квест </vt:lpstr>
      <vt:lpstr>Обзор бесплатных конструкторов сайтов с хостингом </vt:lpstr>
      <vt:lpstr>Зарегистрироваться на сайте www.google.ru</vt:lpstr>
      <vt:lpstr>Презентация PowerPoint</vt:lpstr>
      <vt:lpstr>Выбор шаблона</vt:lpstr>
      <vt:lpstr>Презентация PowerPoint</vt:lpstr>
      <vt:lpstr>Веб-квест по математике «Единицы измерения длины», 2 класс Выполнила: Строганова О.А. </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cp:lastModifiedBy>Матвеева</cp:lastModifiedBy>
  <cp:revision>37</cp:revision>
  <dcterms:modified xsi:type="dcterms:W3CDTF">2014-12-18T09:23:39Z</dcterms:modified>
</cp:coreProperties>
</file>