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6" r:id="rId11"/>
    <p:sldId id="267" r:id="rId12"/>
    <p:sldId id="265" r:id="rId13"/>
    <p:sldId id="27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19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7;&#1086;&#1088;&#1077;&#1084;&#1072;%20&#1055;&#1080;&#1092;&#1072;&#1075;&#1086;&#1088;&#1072;%204.peb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8;&#1077;&#1086;&#1088;&#1077;&#1084;&#1072;%20&#1055;&#1080;&#1092;&#1072;&#1075;&#1086;&#1088;&#1072;.peb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7;&#1086;&#1088;&#1077;&#1084;&#1072;%20&#1055;&#1080;&#1092;&#1072;&#1075;&#1086;&#1088;&#1072;%202.peb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7;&#1086;&#1088;&#1077;&#1084;&#1072;%20&#1055;&#1080;&#1092;&#1072;&#1075;&#1086;&#1088;&#1072;%203..peb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Песок_1"/>
          <p:cNvPicPr>
            <a:picLocks noChangeAspect="1" noChangeArrowheads="1"/>
          </p:cNvPicPr>
          <p:nvPr/>
        </p:nvPicPr>
        <p:blipFill>
          <a:blip r:embed="rId2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2938463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643538" y="5072074"/>
            <a:ext cx="350046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663300"/>
                </a:solidFill>
                <a:latin typeface="Monotype Corsiva" pitchFamily="66" charset="0"/>
              </a:rPr>
              <a:t>“Геометрия владеет двумя сокровищами: одно из них - это теорема Пифагора...”</a:t>
            </a:r>
            <a:endParaRPr lang="ru-RU" sz="2400" b="1" dirty="0" smtClean="0">
              <a:solidFill>
                <a:srgbClr val="663300"/>
              </a:solidFill>
              <a:latin typeface="Monotype Corsiva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663300"/>
                </a:solidFill>
                <a:latin typeface="Monotype Corsiva" pitchFamily="66" charset="0"/>
              </a:rPr>
              <a:t>       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</a:rPr>
              <a:t>Иоганн Кеплер</a:t>
            </a:r>
            <a:endParaRPr lang="ru-RU" sz="2000" b="1" dirty="0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357158" y="2643182"/>
            <a:ext cx="8501122" cy="2071702"/>
          </a:xfrm>
          <a:prstGeom prst="ribbon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sunse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00298" y="3357562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Теорема Пифагора</a:t>
            </a:r>
            <a:endParaRPr lang="ru-RU" sz="3600" b="1" dirty="0">
              <a:ln w="11430"/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4" descr="Песок_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6" y="357166"/>
            <a:ext cx="16637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Песок_2"/>
          <p:cNvPicPr>
            <a:picLocks noChangeAspect="1" noChangeArrowheads="1"/>
          </p:cNvPicPr>
          <p:nvPr/>
        </p:nvPicPr>
        <p:blipFill>
          <a:blip r:embed="rId5" cstate="email">
            <a:lum brigh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5000636"/>
            <a:ext cx="30734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108172" y="34724"/>
            <a:ext cx="480534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663300"/>
                </a:solidFill>
                <a:latin typeface="Monotype Corsiva" pitchFamily="66" charset="0"/>
              </a:rPr>
              <a:t>Александрова Татьяна Николаевна, учитель физики и математики МБОУ «</a:t>
            </a:r>
            <a:r>
              <a:rPr lang="ru-RU" sz="2400" b="1" i="1" dirty="0" err="1" smtClean="0">
                <a:solidFill>
                  <a:srgbClr val="663300"/>
                </a:solidFill>
                <a:latin typeface="Monotype Corsiva" pitchFamily="66" charset="0"/>
              </a:rPr>
              <a:t>Москвинская</a:t>
            </a:r>
            <a:r>
              <a:rPr lang="ru-RU" sz="2400" b="1" i="1" dirty="0" smtClean="0">
                <a:solidFill>
                  <a:srgbClr val="663300"/>
                </a:solidFill>
                <a:latin typeface="Monotype Corsiva" pitchFamily="66" charset="0"/>
              </a:rPr>
              <a:t> СОШ» Псковского района</a:t>
            </a:r>
            <a:endParaRPr lang="ru-RU" sz="2000" b="1" dirty="0">
              <a:solidFill>
                <a:srgbClr val="66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2" name="Picture 30" descr="Paper 01"/>
          <p:cNvPicPr>
            <a:picLocks noChangeAspect="1" noChangeArrowheads="1"/>
          </p:cNvPicPr>
          <p:nvPr/>
        </p:nvPicPr>
        <p:blipFill>
          <a:blip r:embed="rId2">
            <a:lum bright="20000" contrast="-16000"/>
          </a:blip>
          <a:srcRect/>
          <a:stretch>
            <a:fillRect/>
          </a:stretch>
        </p:blipFill>
        <p:spPr bwMode="auto">
          <a:xfrm>
            <a:off x="4322763" y="-171450"/>
            <a:ext cx="4921250" cy="723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7" name="Picture 35" descr="Папирус_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454818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 descr="1"/>
          <p:cNvPicPr>
            <a:picLocks noChangeAspect="1" noChangeArrowheads="1" noCrop="1"/>
          </p:cNvPicPr>
          <p:nvPr/>
        </p:nvPicPr>
        <p:blipFill>
          <a:blip r:embed="rId4" cstate="email">
            <a:lum bright="24000" contrast="-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233488"/>
            <a:ext cx="4284663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3" descr="Дерево_тополь_3_3"/>
          <p:cNvPicPr>
            <a:picLocks noChangeAspect="1" noChangeArrowheads="1"/>
          </p:cNvPicPr>
          <p:nvPr/>
        </p:nvPicPr>
        <p:blipFill>
          <a:blip r:embed="rId5">
            <a:lum bright="10000" contrast="6000"/>
          </a:blip>
          <a:srcRect/>
          <a:stretch>
            <a:fillRect/>
          </a:stretch>
        </p:blipFill>
        <p:spPr bwMode="auto">
          <a:xfrm>
            <a:off x="155575" y="4689475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18" descr="Дерево_тополь_3_2"/>
          <p:cNvPicPr>
            <a:picLocks noChangeAspect="1" noChangeArrowheads="1"/>
          </p:cNvPicPr>
          <p:nvPr/>
        </p:nvPicPr>
        <p:blipFill>
          <a:blip r:embed="rId6">
            <a:lum bright="48000" contrast="-48000"/>
          </a:blip>
          <a:srcRect/>
          <a:stretch>
            <a:fillRect/>
          </a:stretch>
        </p:blipFill>
        <p:spPr bwMode="auto">
          <a:xfrm>
            <a:off x="84138" y="1268413"/>
            <a:ext cx="1463675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2" descr="Дерево_тополь_3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138" y="1341438"/>
            <a:ext cx="1463675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792163" y="5984875"/>
            <a:ext cx="3167062" cy="0"/>
          </a:xfrm>
          <a:prstGeom prst="line">
            <a:avLst/>
          </a:prstGeom>
          <a:noFill/>
          <a:ln w="50800">
            <a:solidFill>
              <a:srgbClr val="00E2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 flipH="1" flipV="1">
            <a:off x="787400" y="4699000"/>
            <a:ext cx="4763" cy="128587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781050" y="4695825"/>
            <a:ext cx="3178175" cy="1289050"/>
          </a:xfrm>
          <a:prstGeom prst="line">
            <a:avLst/>
          </a:prstGeom>
          <a:noFill/>
          <a:ln w="508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9" name="Rectangle 6"/>
          <p:cNvSpPr>
            <a:spLocks noChangeArrowheads="1"/>
          </p:cNvSpPr>
          <p:nvPr/>
        </p:nvSpPr>
        <p:spPr bwMode="auto">
          <a:xfrm>
            <a:off x="4894263" y="5184775"/>
            <a:ext cx="40703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Прошу тебя, скоро теперь мне скажи:</a:t>
            </a:r>
          </a:p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У тополя как велика высота?</a:t>
            </a:r>
          </a:p>
        </p:txBody>
      </p:sp>
      <p:sp>
        <p:nvSpPr>
          <p:cNvPr id="18452" name="Rectangle 6"/>
          <p:cNvSpPr>
            <a:spLocks noChangeArrowheads="1"/>
          </p:cNvSpPr>
          <p:nvPr/>
        </p:nvSpPr>
        <p:spPr bwMode="auto">
          <a:xfrm>
            <a:off x="4859338" y="931863"/>
            <a:ext cx="4032250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2200" b="1">
                <a:latin typeface="Monotype Corsiva" pitchFamily="66" charset="0"/>
              </a:rPr>
              <a:t>На берегу реки рос тополь одинокий.</a:t>
            </a:r>
          </a:p>
        </p:txBody>
      </p:sp>
      <p:sp>
        <p:nvSpPr>
          <p:cNvPr id="18454" name="Rectangle 6"/>
          <p:cNvSpPr>
            <a:spLocks noChangeArrowheads="1"/>
          </p:cNvSpPr>
          <p:nvPr/>
        </p:nvSpPr>
        <p:spPr bwMode="auto">
          <a:xfrm>
            <a:off x="4859338" y="1231900"/>
            <a:ext cx="3925887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Вдруг ветра порыв его ствол надломал.</a:t>
            </a:r>
          </a:p>
        </p:txBody>
      </p:sp>
      <p:sp>
        <p:nvSpPr>
          <p:cNvPr id="18455" name="Rectangle 6"/>
          <p:cNvSpPr>
            <a:spLocks noChangeArrowheads="1"/>
          </p:cNvSpPr>
          <p:nvPr/>
        </p:nvSpPr>
        <p:spPr bwMode="auto">
          <a:xfrm>
            <a:off x="4894263" y="1809750"/>
            <a:ext cx="39243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 dirty="0">
                <a:latin typeface="Monotype Corsiva" pitchFamily="66" charset="0"/>
              </a:rPr>
              <a:t>Бедный тополь упал. И угол прямой</a:t>
            </a:r>
          </a:p>
          <a:p>
            <a:pPr>
              <a:lnSpc>
                <a:spcPct val="85000"/>
              </a:lnSpc>
            </a:pPr>
            <a:r>
              <a:rPr lang="ru-RU" sz="2200" b="1" dirty="0">
                <a:latin typeface="Monotype Corsiva" pitchFamily="66" charset="0"/>
              </a:rPr>
              <a:t>С теченьем реки его ствол составлял.</a:t>
            </a:r>
          </a:p>
        </p:txBody>
      </p:sp>
      <p:sp>
        <p:nvSpPr>
          <p:cNvPr id="18456" name="Rectangle 6"/>
          <p:cNvSpPr>
            <a:spLocks noChangeArrowheads="1"/>
          </p:cNvSpPr>
          <p:nvPr/>
        </p:nvSpPr>
        <p:spPr bwMode="auto">
          <a:xfrm>
            <a:off x="4894263" y="2951163"/>
            <a:ext cx="3708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 dirty="0">
                <a:latin typeface="Monotype Corsiva" pitchFamily="66" charset="0"/>
              </a:rPr>
              <a:t>Запомни теперь, что в том месте река</a:t>
            </a:r>
          </a:p>
          <a:p>
            <a:pPr>
              <a:lnSpc>
                <a:spcPct val="85000"/>
              </a:lnSpc>
            </a:pPr>
            <a:r>
              <a:rPr lang="ru-RU" sz="2200" b="1" dirty="0">
                <a:latin typeface="Monotype Corsiva" pitchFamily="66" charset="0"/>
              </a:rPr>
              <a:t>В четыре лишь фута была широка.</a:t>
            </a:r>
          </a:p>
        </p:txBody>
      </p:sp>
      <p:sp>
        <p:nvSpPr>
          <p:cNvPr id="18457" name="Rectangle 6"/>
          <p:cNvSpPr>
            <a:spLocks noChangeArrowheads="1"/>
          </p:cNvSpPr>
          <p:nvPr/>
        </p:nvSpPr>
        <p:spPr bwMode="auto">
          <a:xfrm>
            <a:off x="4894263" y="4068763"/>
            <a:ext cx="3708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Верхушка склонилась у края реки.</a:t>
            </a:r>
          </a:p>
          <a:p>
            <a:pPr>
              <a:lnSpc>
                <a:spcPct val="85000"/>
              </a:lnSpc>
            </a:pPr>
            <a:r>
              <a:rPr lang="ru-RU" sz="2200" b="1">
                <a:latin typeface="Monotype Corsiva" pitchFamily="66" charset="0"/>
              </a:rPr>
              <a:t>Осталось три фута всего от ствола,</a:t>
            </a:r>
          </a:p>
        </p:txBody>
      </p:sp>
      <p:sp>
        <p:nvSpPr>
          <p:cNvPr id="18458" name="Rectangle 6"/>
          <p:cNvSpPr>
            <a:spLocks noChangeArrowheads="1"/>
          </p:cNvSpPr>
          <p:nvPr/>
        </p:nvSpPr>
        <p:spPr bwMode="auto">
          <a:xfrm>
            <a:off x="2087563" y="5954713"/>
            <a:ext cx="287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Bef>
                <a:spcPct val="10000"/>
              </a:spcBef>
              <a:spcAft>
                <a:spcPct val="10000"/>
              </a:spcAft>
            </a:pPr>
            <a:r>
              <a:rPr lang="ru-RU" sz="2800" b="1">
                <a:solidFill>
                  <a:srgbClr val="00E200"/>
                </a:solidFill>
                <a:cs typeface="Times New Roman" pitchFamily="18" charset="0"/>
              </a:rPr>
              <a:t>4</a:t>
            </a:r>
            <a:endParaRPr lang="ru-RU" sz="2800">
              <a:solidFill>
                <a:srgbClr val="00E200"/>
              </a:solidFill>
            </a:endParaRPr>
          </a:p>
        </p:txBody>
      </p:sp>
      <p:sp>
        <p:nvSpPr>
          <p:cNvPr id="18459" name="Rectangle 6"/>
          <p:cNvSpPr>
            <a:spLocks noChangeArrowheads="1"/>
          </p:cNvSpPr>
          <p:nvPr/>
        </p:nvSpPr>
        <p:spPr bwMode="auto">
          <a:xfrm>
            <a:off x="828675" y="5354638"/>
            <a:ext cx="287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Bef>
                <a:spcPct val="10000"/>
              </a:spcBef>
              <a:spcAft>
                <a:spcPct val="10000"/>
              </a:spcAft>
            </a:pPr>
            <a:r>
              <a:rPr lang="ru-RU" sz="2800" b="1">
                <a:solidFill>
                  <a:srgbClr val="CC0000"/>
                </a:solidFill>
                <a:cs typeface="Times New Roman" pitchFamily="18" charset="0"/>
              </a:rPr>
              <a:t>3</a:t>
            </a:r>
            <a:endParaRPr lang="ru-RU" sz="2800">
              <a:solidFill>
                <a:srgbClr val="CC0000"/>
              </a:solidFill>
            </a:endParaRPr>
          </a:p>
        </p:txBody>
      </p:sp>
      <p:sp>
        <p:nvSpPr>
          <p:cNvPr id="18460" name="AutoShape 28"/>
          <p:cNvSpPr>
            <a:spLocks/>
          </p:cNvSpPr>
          <p:nvPr/>
        </p:nvSpPr>
        <p:spPr bwMode="auto">
          <a:xfrm>
            <a:off x="287338" y="1341438"/>
            <a:ext cx="504825" cy="4643437"/>
          </a:xfrm>
          <a:prstGeom prst="leftBrace">
            <a:avLst>
              <a:gd name="adj1" fmla="val 76651"/>
              <a:gd name="adj2" fmla="val 50000"/>
            </a:avLst>
          </a:prstGeom>
          <a:noFill/>
          <a:ln w="5080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61" name="Rectangle 6"/>
          <p:cNvSpPr>
            <a:spLocks noChangeArrowheads="1"/>
          </p:cNvSpPr>
          <p:nvPr/>
        </p:nvSpPr>
        <p:spPr bwMode="auto">
          <a:xfrm>
            <a:off x="138113" y="3092450"/>
            <a:ext cx="287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spcBef>
                <a:spcPct val="10000"/>
              </a:spcBef>
              <a:spcAft>
                <a:spcPct val="10000"/>
              </a:spcAft>
            </a:pPr>
            <a:r>
              <a:rPr lang="ru-RU" sz="2800" b="1">
                <a:solidFill>
                  <a:srgbClr val="0066FF"/>
                </a:solidFill>
                <a:cs typeface="Times New Roman" pitchFamily="18" charset="0"/>
              </a:rPr>
              <a:t>?</a:t>
            </a:r>
            <a:endParaRPr lang="ru-RU" sz="2800">
              <a:solidFill>
                <a:srgbClr val="0066FF"/>
              </a:solidFill>
            </a:endParaRPr>
          </a:p>
        </p:txBody>
      </p:sp>
      <p:sp>
        <p:nvSpPr>
          <p:cNvPr id="18463" name="Rectangle 6"/>
          <p:cNvSpPr>
            <a:spLocks noChangeArrowheads="1"/>
          </p:cNvSpPr>
          <p:nvPr/>
        </p:nvSpPr>
        <p:spPr bwMode="auto">
          <a:xfrm rot="-124155">
            <a:off x="4646613" y="112713"/>
            <a:ext cx="4249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latin typeface="Monotype Corsiva" pitchFamily="66" charset="0"/>
              </a:rPr>
              <a:t>Задача индийского математика XII века Бхаскары</a:t>
            </a: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6948488" y="6200775"/>
            <a:ext cx="197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Ответ: 8 футов.</a:t>
            </a:r>
          </a:p>
        </p:txBody>
      </p:sp>
      <p:sp>
        <p:nvSpPr>
          <p:cNvPr id="18466" name="Rectangle 2"/>
          <p:cNvSpPr>
            <a:spLocks noChangeArrowheads="1"/>
          </p:cNvSpPr>
          <p:nvPr/>
        </p:nvSpPr>
        <p:spPr bwMode="auto">
          <a:xfrm>
            <a:off x="444500" y="279400"/>
            <a:ext cx="36179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50000"/>
              </a:lnSpc>
            </a:pPr>
            <a:r>
              <a:rPr lang="ru-RU" sz="3600" dirty="0">
                <a:solidFill>
                  <a:srgbClr val="663300"/>
                </a:solidFill>
                <a:latin typeface="Monotype Corsiva" pitchFamily="66" charset="0"/>
              </a:rPr>
              <a:t>Решение задач по готовым чертежам</a:t>
            </a:r>
            <a:r>
              <a:rPr lang="ru-RU" sz="2400" b="1" dirty="0">
                <a:solidFill>
                  <a:srgbClr val="663300"/>
                </a:solidFill>
              </a:rPr>
              <a:t> </a:t>
            </a:r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779463" y="1338263"/>
            <a:ext cx="17462" cy="4651375"/>
          </a:xfrm>
          <a:prstGeom prst="line">
            <a:avLst/>
          </a:prstGeom>
          <a:noFill/>
          <a:ln w="12700">
            <a:solidFill>
              <a:srgbClr val="3366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6600000">
                                      <p:cBhvr>
                                        <p:cTn id="37" dur="3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0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3.7037E-6 L 0.08767 3.7037E-6 C 0.12691 3.7037E-6 0.17587 0.08588 0.17587 0.15694 L 0.17587 0.3162 " pathEditMode="relative" rAng="0" ptsTypes="FfFF">
                                      <p:cBhvr>
                                        <p:cTn id="39" dur="3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15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8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8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8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1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8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4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 animBg="1"/>
      <p:bldP spid="18447" grpId="0" animBg="1"/>
      <p:bldP spid="18448" grpId="0" animBg="1"/>
      <p:bldP spid="18449" grpId="0" build="p"/>
      <p:bldP spid="18452" grpId="0" build="p"/>
      <p:bldP spid="18455" grpId="0" build="p"/>
      <p:bldP spid="18456" grpId="0" build="p"/>
      <p:bldP spid="18457" grpId="0" build="p"/>
      <p:bldP spid="18458" grpId="0"/>
      <p:bldP spid="18459" grpId="0"/>
      <p:bldP spid="18460" grpId="0" animBg="1"/>
      <p:bldP spid="18461" grpId="0"/>
      <p:bldP spid="18463" grpId="0" build="p"/>
      <p:bldP spid="18464" grpId="0"/>
      <p:bldP spid="18466" grpId="0"/>
      <p:bldP spid="184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8" descr="Папирус_3"/>
          <p:cNvPicPr>
            <a:picLocks noChangeAspect="1" noChangeArrowheads="1"/>
          </p:cNvPicPr>
          <p:nvPr/>
        </p:nvPicPr>
        <p:blipFill>
          <a:blip r:embed="rId2">
            <a:lum bright="34000" contrast="-32000"/>
          </a:blip>
          <a:srcRect/>
          <a:stretch>
            <a:fillRect/>
          </a:stretch>
        </p:blipFill>
        <p:spPr bwMode="auto">
          <a:xfrm>
            <a:off x="0" y="-180975"/>
            <a:ext cx="9144000" cy="719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61" name="Picture 49" descr="Папирус_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988" y="338138"/>
            <a:ext cx="40513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4" descr="kingdoms 2010-10-22 00-51-33-69_1"/>
          <p:cNvPicPr>
            <a:picLocks noChangeAspect="1" noChangeArrowheads="1"/>
          </p:cNvPicPr>
          <p:nvPr/>
        </p:nvPicPr>
        <p:blipFill>
          <a:blip r:embed="rId4" cstate="email">
            <a:lum bright="18000" contras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8" y="500063"/>
            <a:ext cx="4330700" cy="608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9" name="Picture 17" descr="Мужик_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3863" y="4551363"/>
            <a:ext cx="63182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0" name="Picture 18" descr="Мужик_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8788" y="4554538"/>
            <a:ext cx="784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976813" y="1898650"/>
            <a:ext cx="376078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 b="1">
                <a:solidFill>
                  <a:srgbClr val="663300"/>
                </a:solidFill>
                <a:latin typeface="Monotype Corsiva" pitchFamily="66" charset="0"/>
              </a:rPr>
              <a:t>               "Случися некому человеку к стене лестницу прибрати, стены же тоя высота есть 117 стоп. И обреете лестницу долготью 125 стоп. И ведати хочет, колико стоп сея лестницы нижний конец от стены отстояти имать."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251450" y="666750"/>
            <a:ext cx="33035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2400" b="1">
                <a:latin typeface="Times New Roman" pitchFamily="18" charset="0"/>
              </a:rPr>
              <a:t>Задача из учебника «Арифметика»</a:t>
            </a:r>
          </a:p>
          <a:p>
            <a:pPr algn="ctr">
              <a:lnSpc>
                <a:spcPct val="75000"/>
              </a:lnSpc>
            </a:pPr>
            <a:r>
              <a:rPr lang="ru-RU" sz="2400" b="1">
                <a:latin typeface="Times New Roman" pitchFamily="18" charset="0"/>
              </a:rPr>
              <a:t>Леонтия Магницкого</a:t>
            </a:r>
          </a:p>
        </p:txBody>
      </p:sp>
      <p:pic>
        <p:nvPicPr>
          <p:cNvPr id="38931" name="Picture 19" descr="Мужик_3"/>
          <p:cNvPicPr>
            <a:picLocks noChangeAspect="1" noChangeArrowheads="1"/>
          </p:cNvPicPr>
          <p:nvPr/>
        </p:nvPicPr>
        <p:blipFill>
          <a:blip r:embed="rId7" cstate="email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8650" y="4432300"/>
            <a:ext cx="9017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3"/>
          <p:cNvGrpSpPr>
            <a:grpSpLocks/>
          </p:cNvGrpSpPr>
          <p:nvPr/>
        </p:nvGrpSpPr>
        <p:grpSpPr bwMode="auto">
          <a:xfrm rot="-1827561">
            <a:off x="1123950" y="777875"/>
            <a:ext cx="2195513" cy="5216525"/>
            <a:chOff x="1672" y="662"/>
            <a:chExt cx="1383" cy="3346"/>
          </a:xfrm>
        </p:grpSpPr>
        <p:sp>
          <p:nvSpPr>
            <p:cNvPr id="20498" name="Line 17"/>
            <p:cNvSpPr>
              <a:spLocks noChangeShapeType="1"/>
            </p:cNvSpPr>
            <p:nvPr/>
          </p:nvSpPr>
          <p:spPr bwMode="auto">
            <a:xfrm flipH="1">
              <a:off x="1672" y="746"/>
              <a:ext cx="1199" cy="3053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9" name="Line 17"/>
            <p:cNvSpPr>
              <a:spLocks noChangeShapeType="1"/>
            </p:cNvSpPr>
            <p:nvPr/>
          </p:nvSpPr>
          <p:spPr bwMode="auto">
            <a:xfrm flipH="1">
              <a:off x="1739" y="662"/>
              <a:ext cx="1316" cy="3346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Line 24"/>
            <p:cNvSpPr>
              <a:spLocks noChangeShapeType="1"/>
            </p:cNvSpPr>
            <p:nvPr/>
          </p:nvSpPr>
          <p:spPr bwMode="auto">
            <a:xfrm>
              <a:off x="1745" y="3606"/>
              <a:ext cx="50" cy="23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1" name="Line 25"/>
            <p:cNvSpPr>
              <a:spLocks noChangeShapeType="1"/>
            </p:cNvSpPr>
            <p:nvPr/>
          </p:nvSpPr>
          <p:spPr bwMode="auto">
            <a:xfrm>
              <a:off x="1812" y="3473"/>
              <a:ext cx="50" cy="23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2" name="Line 26"/>
            <p:cNvSpPr>
              <a:spLocks noChangeShapeType="1"/>
            </p:cNvSpPr>
            <p:nvPr/>
          </p:nvSpPr>
          <p:spPr bwMode="auto">
            <a:xfrm>
              <a:off x="1887" y="3289"/>
              <a:ext cx="67" cy="192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3" name="Line 27"/>
            <p:cNvSpPr>
              <a:spLocks noChangeShapeType="1"/>
            </p:cNvSpPr>
            <p:nvPr/>
          </p:nvSpPr>
          <p:spPr bwMode="auto">
            <a:xfrm>
              <a:off x="1954" y="3096"/>
              <a:ext cx="67" cy="176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4" name="Line 28"/>
            <p:cNvSpPr>
              <a:spLocks noChangeShapeType="1"/>
            </p:cNvSpPr>
            <p:nvPr/>
          </p:nvSpPr>
          <p:spPr bwMode="auto">
            <a:xfrm>
              <a:off x="2021" y="2963"/>
              <a:ext cx="66" cy="12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5" name="Line 29"/>
            <p:cNvSpPr>
              <a:spLocks noChangeShapeType="1"/>
            </p:cNvSpPr>
            <p:nvPr/>
          </p:nvSpPr>
          <p:spPr bwMode="auto">
            <a:xfrm>
              <a:off x="2079" y="2746"/>
              <a:ext cx="79" cy="150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6" name="Line 30"/>
            <p:cNvSpPr>
              <a:spLocks noChangeShapeType="1"/>
            </p:cNvSpPr>
            <p:nvPr/>
          </p:nvSpPr>
          <p:spPr bwMode="auto">
            <a:xfrm>
              <a:off x="2146" y="2553"/>
              <a:ext cx="91" cy="128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7" name="Line 31"/>
            <p:cNvSpPr>
              <a:spLocks noChangeShapeType="1"/>
            </p:cNvSpPr>
            <p:nvPr/>
          </p:nvSpPr>
          <p:spPr bwMode="auto">
            <a:xfrm>
              <a:off x="2213" y="2420"/>
              <a:ext cx="102" cy="89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8" name="Line 32"/>
            <p:cNvSpPr>
              <a:spLocks noChangeShapeType="1"/>
            </p:cNvSpPr>
            <p:nvPr/>
          </p:nvSpPr>
          <p:spPr bwMode="auto">
            <a:xfrm>
              <a:off x="2283" y="2266"/>
              <a:ext cx="115" cy="5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9" name="Line 33"/>
            <p:cNvSpPr>
              <a:spLocks noChangeShapeType="1"/>
            </p:cNvSpPr>
            <p:nvPr/>
          </p:nvSpPr>
          <p:spPr bwMode="auto">
            <a:xfrm>
              <a:off x="2314" y="2151"/>
              <a:ext cx="151" cy="8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0" name="Line 34"/>
            <p:cNvSpPr>
              <a:spLocks noChangeShapeType="1"/>
            </p:cNvSpPr>
            <p:nvPr/>
          </p:nvSpPr>
          <p:spPr bwMode="auto">
            <a:xfrm flipV="1">
              <a:off x="2363" y="1987"/>
              <a:ext cx="180" cy="13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1" name="Line 35"/>
            <p:cNvSpPr>
              <a:spLocks noChangeShapeType="1"/>
            </p:cNvSpPr>
            <p:nvPr/>
          </p:nvSpPr>
          <p:spPr bwMode="auto">
            <a:xfrm flipV="1">
              <a:off x="2417" y="1849"/>
              <a:ext cx="174" cy="37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2" name="Line 36"/>
            <p:cNvSpPr>
              <a:spLocks noChangeShapeType="1"/>
            </p:cNvSpPr>
            <p:nvPr/>
          </p:nvSpPr>
          <p:spPr bwMode="auto">
            <a:xfrm flipV="1">
              <a:off x="2463" y="1660"/>
              <a:ext cx="211" cy="78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3" name="Line 37"/>
            <p:cNvSpPr>
              <a:spLocks noChangeShapeType="1"/>
            </p:cNvSpPr>
            <p:nvPr/>
          </p:nvSpPr>
          <p:spPr bwMode="auto">
            <a:xfrm flipV="1">
              <a:off x="2554" y="1499"/>
              <a:ext cx="187" cy="64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4" name="Line 38"/>
            <p:cNvSpPr>
              <a:spLocks noChangeShapeType="1"/>
            </p:cNvSpPr>
            <p:nvPr/>
          </p:nvSpPr>
          <p:spPr bwMode="auto">
            <a:xfrm flipV="1">
              <a:off x="2591" y="1327"/>
              <a:ext cx="228" cy="11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5" name="Line 39"/>
            <p:cNvSpPr>
              <a:spLocks noChangeShapeType="1"/>
            </p:cNvSpPr>
            <p:nvPr/>
          </p:nvSpPr>
          <p:spPr bwMode="auto">
            <a:xfrm flipV="1">
              <a:off x="2663" y="1123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6" name="Line 40"/>
            <p:cNvSpPr>
              <a:spLocks noChangeShapeType="1"/>
            </p:cNvSpPr>
            <p:nvPr/>
          </p:nvSpPr>
          <p:spPr bwMode="auto">
            <a:xfrm flipV="1">
              <a:off x="2735" y="955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7" name="Line 41"/>
            <p:cNvSpPr>
              <a:spLocks noChangeShapeType="1"/>
            </p:cNvSpPr>
            <p:nvPr/>
          </p:nvSpPr>
          <p:spPr bwMode="auto">
            <a:xfrm flipV="1">
              <a:off x="2789" y="805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8" name="Line 42"/>
            <p:cNvSpPr>
              <a:spLocks noChangeShapeType="1"/>
            </p:cNvSpPr>
            <p:nvPr/>
          </p:nvSpPr>
          <p:spPr bwMode="auto">
            <a:xfrm flipV="1">
              <a:off x="2831" y="697"/>
              <a:ext cx="204" cy="145"/>
            </a:xfrm>
            <a:prstGeom prst="line">
              <a:avLst/>
            </a:prstGeom>
            <a:noFill/>
            <a:ln w="57150">
              <a:pattFill prst="pct50">
                <a:fgClr>
                  <a:srgbClr val="663300"/>
                </a:fgClr>
                <a:bgClr>
                  <a:srgbClr val="AA6016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56" name="Text Box 44"/>
          <p:cNvSpPr txBox="1">
            <a:spLocks noChangeArrowheads="1"/>
          </p:cNvSpPr>
          <p:nvPr/>
        </p:nvSpPr>
        <p:spPr bwMode="auto">
          <a:xfrm rot="-5400000">
            <a:off x="3882231" y="2959895"/>
            <a:ext cx="1044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B82300"/>
                </a:solidFill>
              </a:rPr>
              <a:t>117</a:t>
            </a:r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1089025" y="2082800"/>
            <a:ext cx="866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A81E4"/>
                </a:solidFill>
              </a:rPr>
              <a:t>125</a:t>
            </a:r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H="1">
            <a:off x="2287588" y="695325"/>
            <a:ext cx="1890712" cy="4846638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58" name="Text Box 46"/>
          <p:cNvSpPr txBox="1">
            <a:spLocks noChangeArrowheads="1"/>
          </p:cNvSpPr>
          <p:nvPr/>
        </p:nvSpPr>
        <p:spPr bwMode="auto">
          <a:xfrm rot="-4086661">
            <a:off x="2370931" y="3137695"/>
            <a:ext cx="866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A81E4"/>
                </a:solidFill>
              </a:rPr>
              <a:t>125</a:t>
            </a:r>
          </a:p>
        </p:txBody>
      </p:sp>
      <p:sp>
        <p:nvSpPr>
          <p:cNvPr id="4" name="Line 17"/>
          <p:cNvSpPr>
            <a:spLocks noChangeShapeType="1"/>
          </p:cNvSpPr>
          <p:nvPr/>
        </p:nvSpPr>
        <p:spPr bwMode="auto">
          <a:xfrm flipV="1">
            <a:off x="2297113" y="5521325"/>
            <a:ext cx="1871662" cy="7938"/>
          </a:xfrm>
          <a:prstGeom prst="line">
            <a:avLst/>
          </a:prstGeom>
          <a:noFill/>
          <a:ln w="508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59" name="Text Box 47"/>
          <p:cNvSpPr txBox="1">
            <a:spLocks noChangeArrowheads="1"/>
          </p:cNvSpPr>
          <p:nvPr/>
        </p:nvSpPr>
        <p:spPr bwMode="auto">
          <a:xfrm>
            <a:off x="3616325" y="3886200"/>
            <a:ext cx="49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6600"/>
                </a:solidFill>
              </a:rPr>
              <a:t>?</a:t>
            </a:r>
          </a:p>
        </p:txBody>
      </p:sp>
      <p:sp>
        <p:nvSpPr>
          <p:cNvPr id="5" name="Line 17"/>
          <p:cNvSpPr>
            <a:spLocks noChangeShapeType="1"/>
          </p:cNvSpPr>
          <p:nvPr/>
        </p:nvSpPr>
        <p:spPr bwMode="auto">
          <a:xfrm flipH="1" flipV="1">
            <a:off x="4171950" y="685800"/>
            <a:ext cx="4763" cy="48021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66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12639 -0.03704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-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0.06666 0.2314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  <p:bldP spid="38956" grpId="0"/>
      <p:bldP spid="38957" grpId="0"/>
      <p:bldP spid="38957" grpId="1"/>
      <p:bldP spid="16401" grpId="0" animBg="1"/>
      <p:bldP spid="38958" grpId="0"/>
      <p:bldP spid="4" grpId="0" animBg="1"/>
      <p:bldP spid="38959" grpId="0"/>
      <p:bldP spid="38959" grpId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341902"/>
                </a:solidFill>
                <a:latin typeface="Monotype Corsiva" pitchFamily="66" charset="0"/>
              </a:rPr>
              <a:t>  «Умение решать задачи – такое же практическое искусство.  Ему  можно научиться только путем подражания или упражнения.». (</a:t>
            </a:r>
            <a:r>
              <a:rPr lang="ru-RU" b="1" i="1" dirty="0" err="1" smtClean="0">
                <a:solidFill>
                  <a:srgbClr val="341902"/>
                </a:solidFill>
                <a:latin typeface="Monotype Corsiva" pitchFamily="66" charset="0"/>
              </a:rPr>
              <a:t>Дьердь</a:t>
            </a:r>
            <a:r>
              <a:rPr lang="ru-RU" b="1" i="1" dirty="0" smtClean="0">
                <a:solidFill>
                  <a:srgbClr val="341902"/>
                </a:solidFill>
                <a:latin typeface="Monotype Corsiva" pitchFamily="66" charset="0"/>
              </a:rPr>
              <a:t> Пойа)</a:t>
            </a:r>
            <a:endParaRPr lang="ru-RU" b="1" dirty="0" smtClean="0">
              <a:solidFill>
                <a:srgbClr val="341902"/>
              </a:solidFill>
              <a:latin typeface="Monotype Corsiva" pitchFamily="66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Picture 107" descr="Папирус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6456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14480" y="714356"/>
            <a:ext cx="5643602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</a:pPr>
            <a:r>
              <a:rPr lang="ru-RU" sz="3600" b="1" dirty="0" smtClean="0">
                <a:solidFill>
                  <a:srgbClr val="663300"/>
                </a:solidFill>
                <a:latin typeface="Monotype Corsiva" pitchFamily="66" charset="0"/>
                <a:cs typeface="Times New Roman" pitchFamily="18" charset="0"/>
                <a:hlinkClick r:id="rId3" action="ppaction://hlinkfile"/>
              </a:rPr>
              <a:t>Проверьте, как  Вы усвоили</a:t>
            </a:r>
          </a:p>
          <a:p>
            <a:pPr algn="ctr">
              <a:lnSpc>
                <a:spcPct val="50000"/>
              </a:lnSpc>
            </a:pPr>
            <a:endParaRPr lang="ru-RU" sz="3600" b="1" dirty="0" smtClean="0">
              <a:solidFill>
                <a:srgbClr val="663300"/>
              </a:solidFill>
              <a:latin typeface="Monotype Corsiva" pitchFamily="66" charset="0"/>
              <a:cs typeface="Times New Roman" pitchFamily="18" charset="0"/>
              <a:hlinkClick r:id="rId3" action="ppaction://hlinkfile"/>
            </a:endParaRPr>
          </a:p>
          <a:p>
            <a:pPr algn="ctr">
              <a:lnSpc>
                <a:spcPct val="50000"/>
              </a:lnSpc>
            </a:pPr>
            <a:r>
              <a:rPr lang="ru-RU" sz="3600" b="1" dirty="0" smtClean="0">
                <a:solidFill>
                  <a:srgbClr val="663300"/>
                </a:solidFill>
                <a:latin typeface="Monotype Corsiva" pitchFamily="66" charset="0"/>
                <a:cs typeface="Times New Roman" pitchFamily="18" charset="0"/>
                <a:hlinkClick r:id="rId3" action="ppaction://hlinkfile"/>
              </a:rPr>
              <a:t> материал </a:t>
            </a:r>
            <a:endParaRPr lang="ru-RU" sz="3600" b="1" dirty="0">
              <a:solidFill>
                <a:srgbClr val="6633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Папирус_563"/>
          <p:cNvPicPr>
            <a:picLocks noChangeAspect="1" noChangeArrowheads="1"/>
          </p:cNvPicPr>
          <p:nvPr/>
        </p:nvPicPr>
        <p:blipFill>
          <a:blip r:embed="rId2">
            <a:lum bright="14000" contrast="-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Папирус_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5288" y="50800"/>
            <a:ext cx="591185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379663" y="223838"/>
            <a:ext cx="4503737" cy="731837"/>
          </a:xfrm>
        </p:spPr>
        <p:txBody>
          <a:bodyPr>
            <a:normAutofit fontScale="90000"/>
          </a:bodyPr>
          <a:lstStyle/>
          <a:p>
            <a:r>
              <a:rPr lang="ru-RU" sz="5400" smtClean="0">
                <a:solidFill>
                  <a:srgbClr val="663300"/>
                </a:solidFill>
                <a:latin typeface="Monotype Corsiva" pitchFamily="66" charset="0"/>
              </a:rPr>
              <a:t>Задание на дом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027363" y="2736850"/>
            <a:ext cx="4330719" cy="91916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3600" dirty="0" smtClean="0">
                <a:latin typeface="Monotype Corsiva" pitchFamily="66" charset="0"/>
              </a:rPr>
              <a:t>П. 54, №№ 483(а),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3600" dirty="0" smtClean="0">
                <a:latin typeface="Monotype Corsiva" pitchFamily="66" charset="0"/>
              </a:rPr>
              <a:t>484(а)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519113" y="1101725"/>
            <a:ext cx="8247062" cy="5235575"/>
            <a:chOff x="327" y="694"/>
            <a:chExt cx="5195" cy="3298"/>
          </a:xfrm>
        </p:grpSpPr>
        <p:sp>
          <p:nvSpPr>
            <p:cNvPr id="26643" name="Rectangle 9"/>
            <p:cNvSpPr>
              <a:spLocks noChangeArrowheads="1"/>
            </p:cNvSpPr>
            <p:nvPr/>
          </p:nvSpPr>
          <p:spPr bwMode="auto">
            <a:xfrm>
              <a:off x="334" y="704"/>
              <a:ext cx="5186" cy="328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4" name="Line 10"/>
            <p:cNvSpPr>
              <a:spLocks noChangeShapeType="1"/>
            </p:cNvSpPr>
            <p:nvPr/>
          </p:nvSpPr>
          <p:spPr bwMode="auto">
            <a:xfrm>
              <a:off x="327" y="1366"/>
              <a:ext cx="51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5" name="Line 11"/>
            <p:cNvSpPr>
              <a:spLocks noChangeShapeType="1"/>
            </p:cNvSpPr>
            <p:nvPr/>
          </p:nvSpPr>
          <p:spPr bwMode="auto">
            <a:xfrm>
              <a:off x="328" y="1694"/>
              <a:ext cx="51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6" name="Line 12"/>
            <p:cNvSpPr>
              <a:spLocks noChangeShapeType="1"/>
            </p:cNvSpPr>
            <p:nvPr/>
          </p:nvSpPr>
          <p:spPr bwMode="auto">
            <a:xfrm>
              <a:off x="336" y="2323"/>
              <a:ext cx="51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7" name="Line 13"/>
            <p:cNvSpPr>
              <a:spLocks noChangeShapeType="1"/>
            </p:cNvSpPr>
            <p:nvPr/>
          </p:nvSpPr>
          <p:spPr bwMode="auto">
            <a:xfrm>
              <a:off x="337" y="2723"/>
              <a:ext cx="51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8" name="Line 14"/>
            <p:cNvSpPr>
              <a:spLocks noChangeShapeType="1"/>
            </p:cNvSpPr>
            <p:nvPr/>
          </p:nvSpPr>
          <p:spPr bwMode="auto">
            <a:xfrm>
              <a:off x="337" y="3106"/>
              <a:ext cx="51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9" name="Line 15"/>
            <p:cNvSpPr>
              <a:spLocks noChangeShapeType="1"/>
            </p:cNvSpPr>
            <p:nvPr/>
          </p:nvSpPr>
          <p:spPr bwMode="auto">
            <a:xfrm>
              <a:off x="338" y="3538"/>
              <a:ext cx="51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0" name="Line 16"/>
            <p:cNvSpPr>
              <a:spLocks noChangeShapeType="1"/>
            </p:cNvSpPr>
            <p:nvPr/>
          </p:nvSpPr>
          <p:spPr bwMode="auto">
            <a:xfrm>
              <a:off x="612" y="722"/>
              <a:ext cx="1" cy="32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1" name="Line 17"/>
            <p:cNvSpPr>
              <a:spLocks noChangeShapeType="1"/>
            </p:cNvSpPr>
            <p:nvPr/>
          </p:nvSpPr>
          <p:spPr bwMode="auto">
            <a:xfrm>
              <a:off x="1768" y="708"/>
              <a:ext cx="1" cy="32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2" name="Line 18"/>
            <p:cNvSpPr>
              <a:spLocks noChangeShapeType="1"/>
            </p:cNvSpPr>
            <p:nvPr/>
          </p:nvSpPr>
          <p:spPr bwMode="auto">
            <a:xfrm>
              <a:off x="4682" y="694"/>
              <a:ext cx="1" cy="32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3" name="Line 19"/>
            <p:cNvSpPr>
              <a:spLocks noChangeShapeType="1"/>
            </p:cNvSpPr>
            <p:nvPr/>
          </p:nvSpPr>
          <p:spPr bwMode="auto">
            <a:xfrm>
              <a:off x="5001" y="723"/>
              <a:ext cx="1" cy="32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438150" y="1365250"/>
            <a:ext cx="550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№</a:t>
            </a: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1089025" y="1390650"/>
            <a:ext cx="1582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Предмет</a:t>
            </a: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3536950" y="1338263"/>
            <a:ext cx="3032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Домашнее задание</a:t>
            </a:r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884238" y="2859088"/>
            <a:ext cx="190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Геометрия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 rot="-5400000">
            <a:off x="7115175" y="1423988"/>
            <a:ext cx="1150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Оценка</a:t>
            </a: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 rot="-5400000">
            <a:off x="7799388" y="1376362"/>
            <a:ext cx="11620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</a:pPr>
            <a:r>
              <a:rPr lang="ru-RU" sz="2400">
                <a:latin typeface="Monotype Corsiva" pitchFamily="66" charset="0"/>
              </a:rPr>
              <a:t>Подпись учителя</a:t>
            </a: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515938" y="2147888"/>
            <a:ext cx="363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1</a:t>
            </a:r>
          </a:p>
        </p:txBody>
      </p:sp>
      <p:sp>
        <p:nvSpPr>
          <p:cNvPr id="23580" name="Rectangle 28"/>
          <p:cNvSpPr>
            <a:spLocks noChangeArrowheads="1"/>
          </p:cNvSpPr>
          <p:nvPr/>
        </p:nvSpPr>
        <p:spPr bwMode="auto">
          <a:xfrm>
            <a:off x="517525" y="2876550"/>
            <a:ext cx="363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2</a:t>
            </a:r>
          </a:p>
        </p:txBody>
      </p:sp>
      <p:sp>
        <p:nvSpPr>
          <p:cNvPr id="23581" name="Rectangle 29"/>
          <p:cNvSpPr>
            <a:spLocks noChangeArrowheads="1"/>
          </p:cNvSpPr>
          <p:nvPr/>
        </p:nvSpPr>
        <p:spPr bwMode="auto">
          <a:xfrm>
            <a:off x="531813" y="3736975"/>
            <a:ext cx="3635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3</a:t>
            </a:r>
          </a:p>
        </p:txBody>
      </p:sp>
      <p:sp>
        <p:nvSpPr>
          <p:cNvPr id="23582" name="Rectangle 30"/>
          <p:cNvSpPr>
            <a:spLocks noChangeArrowheads="1"/>
          </p:cNvSpPr>
          <p:nvPr/>
        </p:nvSpPr>
        <p:spPr bwMode="auto">
          <a:xfrm>
            <a:off x="546100" y="4333875"/>
            <a:ext cx="363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4</a:t>
            </a:r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533400" y="5021263"/>
            <a:ext cx="363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5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533400" y="5630863"/>
            <a:ext cx="363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66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6633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73" grpId="0"/>
      <p:bldP spid="23574" grpId="0"/>
      <p:bldP spid="23575" grpId="0"/>
      <p:bldP spid="23576" grpId="0"/>
      <p:bldP spid="23577" grpId="0"/>
      <p:bldP spid="23578" grpId="0"/>
      <p:bldP spid="23579" grpId="0"/>
      <p:bldP spid="23580" grpId="0"/>
      <p:bldP spid="23581" grpId="0"/>
      <p:bldP spid="23582" grpId="0"/>
      <p:bldP spid="23583" grpId="0"/>
      <p:bldP spid="235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419475" y="3860800"/>
            <a:ext cx="2276475" cy="2505075"/>
            <a:chOff x="7215" y="2370"/>
            <a:chExt cx="3585" cy="3945"/>
          </a:xfrm>
        </p:grpSpPr>
        <p:sp>
          <p:nvSpPr>
            <p:cNvPr id="25605" name="AutoShape 6"/>
            <p:cNvSpPr>
              <a:spLocks noChangeArrowheads="1"/>
            </p:cNvSpPr>
            <p:nvPr/>
          </p:nvSpPr>
          <p:spPr bwMode="auto">
            <a:xfrm>
              <a:off x="7935" y="2370"/>
              <a:ext cx="2625" cy="2985"/>
            </a:xfrm>
            <a:prstGeom prst="rtTriangle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cxnSp>
          <p:nvCxnSpPr>
            <p:cNvPr id="25606" name="AutoShape 7"/>
            <p:cNvCxnSpPr>
              <a:cxnSpLocks noChangeShapeType="1"/>
            </p:cNvCxnSpPr>
            <p:nvPr/>
          </p:nvCxnSpPr>
          <p:spPr bwMode="auto">
            <a:xfrm>
              <a:off x="8445" y="5355"/>
              <a:ext cx="30" cy="960"/>
            </a:xfrm>
            <a:prstGeom prst="straightConnector1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</p:cxnSp>
        <p:cxnSp>
          <p:nvCxnSpPr>
            <p:cNvPr id="25607" name="AutoShape 8"/>
            <p:cNvCxnSpPr>
              <a:cxnSpLocks noChangeShapeType="1"/>
            </p:cNvCxnSpPr>
            <p:nvPr/>
          </p:nvCxnSpPr>
          <p:spPr bwMode="auto">
            <a:xfrm flipH="1">
              <a:off x="8145" y="6315"/>
              <a:ext cx="330" cy="0"/>
            </a:xfrm>
            <a:prstGeom prst="straightConnector1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</p:cxnSp>
        <p:cxnSp>
          <p:nvCxnSpPr>
            <p:cNvPr id="25608" name="AutoShape 9"/>
            <p:cNvCxnSpPr>
              <a:cxnSpLocks noChangeShapeType="1"/>
            </p:cNvCxnSpPr>
            <p:nvPr/>
          </p:nvCxnSpPr>
          <p:spPr bwMode="auto">
            <a:xfrm>
              <a:off x="9315" y="5355"/>
              <a:ext cx="30" cy="960"/>
            </a:xfrm>
            <a:prstGeom prst="straightConnector1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</p:cxnSp>
        <p:cxnSp>
          <p:nvCxnSpPr>
            <p:cNvPr id="25609" name="AutoShape 10"/>
            <p:cNvCxnSpPr>
              <a:cxnSpLocks noChangeShapeType="1"/>
            </p:cNvCxnSpPr>
            <p:nvPr/>
          </p:nvCxnSpPr>
          <p:spPr bwMode="auto">
            <a:xfrm>
              <a:off x="9345" y="6315"/>
              <a:ext cx="300" cy="0"/>
            </a:xfrm>
            <a:prstGeom prst="straightConnector1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</p:cxnSp>
        <p:cxnSp>
          <p:nvCxnSpPr>
            <p:cNvPr id="25610" name="AutoShape 11"/>
            <p:cNvCxnSpPr>
              <a:cxnSpLocks noChangeShapeType="1"/>
            </p:cNvCxnSpPr>
            <p:nvPr/>
          </p:nvCxnSpPr>
          <p:spPr bwMode="auto">
            <a:xfrm flipH="1">
              <a:off x="7215" y="4215"/>
              <a:ext cx="720" cy="15"/>
            </a:xfrm>
            <a:prstGeom prst="straightConnector1">
              <a:avLst/>
            </a:prstGeom>
            <a:noFill/>
            <a:ln w="38100">
              <a:solidFill>
                <a:srgbClr val="0F243E"/>
              </a:solidFill>
              <a:round/>
              <a:headEnd/>
              <a:tailEnd/>
            </a:ln>
          </p:spPr>
        </p:cxnSp>
        <p:cxnSp>
          <p:nvCxnSpPr>
            <p:cNvPr id="25611" name="AutoShape 12"/>
            <p:cNvCxnSpPr>
              <a:cxnSpLocks noChangeShapeType="1"/>
            </p:cNvCxnSpPr>
            <p:nvPr/>
          </p:nvCxnSpPr>
          <p:spPr bwMode="auto">
            <a:xfrm flipV="1">
              <a:off x="7215" y="3435"/>
              <a:ext cx="0" cy="795"/>
            </a:xfrm>
            <a:prstGeom prst="straightConnector1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</p:cxnSp>
        <p:cxnSp>
          <p:nvCxnSpPr>
            <p:cNvPr id="25612" name="AutoShape 13"/>
            <p:cNvCxnSpPr>
              <a:cxnSpLocks noChangeShapeType="1"/>
            </p:cNvCxnSpPr>
            <p:nvPr/>
          </p:nvCxnSpPr>
          <p:spPr bwMode="auto">
            <a:xfrm>
              <a:off x="9345" y="4020"/>
              <a:ext cx="1455" cy="375"/>
            </a:xfrm>
            <a:prstGeom prst="straightConnector1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</p:cxnSp>
        <p:sp>
          <p:nvSpPr>
            <p:cNvPr id="25613" name="Oval 14"/>
            <p:cNvSpPr>
              <a:spLocks noChangeArrowheads="1"/>
            </p:cNvSpPr>
            <p:nvPr/>
          </p:nvSpPr>
          <p:spPr bwMode="auto">
            <a:xfrm>
              <a:off x="8085" y="3660"/>
              <a:ext cx="360" cy="360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14" name="Oval 15"/>
            <p:cNvSpPr>
              <a:spLocks noChangeArrowheads="1"/>
            </p:cNvSpPr>
            <p:nvPr/>
          </p:nvSpPr>
          <p:spPr bwMode="auto">
            <a:xfrm>
              <a:off x="8625" y="3660"/>
              <a:ext cx="360" cy="360"/>
            </a:xfrm>
            <a:prstGeom prst="ellipse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15" name="Oval 16"/>
            <p:cNvSpPr>
              <a:spLocks noChangeArrowheads="1"/>
            </p:cNvSpPr>
            <p:nvPr/>
          </p:nvSpPr>
          <p:spPr bwMode="auto">
            <a:xfrm>
              <a:off x="8280" y="3750"/>
              <a:ext cx="165" cy="180"/>
            </a:xfrm>
            <a:prstGeom prst="ellips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16" name="Oval 17"/>
            <p:cNvSpPr>
              <a:spLocks noChangeArrowheads="1"/>
            </p:cNvSpPr>
            <p:nvPr/>
          </p:nvSpPr>
          <p:spPr bwMode="auto">
            <a:xfrm>
              <a:off x="8820" y="3750"/>
              <a:ext cx="165" cy="180"/>
            </a:xfrm>
            <a:prstGeom prst="ellips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17" name="Arc 18"/>
            <p:cNvSpPr>
              <a:spLocks/>
            </p:cNvSpPr>
            <p:nvPr/>
          </p:nvSpPr>
          <p:spPr bwMode="auto">
            <a:xfrm rot="7975768">
              <a:off x="8099" y="3661"/>
              <a:ext cx="1359" cy="1345"/>
            </a:xfrm>
            <a:custGeom>
              <a:avLst/>
              <a:gdLst>
                <a:gd name="T0" fmla="*/ 515 w 20385"/>
                <a:gd name="T1" fmla="*/ 0 h 20173"/>
                <a:gd name="T2" fmla="*/ 1359 w 20385"/>
                <a:gd name="T3" fmla="*/ 869 h 20173"/>
                <a:gd name="T4" fmla="*/ 0 w 20385"/>
                <a:gd name="T5" fmla="*/ 1345 h 20173"/>
                <a:gd name="T6" fmla="*/ 0 60000 65536"/>
                <a:gd name="T7" fmla="*/ 0 60000 65536"/>
                <a:gd name="T8" fmla="*/ 0 60000 65536"/>
                <a:gd name="T9" fmla="*/ 0 w 20385"/>
                <a:gd name="T10" fmla="*/ 0 h 20173"/>
                <a:gd name="T11" fmla="*/ 20385 w 20385"/>
                <a:gd name="T12" fmla="*/ 20173 h 201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385" h="20173" fill="none" extrusionOk="0">
                  <a:moveTo>
                    <a:pt x="7721" y="0"/>
                  </a:moveTo>
                  <a:cubicBezTo>
                    <a:pt x="13653" y="2270"/>
                    <a:pt x="18284" y="7036"/>
                    <a:pt x="20384" y="13030"/>
                  </a:cubicBezTo>
                </a:path>
                <a:path w="20385" h="20173" stroke="0" extrusionOk="0">
                  <a:moveTo>
                    <a:pt x="7721" y="0"/>
                  </a:moveTo>
                  <a:cubicBezTo>
                    <a:pt x="13653" y="2270"/>
                    <a:pt x="18284" y="7036"/>
                    <a:pt x="20384" y="13030"/>
                  </a:cubicBezTo>
                  <a:lnTo>
                    <a:pt x="0" y="20173"/>
                  </a:lnTo>
                  <a:close/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25618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8512" y="4178"/>
              <a:ext cx="255" cy="180"/>
            </a:xfrm>
            <a:prstGeom prst="bentConnector3">
              <a:avLst>
                <a:gd name="adj1" fmla="val 49806"/>
              </a:avLst>
            </a:prstGeom>
            <a:noFill/>
            <a:ln w="28575">
              <a:solidFill>
                <a:srgbClr val="5A5A5A"/>
              </a:solidFill>
              <a:miter lim="800000"/>
              <a:headEnd/>
              <a:tailEnd/>
            </a:ln>
          </p:spPr>
        </p:cxnSp>
      </p:grpSp>
      <p:sp>
        <p:nvSpPr>
          <p:cNvPr id="25621" name="AutoShape 21"/>
          <p:cNvSpPr>
            <a:spLocks noChangeArrowheads="1"/>
          </p:cNvSpPr>
          <p:nvPr/>
        </p:nvSpPr>
        <p:spPr bwMode="auto">
          <a:xfrm>
            <a:off x="5643570" y="3500438"/>
            <a:ext cx="3249605" cy="1657350"/>
          </a:xfrm>
          <a:prstGeom prst="cloudCallout">
            <a:avLst>
              <a:gd name="adj1" fmla="val -127329"/>
              <a:gd name="adj2" fmla="val -18968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будущем мне пригодится…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2" name="AutoShape 22"/>
          <p:cNvSpPr>
            <a:spLocks noChangeArrowheads="1"/>
          </p:cNvSpPr>
          <p:nvPr/>
        </p:nvSpPr>
        <p:spPr bwMode="auto">
          <a:xfrm>
            <a:off x="468313" y="476250"/>
            <a:ext cx="3675059" cy="1666866"/>
          </a:xfrm>
          <a:prstGeom prst="cloudCallout">
            <a:avLst>
              <a:gd name="adj1" fmla="val 44343"/>
              <a:gd name="adj2" fmla="val 179255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 sz="2400" b="1" dirty="0">
                <a:solidFill>
                  <a:srgbClr val="953735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b="1" dirty="0" smtClean="0">
                <a:solidFill>
                  <a:srgbClr val="953735"/>
                </a:solidFill>
                <a:latin typeface="Times New Roman" pitchFamily="18" charset="0"/>
                <a:cs typeface="Times New Roman" pitchFamily="18" charset="0"/>
              </a:rPr>
              <a:t>увидел красоту </a:t>
            </a:r>
            <a:r>
              <a:rPr lang="ru-RU" sz="2400" b="1" dirty="0">
                <a:solidFill>
                  <a:srgbClr val="953735"/>
                </a:solidFill>
                <a:latin typeface="Times New Roman" pitchFamily="18" charset="0"/>
                <a:cs typeface="Times New Roman" pitchFamily="18" charset="0"/>
              </a:rPr>
              <a:t>в геометрии…</a:t>
            </a:r>
          </a:p>
          <a:p>
            <a:pPr algn="ctr"/>
            <a:endParaRPr lang="ru-RU" dirty="0"/>
          </a:p>
        </p:txBody>
      </p:sp>
      <p:sp>
        <p:nvSpPr>
          <p:cNvPr id="25623" name="AutoShape 23"/>
          <p:cNvSpPr>
            <a:spLocks noChangeArrowheads="1"/>
          </p:cNvSpPr>
          <p:nvPr/>
        </p:nvSpPr>
        <p:spPr bwMode="auto">
          <a:xfrm>
            <a:off x="214282" y="2857496"/>
            <a:ext cx="2678100" cy="1647833"/>
          </a:xfrm>
          <a:prstGeom prst="cloudCallout">
            <a:avLst>
              <a:gd name="adj1" fmla="val 128532"/>
              <a:gd name="adj2" fmla="val 4077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dirty="0">
                <a:solidFill>
                  <a:srgbClr val="A77D15"/>
                </a:solidFill>
                <a:latin typeface="Times New Roman" pitchFamily="18" charset="0"/>
                <a:cs typeface="Times New Roman" pitchFamily="18" charset="0"/>
              </a:rPr>
              <a:t>Я хотел бы узнать…</a:t>
            </a:r>
          </a:p>
          <a:p>
            <a:pPr algn="ctr"/>
            <a:endParaRPr lang="ru-RU" dirty="0"/>
          </a:p>
        </p:txBody>
      </p:sp>
      <p:sp>
        <p:nvSpPr>
          <p:cNvPr id="25624" name="AutoShape 24"/>
          <p:cNvSpPr>
            <a:spLocks noChangeArrowheads="1"/>
          </p:cNvSpPr>
          <p:nvPr/>
        </p:nvSpPr>
        <p:spPr bwMode="auto">
          <a:xfrm>
            <a:off x="3635375" y="1071546"/>
            <a:ext cx="3008327" cy="1357322"/>
          </a:xfrm>
          <a:prstGeom prst="cloudCallout">
            <a:avLst>
              <a:gd name="adj1" fmla="val -37731"/>
              <a:gd name="adj2" fmla="val 22897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Я вспомнил…</a:t>
            </a:r>
          </a:p>
        </p:txBody>
      </p:sp>
      <p:sp>
        <p:nvSpPr>
          <p:cNvPr id="25625" name="AutoShape 25"/>
          <p:cNvSpPr>
            <a:spLocks noChangeArrowheads="1"/>
          </p:cNvSpPr>
          <p:nvPr/>
        </p:nvSpPr>
        <p:spPr bwMode="auto">
          <a:xfrm>
            <a:off x="4894263" y="2214554"/>
            <a:ext cx="4249737" cy="1152525"/>
          </a:xfrm>
          <a:prstGeom prst="cloudCallout">
            <a:avLst>
              <a:gd name="adj1" fmla="val -114806"/>
              <a:gd name="adj2" fmla="val 11790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dirty="0">
                <a:solidFill>
                  <a:srgbClr val="005C2A"/>
                </a:solidFill>
                <a:latin typeface="Times New Roman" pitchFamily="18" charset="0"/>
                <a:cs typeface="Times New Roman" pitchFamily="18" charset="0"/>
              </a:rPr>
              <a:t>Мне понравилось…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теорема пифагора\samos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5218156" cy="3483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F:\теорема пифагора\beach_and_sea_16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6279" y="3429000"/>
            <a:ext cx="5157721" cy="3223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Лента лицом вниз 9"/>
          <p:cNvSpPr/>
          <p:nvPr/>
        </p:nvSpPr>
        <p:spPr>
          <a:xfrm>
            <a:off x="2071670" y="3000372"/>
            <a:ext cx="5357850" cy="1285884"/>
          </a:xfrm>
          <a:prstGeom prst="ribbon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sunse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остров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Самос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Вспомним материал, который будет нам необходим</a:t>
            </a:r>
            <a:endParaRPr lang="ru-RU" b="1" dirty="0" smtClean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треугольник  называют прямоугольным?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называют его стороны?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гипотенуза?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найти площадь прямоугольного треугольника?</a:t>
            </a:r>
          </a:p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Чему равна сумма углов в прямоугольном треугольнике?</a:t>
            </a:r>
          </a:p>
          <a:p>
            <a:pPr>
              <a:buNone/>
            </a:pPr>
            <a:endParaRPr lang="ru-RU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84" name="Picture 68" descr="Папирус_53"/>
          <p:cNvPicPr>
            <a:picLocks noChangeAspect="1" noChangeArrowheads="1"/>
          </p:cNvPicPr>
          <p:nvPr/>
        </p:nvPicPr>
        <p:blipFill>
          <a:blip r:embed="rId2" cstate="email">
            <a:lum bright="8000" contrast="-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4900" y="234950"/>
            <a:ext cx="14906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80" name="Picture 64" descr="Папирус_561112"/>
          <p:cNvPicPr>
            <a:picLocks noChangeAspect="1" noChangeArrowheads="1"/>
          </p:cNvPicPr>
          <p:nvPr/>
        </p:nvPicPr>
        <p:blipFill>
          <a:blip r:embed="rId3" cstate="email">
            <a:lum bright="6000" contrast="-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7175" y="4851400"/>
            <a:ext cx="25368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8" name="Picture 62" descr="Папирус_53"/>
          <p:cNvPicPr>
            <a:picLocks noChangeAspect="1" noChangeArrowheads="1"/>
          </p:cNvPicPr>
          <p:nvPr/>
        </p:nvPicPr>
        <p:blipFill>
          <a:blip r:embed="rId4" cstate="email">
            <a:lum bright="8000" contrast="-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0838" y="5519738"/>
            <a:ext cx="161448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4" name="Picture 58" descr="Paper 01"/>
          <p:cNvPicPr>
            <a:picLocks noChangeAspect="1" noChangeArrowheads="1"/>
          </p:cNvPicPr>
          <p:nvPr/>
        </p:nvPicPr>
        <p:blipFill>
          <a:blip r:embed="rId5">
            <a:lum bright="32000" contrast="-32000"/>
          </a:blip>
          <a:srcRect/>
          <a:stretch>
            <a:fillRect/>
          </a:stretch>
        </p:blipFill>
        <p:spPr bwMode="auto">
          <a:xfrm>
            <a:off x="-368300" y="2241550"/>
            <a:ext cx="9831388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3" name="Picture 57" descr="Paper 01"/>
          <p:cNvPicPr>
            <a:picLocks noChangeAspect="1" noChangeArrowheads="1"/>
          </p:cNvPicPr>
          <p:nvPr/>
        </p:nvPicPr>
        <p:blipFill>
          <a:blip r:embed="rId5">
            <a:lum bright="32000" contrast="-32000"/>
          </a:blip>
          <a:srcRect/>
          <a:stretch>
            <a:fillRect/>
          </a:stretch>
        </p:blipFill>
        <p:spPr bwMode="auto">
          <a:xfrm>
            <a:off x="-92075" y="885825"/>
            <a:ext cx="422433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1" name="Picture 55" descr="Папирус_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913" y="0"/>
            <a:ext cx="539115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AutoShape 7"/>
          <p:cNvSpPr>
            <a:spLocks noChangeArrowheads="1"/>
          </p:cNvSpPr>
          <p:nvPr/>
        </p:nvSpPr>
        <p:spPr bwMode="auto">
          <a:xfrm rot="-9929336">
            <a:off x="4116388" y="941388"/>
            <a:ext cx="2235200" cy="1303337"/>
          </a:xfrm>
          <a:prstGeom prst="pentagon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 rot="6480679">
            <a:off x="3463132" y="5141119"/>
            <a:ext cx="2290762" cy="1143000"/>
          </a:xfrm>
          <a:prstGeom prst="triangle">
            <a:avLst>
              <a:gd name="adj" fmla="val 36639"/>
            </a:avLst>
          </a:prstGeom>
          <a:solidFill>
            <a:schemeClr val="folHlink">
              <a:alpha val="7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 rot="8785285">
            <a:off x="1301750" y="5218113"/>
            <a:ext cx="2970213" cy="1412875"/>
          </a:xfrm>
          <a:prstGeom prst="triangle">
            <a:avLst>
              <a:gd name="adj" fmla="val 59958"/>
            </a:avLst>
          </a:prstGeom>
          <a:solidFill>
            <a:srgbClr val="99CCFF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 rot="-2029911">
            <a:off x="-379413" y="4727575"/>
            <a:ext cx="2997201" cy="874713"/>
          </a:xfrm>
          <a:prstGeom prst="triangle">
            <a:avLst>
              <a:gd name="adj" fmla="val 37569"/>
            </a:avLst>
          </a:prstGeom>
          <a:solidFill>
            <a:srgbClr val="FFCC00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75" name="Picture 59" descr="Paper 01"/>
          <p:cNvPicPr>
            <a:picLocks noChangeAspect="1" noChangeArrowheads="1"/>
          </p:cNvPicPr>
          <p:nvPr/>
        </p:nvPicPr>
        <p:blipFill>
          <a:blip r:embed="rId5">
            <a:lum bright="32000" contrast="-32000"/>
          </a:blip>
          <a:srcRect/>
          <a:stretch>
            <a:fillRect/>
          </a:stretch>
        </p:blipFill>
        <p:spPr bwMode="auto">
          <a:xfrm>
            <a:off x="-38100" y="5208588"/>
            <a:ext cx="3351213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34938" y="2319338"/>
            <a:ext cx="8685212" cy="6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lnSpc>
                <a:spcPct val="70000"/>
              </a:lnSpc>
            </a:pPr>
            <a:r>
              <a:rPr lang="ru-RU" sz="2600" dirty="0">
                <a:latin typeface="Monotype Corsiva" pitchFamily="66" charset="0"/>
              </a:rPr>
              <a:t>2.</a:t>
            </a:r>
            <a:r>
              <a:rPr lang="en-US" sz="2600" dirty="0">
                <a:latin typeface="Monotype Corsiva" pitchFamily="66" charset="0"/>
              </a:rPr>
              <a:t> </a:t>
            </a:r>
            <a:r>
              <a:rPr lang="ru-RU" sz="2600" dirty="0">
                <a:latin typeface="Monotype Corsiva" pitchFamily="66" charset="0"/>
              </a:rPr>
              <a:t>Если многоугольник составлен из нескольких многоугольников,</a:t>
            </a:r>
            <a:r>
              <a:rPr lang="en-US" sz="2600" dirty="0">
                <a:latin typeface="Monotype Corsiva" pitchFamily="66" charset="0"/>
              </a:rPr>
              <a:t> </a:t>
            </a:r>
            <a:r>
              <a:rPr lang="ru-RU" sz="2600" dirty="0">
                <a:latin typeface="Monotype Corsiva" pitchFamily="66" charset="0"/>
              </a:rPr>
              <a:t>то его площадь равна </a:t>
            </a:r>
            <a:r>
              <a:rPr lang="ru-RU" sz="2600" dirty="0" smtClean="0">
                <a:latin typeface="Monotype Corsiva" pitchFamily="66" charset="0"/>
              </a:rPr>
              <a:t>………………………………….</a:t>
            </a:r>
            <a:endParaRPr lang="ru-RU" sz="2600" dirty="0">
              <a:latin typeface="Monotype Corsiva" pitchFamily="66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6838" y="5462588"/>
            <a:ext cx="3119437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 dirty="0">
                <a:latin typeface="Monotype Corsiva" pitchFamily="66" charset="0"/>
              </a:rPr>
              <a:t>3. Площадь квадрата</a:t>
            </a:r>
            <a:r>
              <a:rPr lang="en-US" sz="2800" dirty="0">
                <a:latin typeface="Monotype Corsiva" pitchFamily="66" charset="0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en-US" sz="2800" dirty="0">
                <a:latin typeface="Monotype Corsiva" pitchFamily="66" charset="0"/>
              </a:rPr>
              <a:t>    </a:t>
            </a:r>
            <a:r>
              <a:rPr lang="ru-RU" sz="2800" dirty="0" smtClean="0">
                <a:latin typeface="Monotype Corsiva" pitchFamily="66" charset="0"/>
              </a:rPr>
              <a:t>равна …………………….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96838" y="857232"/>
            <a:ext cx="4260848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80000"/>
              </a:lnSpc>
              <a:spcBef>
                <a:spcPct val="50000"/>
              </a:spcBef>
              <a:buAutoNum type="arabicPeriod"/>
            </a:pPr>
            <a:r>
              <a:rPr lang="ru-RU" sz="2800" dirty="0" smtClean="0">
                <a:latin typeface="Monotype Corsiva" pitchFamily="66" charset="0"/>
              </a:rPr>
              <a:t>Равные многоугольники имеют …………………….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9948972">
            <a:off x="6765925" y="936625"/>
            <a:ext cx="2235200" cy="1303338"/>
          </a:xfrm>
          <a:prstGeom prst="pentagon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4951413" y="1249363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en-US" sz="1600" b="1" i="1"/>
              <a:t>1</a:t>
            </a:r>
            <a:endParaRPr lang="ru-RU" sz="1600" b="1" i="1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 rot="-9929336">
            <a:off x="4113213" y="936625"/>
            <a:ext cx="2235200" cy="1303338"/>
          </a:xfrm>
          <a:prstGeom prst="pentagon">
            <a:avLst/>
          </a:prstGeom>
          <a:noFill/>
          <a:ln w="38100">
            <a:solidFill>
              <a:srgbClr val="66FF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6311900" y="1211263"/>
            <a:ext cx="447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=</a:t>
            </a:r>
            <a:endParaRPr lang="ru-RU" sz="2800"/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7620000" y="1247775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en-US" sz="1600" b="1" i="1"/>
              <a:t>2</a:t>
            </a:r>
            <a:endParaRPr lang="ru-RU" sz="1600" b="1" i="1"/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7613650" y="254000"/>
            <a:ext cx="1176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en-US" sz="1600" b="1" i="1"/>
              <a:t>1</a:t>
            </a:r>
            <a:r>
              <a:rPr lang="en-US" sz="2400" b="1" i="1"/>
              <a:t> = S</a:t>
            </a:r>
            <a:r>
              <a:rPr lang="en-US" sz="1600" b="1" i="1"/>
              <a:t>2</a:t>
            </a:r>
            <a:endParaRPr lang="ru-RU" sz="1600" b="1" i="1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 rot="10272443">
            <a:off x="219075" y="3143250"/>
            <a:ext cx="3376613" cy="2060575"/>
          </a:xfrm>
          <a:prstGeom prst="pentagon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1719263" y="3829050"/>
            <a:ext cx="390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endParaRPr lang="ru-RU" sz="1600" b="1" i="1"/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3733800" y="3781425"/>
            <a:ext cx="447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=</a:t>
            </a:r>
            <a:endParaRPr lang="ru-RU" sz="2800"/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4938713" y="3381375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S</a:t>
            </a:r>
            <a:r>
              <a:rPr lang="en-US" sz="1600" b="1" i="1" dirty="0"/>
              <a:t>1</a:t>
            </a:r>
            <a:endParaRPr lang="ru-RU" sz="1600" b="1" i="1" dirty="0"/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5562600" y="4056063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en-US" sz="1600" b="1" i="1"/>
              <a:t>2</a:t>
            </a:r>
            <a:endParaRPr lang="ru-RU" sz="1600" b="1" i="1"/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6667500" y="3884613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ru-RU" sz="1600" b="1" i="1"/>
              <a:t>3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6669088" y="4883150"/>
            <a:ext cx="2474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ru-RU" sz="2400" b="1" i="1"/>
              <a:t> = </a:t>
            </a:r>
            <a:r>
              <a:rPr lang="en-US" sz="2400" b="1" i="1"/>
              <a:t>S</a:t>
            </a:r>
            <a:r>
              <a:rPr lang="en-US" b="1" i="1"/>
              <a:t>1</a:t>
            </a:r>
            <a:r>
              <a:rPr lang="en-US" sz="2400" b="1" i="1"/>
              <a:t> + S</a:t>
            </a:r>
            <a:r>
              <a:rPr lang="en-US" b="1" i="1"/>
              <a:t>2</a:t>
            </a:r>
            <a:r>
              <a:rPr lang="en-US" sz="2400" b="1" i="1"/>
              <a:t> + S</a:t>
            </a:r>
            <a:r>
              <a:rPr lang="en-US" b="1" i="1"/>
              <a:t>3</a:t>
            </a:r>
            <a:endParaRPr lang="ru-RU" b="1" i="1"/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3617913" y="5176838"/>
            <a:ext cx="1427162" cy="1414462"/>
          </a:xfrm>
          <a:prstGeom prst="rect">
            <a:avLst/>
          </a:prstGeom>
          <a:solidFill>
            <a:srgbClr val="FFB343">
              <a:alpha val="70195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 rot="10800000">
            <a:off x="4778375" y="5175250"/>
            <a:ext cx="250825" cy="247650"/>
            <a:chOff x="1020" y="1888"/>
            <a:chExt cx="227" cy="227"/>
          </a:xfrm>
        </p:grpSpPr>
        <p:sp>
          <p:nvSpPr>
            <p:cNvPr id="10289" name="Line 30"/>
            <p:cNvSpPr>
              <a:spLocks noChangeShapeType="1"/>
            </p:cNvSpPr>
            <p:nvPr/>
          </p:nvSpPr>
          <p:spPr bwMode="auto">
            <a:xfrm>
              <a:off x="1020" y="1888"/>
              <a:ext cx="227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0" name="Line 31"/>
            <p:cNvSpPr>
              <a:spLocks noChangeShapeType="1"/>
            </p:cNvSpPr>
            <p:nvPr/>
          </p:nvSpPr>
          <p:spPr bwMode="auto">
            <a:xfrm>
              <a:off x="1247" y="1888"/>
              <a:ext cx="0" cy="227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 rot="-5400000">
            <a:off x="4778375" y="6327776"/>
            <a:ext cx="250825" cy="247650"/>
            <a:chOff x="1020" y="1888"/>
            <a:chExt cx="227" cy="227"/>
          </a:xfrm>
        </p:grpSpPr>
        <p:sp>
          <p:nvSpPr>
            <p:cNvPr id="10287" name="Line 30"/>
            <p:cNvSpPr>
              <a:spLocks noChangeShapeType="1"/>
            </p:cNvSpPr>
            <p:nvPr/>
          </p:nvSpPr>
          <p:spPr bwMode="auto">
            <a:xfrm>
              <a:off x="1020" y="1888"/>
              <a:ext cx="227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8" name="Line 31"/>
            <p:cNvSpPr>
              <a:spLocks noChangeShapeType="1"/>
            </p:cNvSpPr>
            <p:nvPr/>
          </p:nvSpPr>
          <p:spPr bwMode="auto">
            <a:xfrm>
              <a:off x="1247" y="1888"/>
              <a:ext cx="0" cy="227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 rot="5400000">
            <a:off x="3606800" y="5184776"/>
            <a:ext cx="250825" cy="247650"/>
            <a:chOff x="1020" y="1888"/>
            <a:chExt cx="227" cy="227"/>
          </a:xfrm>
        </p:grpSpPr>
        <p:sp>
          <p:nvSpPr>
            <p:cNvPr id="10285" name="Line 30"/>
            <p:cNvSpPr>
              <a:spLocks noChangeShapeType="1"/>
            </p:cNvSpPr>
            <p:nvPr/>
          </p:nvSpPr>
          <p:spPr bwMode="auto">
            <a:xfrm>
              <a:off x="1020" y="1888"/>
              <a:ext cx="227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6" name="Line 31"/>
            <p:cNvSpPr>
              <a:spLocks noChangeShapeType="1"/>
            </p:cNvSpPr>
            <p:nvPr/>
          </p:nvSpPr>
          <p:spPr bwMode="auto">
            <a:xfrm>
              <a:off x="1247" y="1888"/>
              <a:ext cx="0" cy="227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3625850" y="6356350"/>
            <a:ext cx="250825" cy="247650"/>
            <a:chOff x="1020" y="1888"/>
            <a:chExt cx="227" cy="227"/>
          </a:xfrm>
        </p:grpSpPr>
        <p:sp>
          <p:nvSpPr>
            <p:cNvPr id="10283" name="Line 30"/>
            <p:cNvSpPr>
              <a:spLocks noChangeShapeType="1"/>
            </p:cNvSpPr>
            <p:nvPr/>
          </p:nvSpPr>
          <p:spPr bwMode="auto">
            <a:xfrm>
              <a:off x="1020" y="1888"/>
              <a:ext cx="227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4" name="Line 31"/>
            <p:cNvSpPr>
              <a:spLocks noChangeShapeType="1"/>
            </p:cNvSpPr>
            <p:nvPr/>
          </p:nvSpPr>
          <p:spPr bwMode="auto">
            <a:xfrm>
              <a:off x="1247" y="1888"/>
              <a:ext cx="0" cy="227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3622675" y="5183188"/>
            <a:ext cx="0" cy="14128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3729038" y="5619750"/>
            <a:ext cx="1228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/>
              <a:t>S</a:t>
            </a:r>
            <a:r>
              <a:rPr lang="en-US" sz="2400" b="1" i="1">
                <a:cs typeface="Arial" charset="0"/>
              </a:rPr>
              <a:t>□</a:t>
            </a:r>
            <a:r>
              <a:rPr lang="en-US" sz="1400" b="1" i="1">
                <a:cs typeface="Arial" charset="0"/>
              </a:rPr>
              <a:t> </a:t>
            </a:r>
            <a:r>
              <a:rPr lang="en-US" sz="2000" i="1">
                <a:cs typeface="Arial" charset="0"/>
              </a:rPr>
              <a:t>=</a:t>
            </a:r>
            <a:r>
              <a:rPr lang="en-US" sz="1400">
                <a:cs typeface="Arial" charset="0"/>
              </a:rPr>
              <a:t> </a:t>
            </a:r>
            <a:r>
              <a:rPr lang="en-US" sz="2400" b="1" i="1">
                <a:cs typeface="Arial" charset="0"/>
              </a:rPr>
              <a:t>a</a:t>
            </a:r>
            <a:r>
              <a:rPr lang="en-US" sz="2400" b="1" i="1" baseline="30000">
                <a:cs typeface="Arial" charset="0"/>
              </a:rPr>
              <a:t>2</a:t>
            </a: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4092575" y="4856163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/>
              <a:t>a</a:t>
            </a:r>
            <a:endParaRPr lang="ru-RU" b="1" i="1"/>
          </a:p>
        </p:txBody>
      </p:sp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5026025" y="5684838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 dirty="0"/>
              <a:t>a</a:t>
            </a:r>
            <a:endParaRPr lang="ru-RU" b="1" i="1" dirty="0"/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4121150" y="6510338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/>
              <a:t>a</a:t>
            </a:r>
            <a:endParaRPr lang="ru-RU" b="1" i="1"/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3311525" y="5681663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/>
              <a:t>a</a:t>
            </a:r>
            <a:endParaRPr lang="ru-RU" b="1" i="1"/>
          </a:p>
        </p:txBody>
      </p:sp>
      <p:sp>
        <p:nvSpPr>
          <p:cNvPr id="9272" name="Rectangle 2"/>
          <p:cNvSpPr>
            <a:spLocks noChangeArrowheads="1"/>
          </p:cNvSpPr>
          <p:nvPr/>
        </p:nvSpPr>
        <p:spPr bwMode="auto">
          <a:xfrm>
            <a:off x="1801813" y="238125"/>
            <a:ext cx="35782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3600">
                <a:solidFill>
                  <a:srgbClr val="663300"/>
                </a:solidFill>
                <a:latin typeface="Monotype Corsiva" pitchFamily="66" charset="0"/>
              </a:rPr>
              <a:t>Свойства площадей</a:t>
            </a:r>
            <a:r>
              <a:rPr lang="ru-RU" sz="2400" b="1">
                <a:solidFill>
                  <a:srgbClr val="6633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96115E-6 L 0.29062 0.00069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5" presetClass="emph" presetSubtype="0" repeatCount="2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B34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indefinite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indefinite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E37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01858 -0.2465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12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9445 -0.217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-10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17917 -0.2099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9" presetClass="emph" presetSubtype="0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5" dur="indefinite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63" presetClass="path" presetSubtype="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857 -0.24653 L 0.45711 -0.24931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1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445 -0.21759 L 0.34305 -0.22037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3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7916 -0.20995 L 0.25834 -0.21273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500"/>
                            </p:stCondLst>
                            <p:childTnLst>
                              <p:par>
                                <p:cTn id="20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000"/>
                            </p:stCondLst>
                            <p:childTnLst>
                              <p:par>
                                <p:cTn id="21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0083E-6 L 0.35139 1.10083E-6 " pathEditMode="relative" rAng="0" ptsTypes="AA">
                                      <p:cBhvr>
                                        <p:cTn id="211" dur="2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  <p:bldP spid="9229" grpId="0" animBg="1"/>
      <p:bldP spid="9229" grpId="1" animBg="1"/>
      <p:bldP spid="9229" grpId="2" animBg="1"/>
      <p:bldP spid="9230" grpId="0" animBg="1"/>
      <p:bldP spid="9230" grpId="1" animBg="1"/>
      <p:bldP spid="9230" grpId="2" animBg="1"/>
      <p:bldP spid="9231" grpId="0" animBg="1"/>
      <p:bldP spid="9231" grpId="1" animBg="1"/>
      <p:bldP spid="9231" grpId="2" animBg="1"/>
      <p:bldP spid="9221" grpId="0"/>
      <p:bldP spid="9222" grpId="0"/>
      <p:bldP spid="9225" grpId="0"/>
      <p:bldP spid="9234" grpId="0" animBg="1"/>
      <p:bldP spid="9235" grpId="0"/>
      <p:bldP spid="9224" grpId="0" animBg="1"/>
      <p:bldP spid="9224" grpId="1" animBg="1"/>
      <p:bldP spid="9224" grpId="2" animBg="1"/>
      <p:bldP spid="9236" grpId="0"/>
      <p:bldP spid="9237" grpId="0"/>
      <p:bldP spid="9238" grpId="0"/>
      <p:bldP spid="9226" grpId="0" animBg="1"/>
      <p:bldP spid="9226" grpId="1" animBg="1"/>
      <p:bldP spid="9226" grpId="2" animBg="1"/>
      <p:bldP spid="9243" grpId="0"/>
      <p:bldP spid="9244" grpId="0"/>
      <p:bldP spid="9245" grpId="0"/>
      <p:bldP spid="9246" grpId="0"/>
      <p:bldP spid="9247" grpId="0"/>
      <p:bldP spid="9248" grpId="0"/>
      <p:bldP spid="9232" grpId="0" animBg="1"/>
      <p:bldP spid="9233" grpId="0" animBg="1"/>
      <p:bldP spid="9264" grpId="0"/>
      <p:bldP spid="9264" grpId="1"/>
      <p:bldP spid="9265" grpId="0"/>
      <p:bldP spid="9266" grpId="0"/>
      <p:bldP spid="9267" grpId="0"/>
      <p:bldP spid="9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7" name="Picture 27" descr="Папирус_53"/>
          <p:cNvPicPr>
            <a:picLocks noChangeAspect="1" noChangeArrowheads="1"/>
          </p:cNvPicPr>
          <p:nvPr/>
        </p:nvPicPr>
        <p:blipFill>
          <a:blip r:embed="rId3">
            <a:lum bright="20000" contrast="-34000"/>
          </a:blip>
          <a:srcRect/>
          <a:stretch>
            <a:fillRect/>
          </a:stretch>
        </p:blipFill>
        <p:spPr bwMode="auto">
          <a:xfrm>
            <a:off x="342900" y="2703513"/>
            <a:ext cx="3654425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26" descr="Paper 01"/>
          <p:cNvPicPr>
            <a:picLocks noChangeAspect="1" noChangeArrowheads="1"/>
          </p:cNvPicPr>
          <p:nvPr/>
        </p:nvPicPr>
        <p:blipFill>
          <a:blip r:embed="rId4">
            <a:lum bright="32000" contrast="-32000"/>
          </a:blip>
          <a:srcRect/>
          <a:stretch>
            <a:fillRect/>
          </a:stretch>
        </p:blipFill>
        <p:spPr bwMode="auto">
          <a:xfrm>
            <a:off x="1371600" y="841375"/>
            <a:ext cx="633888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24" descr="Папирус_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" y="0"/>
            <a:ext cx="90678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5" name="Rectangle 2"/>
          <p:cNvSpPr>
            <a:spLocks noChangeArrowheads="1"/>
          </p:cNvSpPr>
          <p:nvPr/>
        </p:nvSpPr>
        <p:spPr bwMode="auto">
          <a:xfrm>
            <a:off x="1062038" y="338138"/>
            <a:ext cx="71691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3600" dirty="0">
                <a:solidFill>
                  <a:srgbClr val="663300"/>
                </a:solidFill>
                <a:latin typeface="Monotype Corsiva" pitchFamily="66" charset="0"/>
              </a:rPr>
              <a:t>Площадь прямоугольного треугольника</a:t>
            </a:r>
            <a:r>
              <a:rPr lang="ru-RU" sz="2400" b="1" dirty="0">
                <a:solidFill>
                  <a:srgbClr val="663300"/>
                </a:solidFill>
              </a:rPr>
              <a:t> 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 rot="-5400000">
            <a:off x="3579019" y="1281906"/>
            <a:ext cx="4014788" cy="5991225"/>
          </a:xfrm>
          <a:prstGeom prst="rtTriangle">
            <a:avLst/>
          </a:prstGeom>
          <a:solidFill>
            <a:srgbClr val="99CCFF">
              <a:alpha val="56078"/>
            </a:srgbClr>
          </a:solidFill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101850" y="6170613"/>
            <a:ext cx="358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A</a:t>
            </a:r>
            <a:endParaRPr lang="ru-RU" sz="2800" b="1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8601075" y="1798638"/>
            <a:ext cx="358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B</a:t>
            </a:r>
            <a:endParaRPr lang="ru-RU" sz="2800" b="1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8553450" y="6215063"/>
            <a:ext cx="358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C</a:t>
            </a:r>
            <a:endParaRPr lang="ru-RU" sz="2800" b="1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8588375" y="3935413"/>
            <a:ext cx="35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</a:t>
            </a:r>
            <a:endParaRPr lang="ru-RU" sz="2400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345113" y="6281738"/>
            <a:ext cx="35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b</a:t>
            </a:r>
            <a:endParaRPr lang="ru-RU" sz="2400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184775" y="3930650"/>
            <a:ext cx="35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c</a:t>
            </a:r>
            <a:endParaRPr lang="ru-RU" sz="2400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 rot="-5400000">
            <a:off x="8184357" y="5877719"/>
            <a:ext cx="388937" cy="415925"/>
            <a:chOff x="1020" y="1888"/>
            <a:chExt cx="227" cy="227"/>
          </a:xfrm>
        </p:grpSpPr>
        <p:sp>
          <p:nvSpPr>
            <p:cNvPr id="1044" name="Line 30"/>
            <p:cNvSpPr>
              <a:spLocks noChangeShapeType="1"/>
            </p:cNvSpPr>
            <p:nvPr/>
          </p:nvSpPr>
          <p:spPr bwMode="auto">
            <a:xfrm>
              <a:off x="1020" y="1888"/>
              <a:ext cx="227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Line 31"/>
            <p:cNvSpPr>
              <a:spLocks noChangeShapeType="1"/>
            </p:cNvSpPr>
            <p:nvPr/>
          </p:nvSpPr>
          <p:spPr bwMode="auto">
            <a:xfrm>
              <a:off x="1247" y="1888"/>
              <a:ext cx="0" cy="227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1876425" y="1074738"/>
            <a:ext cx="5300663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ru-RU" sz="3600">
                <a:latin typeface="Monotype Corsiva" pitchFamily="66" charset="0"/>
              </a:rPr>
              <a:t>     Площадь прямоугольного треугольника равна половине произведения его катетов</a:t>
            </a:r>
          </a:p>
        </p:txBody>
      </p:sp>
      <p:graphicFrame>
        <p:nvGraphicFramePr>
          <p:cNvPr id="16489" name="Object 105"/>
          <p:cNvGraphicFramePr>
            <a:graphicFrameLocks noChangeAspect="1"/>
          </p:cNvGraphicFramePr>
          <p:nvPr/>
        </p:nvGraphicFramePr>
        <p:xfrm>
          <a:off x="5521325" y="4167188"/>
          <a:ext cx="2481263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6" imgW="2133360" imgH="1143000" progId="Equation.3">
                  <p:embed/>
                </p:oleObj>
              </mc:Choice>
              <mc:Fallback>
                <p:oleObj name="Формула" r:id="rId6" imgW="2133360" imgH="1143000" progId="Equation.3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1325" y="4167188"/>
                        <a:ext cx="2481263" cy="149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8572500" y="2270125"/>
            <a:ext cx="1588" cy="40147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Line 17"/>
          <p:cNvSpPr>
            <a:spLocks noChangeShapeType="1"/>
          </p:cNvSpPr>
          <p:nvPr/>
        </p:nvSpPr>
        <p:spPr bwMode="auto">
          <a:xfrm flipV="1">
            <a:off x="2597150" y="6270625"/>
            <a:ext cx="6000750" cy="12700"/>
          </a:xfrm>
          <a:prstGeom prst="line">
            <a:avLst/>
          </a:prstGeom>
          <a:noFill/>
          <a:ln w="50800">
            <a:solidFill>
              <a:srgbClr val="008E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35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-4.96762E-6 L -0.5066 -0.14061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6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-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/>
      <p:bldP spid="10247" grpId="0"/>
      <p:bldP spid="10248" grpId="0"/>
      <p:bldP spid="10249" grpId="0"/>
      <p:bldP spid="10250" grpId="0"/>
      <p:bldP spid="10251" grpId="0"/>
      <p:bldP spid="10258" grpId="0"/>
      <p:bldP spid="16401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5" descr="Деревня_32"/>
          <p:cNvPicPr>
            <a:picLocks noChangeAspect="1" noChangeArrowheads="1"/>
          </p:cNvPicPr>
          <p:nvPr/>
        </p:nvPicPr>
        <p:blipFill>
          <a:blip r:embed="rId2" cstate="email">
            <a:lum bright="16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1366838"/>
            <a:ext cx="893127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89" name="Picture 53" descr="Paper 01"/>
          <p:cNvPicPr>
            <a:picLocks noChangeAspect="1" noChangeArrowheads="1"/>
          </p:cNvPicPr>
          <p:nvPr/>
        </p:nvPicPr>
        <p:blipFill>
          <a:blip r:embed="rId3">
            <a:lum bright="32000" contrast="-32000"/>
          </a:blip>
          <a:srcRect/>
          <a:stretch>
            <a:fillRect/>
          </a:stretch>
        </p:blipFill>
        <p:spPr bwMode="auto">
          <a:xfrm>
            <a:off x="-371475" y="0"/>
            <a:ext cx="9767888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90" name="Picture 54" descr="Paper 01"/>
          <p:cNvPicPr>
            <a:picLocks noChangeAspect="1" noChangeArrowheads="1"/>
          </p:cNvPicPr>
          <p:nvPr/>
        </p:nvPicPr>
        <p:blipFill>
          <a:blip r:embed="rId3">
            <a:lum bright="32000" contrast="-32000"/>
          </a:blip>
          <a:srcRect/>
          <a:stretch>
            <a:fillRect/>
          </a:stretch>
        </p:blipFill>
        <p:spPr bwMode="auto">
          <a:xfrm>
            <a:off x="-381000" y="5510213"/>
            <a:ext cx="9767888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8" name="Line 32"/>
          <p:cNvSpPr>
            <a:spLocks noChangeShapeType="1"/>
          </p:cNvSpPr>
          <p:nvPr/>
        </p:nvSpPr>
        <p:spPr bwMode="auto">
          <a:xfrm flipH="1" flipV="1">
            <a:off x="1020763" y="2560638"/>
            <a:ext cx="4624387" cy="523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 flipH="1">
            <a:off x="5670550" y="2600325"/>
            <a:ext cx="2595563" cy="12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71" name="Line 35"/>
          <p:cNvSpPr>
            <a:spLocks noChangeShapeType="1"/>
          </p:cNvSpPr>
          <p:nvPr/>
        </p:nvSpPr>
        <p:spPr bwMode="auto">
          <a:xfrm flipH="1">
            <a:off x="1028700" y="2154238"/>
            <a:ext cx="7250113" cy="1587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6732588" y="2200275"/>
            <a:ext cx="903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5 км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3908425" y="1730375"/>
            <a:ext cx="1141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17 км</a:t>
            </a: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2655888" y="2184400"/>
            <a:ext cx="1049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12 км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6043613" y="1377950"/>
            <a:ext cx="227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12 </a:t>
            </a:r>
            <a:r>
              <a:rPr lang="ru-RU" sz="2400" b="1"/>
              <a:t>+</a:t>
            </a:r>
            <a:r>
              <a:rPr lang="ru-RU" sz="2400" b="1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5</a:t>
            </a:r>
            <a:r>
              <a:rPr lang="ru-RU" sz="2400" b="1">
                <a:solidFill>
                  <a:srgbClr val="FFFF00"/>
                </a:solidFill>
              </a:rPr>
              <a:t> </a:t>
            </a:r>
            <a:r>
              <a:rPr lang="ru-RU" sz="2400" b="1"/>
              <a:t>=</a:t>
            </a:r>
            <a:r>
              <a:rPr lang="ru-RU" sz="2400" b="1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17 км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1" y="0"/>
            <a:ext cx="88788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 dirty="0"/>
              <a:t>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Велосипедист и пешеход отправились одновременно из одного населённого пункта в противоположных направлениях. Пешеход пошёл на восток со скоростью 5 км/ч, а велосипедист поехал на запад со скоростью 12 км/ч.</a:t>
            </a:r>
          </a:p>
        </p:txBody>
      </p:sp>
      <p:pic>
        <p:nvPicPr>
          <p:cNvPr id="39958" name="Picture 22" descr="Вело_влево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7788" y="1501775"/>
            <a:ext cx="10604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2" name="Picture 26" descr="Человек вправо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3863" y="1603375"/>
            <a:ext cx="581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Picture 14" descr="Человек вперед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025" y="1557338"/>
            <a:ext cx="5302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0" name="Text Box 15"/>
          <p:cNvSpPr txBox="1">
            <a:spLocks noChangeArrowheads="1"/>
          </p:cNvSpPr>
          <p:nvPr/>
        </p:nvSpPr>
        <p:spPr bwMode="auto">
          <a:xfrm>
            <a:off x="180975" y="3913188"/>
            <a:ext cx="4797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200"/>
          </a:p>
        </p:txBody>
      </p:sp>
      <p:pic>
        <p:nvPicPr>
          <p:cNvPr id="39964" name="Picture 28" descr="0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2138" y="1524000"/>
            <a:ext cx="4953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6" name="Picture 30" descr="Вело_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1447800"/>
            <a:ext cx="1033462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7" name="Text Box 31"/>
          <p:cNvSpPr txBox="1">
            <a:spLocks noChangeArrowheads="1"/>
          </p:cNvSpPr>
          <p:nvPr/>
        </p:nvSpPr>
        <p:spPr bwMode="auto">
          <a:xfrm>
            <a:off x="3259138" y="927100"/>
            <a:ext cx="5710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Какое расстояние будет между ними через час?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2" name="Text Box 36"/>
          <p:cNvSpPr txBox="1">
            <a:spLocks noChangeArrowheads="1"/>
          </p:cNvSpPr>
          <p:nvPr/>
        </p:nvSpPr>
        <p:spPr bwMode="auto">
          <a:xfrm>
            <a:off x="4310063" y="1728788"/>
            <a:ext cx="96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? км</a:t>
            </a:r>
          </a:p>
        </p:txBody>
      </p:sp>
      <p:pic>
        <p:nvPicPr>
          <p:cNvPr id="39981" name="Picture 45" descr="Вело_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3663" y="1522413"/>
            <a:ext cx="1033462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83" name="Picture 47" descr="02_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813" y="1590675"/>
            <a:ext cx="4953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84" name="Line 48"/>
          <p:cNvSpPr>
            <a:spLocks noChangeShapeType="1"/>
          </p:cNvSpPr>
          <p:nvPr/>
        </p:nvSpPr>
        <p:spPr bwMode="auto">
          <a:xfrm flipV="1">
            <a:off x="5640388" y="2627313"/>
            <a:ext cx="1587" cy="2676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238125" y="5667375"/>
            <a:ext cx="85709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Велосипедист и пешеход отправились одновременно из одного населённого пункта в разных направлениях. Пешеход пошёл на юг со скоростью 5 км/ч, а велосипедист поехал на запад со скоростью 12 км/ч.</a:t>
            </a:r>
          </a:p>
        </p:txBody>
      </p:sp>
      <p:pic>
        <p:nvPicPr>
          <p:cNvPr id="39979" name="Picture 43" descr="Человек вперед стит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9100" y="1535113"/>
            <a:ext cx="5334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3182938" y="6491288"/>
            <a:ext cx="5710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Какое расстояние будет между ними через час?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7" name="Text Box 51"/>
          <p:cNvSpPr txBox="1">
            <a:spLocks noChangeArrowheads="1"/>
          </p:cNvSpPr>
          <p:nvPr/>
        </p:nvSpPr>
        <p:spPr bwMode="auto">
          <a:xfrm>
            <a:off x="5741988" y="3468688"/>
            <a:ext cx="88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5 км</a:t>
            </a:r>
          </a:p>
        </p:txBody>
      </p:sp>
      <p:pic>
        <p:nvPicPr>
          <p:cNvPr id="39978" name="Picture 42" descr="Человек вперед стит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3725" y="4324350"/>
            <a:ext cx="5334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88" name="Line 52"/>
          <p:cNvSpPr>
            <a:spLocks noChangeShapeType="1"/>
          </p:cNvSpPr>
          <p:nvPr/>
        </p:nvSpPr>
        <p:spPr bwMode="auto">
          <a:xfrm flipH="1" flipV="1">
            <a:off x="1019175" y="2570163"/>
            <a:ext cx="4611688" cy="27305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 rot="1854570">
            <a:off x="2903538" y="3506788"/>
            <a:ext cx="1141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? км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29047E-7 L -0.54566 -0.00971 " pathEditMode="relative" rAng="0" ptsTypes="AA">
                                      <p:cBhvr>
                                        <p:cTn id="22" dur="10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-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L 0.28021 -0.0037 " pathEditMode="relative" rAng="0" ptsTypes="AA">
                                      <p:cBhvr>
                                        <p:cTn id="26" dur="100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-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6" dur="indefinite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7" dur="indefinite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2.5E-6 0.42662 " pathEditMode="relative" rAng="0" ptsTypes="AA">
                                      <p:cBhvr>
                                        <p:cTn id="107" dur="10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54166 -0.00834 " pathEditMode="relative" rAng="0" ptsTypes="AA">
                                      <p:cBhvr>
                                        <p:cTn id="109" dur="10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8"/>
                                            </p:cond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2000"/>
                                        <p:tgtEl>
                                          <p:spTgt spid="3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1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8" grpId="0" animBg="1"/>
      <p:bldP spid="39968" grpId="1" animBg="1"/>
      <p:bldP spid="39968" grpId="2" animBg="1"/>
      <p:bldP spid="39969" grpId="0" animBg="1"/>
      <p:bldP spid="39971" grpId="0" animBg="1"/>
      <p:bldP spid="39971" grpId="1" animBg="1"/>
      <p:bldP spid="39971" grpId="2" animBg="1"/>
      <p:bldP spid="39975" grpId="0"/>
      <p:bldP spid="39974" grpId="0"/>
      <p:bldP spid="39974" grpId="1"/>
      <p:bldP spid="39974" grpId="2"/>
      <p:bldP spid="39973" grpId="0"/>
      <p:bldP spid="39973" grpId="1"/>
      <p:bldP spid="39973" grpId="2"/>
      <p:bldP spid="39976" grpId="0"/>
      <p:bldP spid="39948" grpId="0"/>
      <p:bldP spid="39967" grpId="0"/>
      <p:bldP spid="39967" grpId="1"/>
      <p:bldP spid="39972" grpId="0"/>
      <p:bldP spid="39984" grpId="0" animBg="1"/>
      <p:bldP spid="39985" grpId="0"/>
      <p:bldP spid="39986" grpId="0"/>
      <p:bldP spid="39987" grpId="0"/>
      <p:bldP spid="39988" grpId="0" animBg="1"/>
      <p:bldP spid="399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" descr="Папирус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0"/>
            <a:ext cx="90678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28575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Исследование</a:t>
            </a:r>
            <a:r>
              <a:rPr lang="ru-RU" b="1" dirty="0" smtClean="0">
                <a:solidFill>
                  <a:srgbClr val="663300"/>
                </a:solidFill>
              </a:rPr>
              <a:t> </a:t>
            </a:r>
            <a:br>
              <a:rPr lang="ru-RU" b="1" dirty="0" smtClean="0">
                <a:solidFill>
                  <a:srgbClr val="6633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«Работайте и ищите, не надеясь на молитвы,  и вы непременно найдете» (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Якоб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 Штейнер)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7" descr="Папирус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856456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728" y="2357430"/>
            <a:ext cx="6072229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400" dirty="0" smtClean="0">
                <a:solidFill>
                  <a:srgbClr val="663300"/>
                </a:solidFill>
                <a:latin typeface="Monotype Corsiva" pitchFamily="66" charset="0"/>
                <a:hlinkClick r:id="rId3" action="ppaction://hlinkfile"/>
              </a:rPr>
              <a:t>Доказательство теоремы Пифагора</a:t>
            </a:r>
            <a:endParaRPr lang="ru-RU" sz="4400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357167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«Не клянись именем своего учителя, а приведи доказательство»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1809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                        (древняя поговорка)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5" descr="Деревня_32"/>
          <p:cNvPicPr>
            <a:picLocks noChangeAspect="1" noChangeArrowheads="1"/>
          </p:cNvPicPr>
          <p:nvPr/>
        </p:nvPicPr>
        <p:blipFill>
          <a:blip r:embed="rId2" cstate="email">
            <a:lum bright="16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1366838"/>
            <a:ext cx="893127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89" name="Picture 53" descr="Paper 01"/>
          <p:cNvPicPr>
            <a:picLocks noChangeAspect="1" noChangeArrowheads="1"/>
          </p:cNvPicPr>
          <p:nvPr/>
        </p:nvPicPr>
        <p:blipFill>
          <a:blip r:embed="rId3">
            <a:lum bright="32000" contrast="-32000"/>
          </a:blip>
          <a:srcRect/>
          <a:stretch>
            <a:fillRect/>
          </a:stretch>
        </p:blipFill>
        <p:spPr bwMode="auto">
          <a:xfrm>
            <a:off x="-371475" y="0"/>
            <a:ext cx="9767888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90" name="Picture 54" descr="Paper 01"/>
          <p:cNvPicPr>
            <a:picLocks noChangeAspect="1" noChangeArrowheads="1"/>
          </p:cNvPicPr>
          <p:nvPr/>
        </p:nvPicPr>
        <p:blipFill>
          <a:blip r:embed="rId3">
            <a:lum bright="32000" contrast="-32000"/>
          </a:blip>
          <a:srcRect/>
          <a:stretch>
            <a:fillRect/>
          </a:stretch>
        </p:blipFill>
        <p:spPr bwMode="auto">
          <a:xfrm>
            <a:off x="-381000" y="5510213"/>
            <a:ext cx="9767888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8" name="Line 32"/>
          <p:cNvSpPr>
            <a:spLocks noChangeShapeType="1"/>
          </p:cNvSpPr>
          <p:nvPr/>
        </p:nvSpPr>
        <p:spPr bwMode="auto">
          <a:xfrm flipH="1" flipV="1">
            <a:off x="1020763" y="2560638"/>
            <a:ext cx="4624387" cy="5238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 flipH="1">
            <a:off x="5670550" y="2600325"/>
            <a:ext cx="2595563" cy="12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71" name="Line 35"/>
          <p:cNvSpPr>
            <a:spLocks noChangeShapeType="1"/>
          </p:cNvSpPr>
          <p:nvPr/>
        </p:nvSpPr>
        <p:spPr bwMode="auto">
          <a:xfrm flipH="1">
            <a:off x="1028700" y="2154238"/>
            <a:ext cx="7250113" cy="1587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6732588" y="2200275"/>
            <a:ext cx="903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5 км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3908425" y="1730375"/>
            <a:ext cx="1141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17 км</a:t>
            </a: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2655888" y="2184400"/>
            <a:ext cx="1049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12 км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6043613" y="1377950"/>
            <a:ext cx="227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00"/>
                </a:solidFill>
              </a:rPr>
              <a:t>12 </a:t>
            </a:r>
            <a:r>
              <a:rPr lang="ru-RU" sz="2400" b="1" dirty="0"/>
              <a:t>+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5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/>
              <a:t>=</a:t>
            </a:r>
            <a:r>
              <a:rPr lang="ru-RU" sz="2400" b="1" dirty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rgbClr val="0000FF"/>
                </a:solidFill>
              </a:rPr>
              <a:t>17 км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1" y="0"/>
            <a:ext cx="88788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 dirty="0" smtClean="0"/>
              <a:t>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Велосипедист и пешеход отправились одновременно из одного населённого пункта в противоположных направлениях. Пешеход пошёл на восток со скоростью 5 км/ч, а велосипедист поехал на запад со скоростью 12 км/ч.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58" name="Picture 22" descr="Вело_влево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7788" y="1501775"/>
            <a:ext cx="10604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2" name="Picture 26" descr="Человек вправо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3863" y="1603375"/>
            <a:ext cx="581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Picture 14" descr="Человек вперед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025" y="1557338"/>
            <a:ext cx="5302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0" name="Text Box 15"/>
          <p:cNvSpPr txBox="1">
            <a:spLocks noChangeArrowheads="1"/>
          </p:cNvSpPr>
          <p:nvPr/>
        </p:nvSpPr>
        <p:spPr bwMode="auto">
          <a:xfrm>
            <a:off x="180975" y="3913188"/>
            <a:ext cx="4797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200"/>
          </a:p>
        </p:txBody>
      </p:sp>
      <p:pic>
        <p:nvPicPr>
          <p:cNvPr id="39964" name="Picture 28" descr="0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2138" y="1524000"/>
            <a:ext cx="4953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6" name="Picture 30" descr="Вело_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1447800"/>
            <a:ext cx="1033462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7" name="Text Box 31"/>
          <p:cNvSpPr txBox="1">
            <a:spLocks noChangeArrowheads="1"/>
          </p:cNvSpPr>
          <p:nvPr/>
        </p:nvSpPr>
        <p:spPr bwMode="auto">
          <a:xfrm>
            <a:off x="3259138" y="927100"/>
            <a:ext cx="5710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Какое расстояние будет между ними через час?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2" name="Text Box 36"/>
          <p:cNvSpPr txBox="1">
            <a:spLocks noChangeArrowheads="1"/>
          </p:cNvSpPr>
          <p:nvPr/>
        </p:nvSpPr>
        <p:spPr bwMode="auto">
          <a:xfrm>
            <a:off x="4310063" y="1728788"/>
            <a:ext cx="96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</a:rPr>
              <a:t>? км</a:t>
            </a:r>
          </a:p>
        </p:txBody>
      </p:sp>
      <p:pic>
        <p:nvPicPr>
          <p:cNvPr id="39981" name="Picture 45" descr="Вело_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3663" y="1522413"/>
            <a:ext cx="1033462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83" name="Picture 47" descr="02_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813" y="1590675"/>
            <a:ext cx="4953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84" name="Line 48"/>
          <p:cNvSpPr>
            <a:spLocks noChangeShapeType="1"/>
          </p:cNvSpPr>
          <p:nvPr/>
        </p:nvSpPr>
        <p:spPr bwMode="auto">
          <a:xfrm flipV="1">
            <a:off x="5640388" y="2627313"/>
            <a:ext cx="1587" cy="2676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238125" y="5667375"/>
            <a:ext cx="85709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Велосипедист и пешеход отправились одновременно из одного населённого пункта в разных направлениях. Пешеход пошёл на юг со скоростью 5 км/ч, а велосипедист поехал на запад со скоростью 12 км/ч.</a:t>
            </a:r>
          </a:p>
        </p:txBody>
      </p:sp>
      <p:pic>
        <p:nvPicPr>
          <p:cNvPr id="39979" name="Picture 43" descr="Человек вперед стит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9100" y="1535113"/>
            <a:ext cx="5334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3182938" y="6491288"/>
            <a:ext cx="57102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Какое расстояние будет между ними через час?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7" name="Text Box 51"/>
          <p:cNvSpPr txBox="1">
            <a:spLocks noChangeArrowheads="1"/>
          </p:cNvSpPr>
          <p:nvPr/>
        </p:nvSpPr>
        <p:spPr bwMode="auto">
          <a:xfrm>
            <a:off x="5741988" y="3468688"/>
            <a:ext cx="88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5 км</a:t>
            </a:r>
          </a:p>
        </p:txBody>
      </p:sp>
      <p:pic>
        <p:nvPicPr>
          <p:cNvPr id="39978" name="Picture 42" descr="Человек вперед стит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3725" y="4324350"/>
            <a:ext cx="5334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88" name="Line 52"/>
          <p:cNvSpPr>
            <a:spLocks noChangeShapeType="1"/>
          </p:cNvSpPr>
          <p:nvPr/>
        </p:nvSpPr>
        <p:spPr bwMode="auto">
          <a:xfrm flipH="1" flipV="1">
            <a:off x="1019175" y="2570163"/>
            <a:ext cx="4611688" cy="27305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 type="diamond" w="med" len="med"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 rot="1854570">
            <a:off x="2903538" y="3506788"/>
            <a:ext cx="1141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? км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29047E-7 L -0.54566 -0.00971 " pathEditMode="relative" rAng="0" ptsTypes="AA">
                                      <p:cBhvr>
                                        <p:cTn id="22" dur="10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-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L 0.28021 -0.0037 " pathEditMode="relative" rAng="0" ptsTypes="AA">
                                      <p:cBhvr>
                                        <p:cTn id="26" dur="100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-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6" dur="indefinite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7" dur="indefinite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2.5E-6 0.42662 " pathEditMode="relative" rAng="0" ptsTypes="AA">
                                      <p:cBhvr>
                                        <p:cTn id="107" dur="10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54166 -0.00834 " pathEditMode="relative" rAng="0" ptsTypes="AA">
                                      <p:cBhvr>
                                        <p:cTn id="109" dur="10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8"/>
                                            </p:cond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2000"/>
                                        <p:tgtEl>
                                          <p:spTgt spid="3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1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8" grpId="0" animBg="1"/>
      <p:bldP spid="39968" grpId="1" animBg="1"/>
      <p:bldP spid="39968" grpId="2" animBg="1"/>
      <p:bldP spid="39969" grpId="0" animBg="1"/>
      <p:bldP spid="39971" grpId="0" animBg="1"/>
      <p:bldP spid="39971" grpId="1" animBg="1"/>
      <p:bldP spid="39971" grpId="2" animBg="1"/>
      <p:bldP spid="39975" grpId="0"/>
      <p:bldP spid="39974" grpId="0"/>
      <p:bldP spid="39974" grpId="1"/>
      <p:bldP spid="39974" grpId="2"/>
      <p:bldP spid="39973" grpId="0"/>
      <p:bldP spid="39973" grpId="1"/>
      <p:bldP spid="39973" grpId="2"/>
      <p:bldP spid="39976" grpId="0"/>
      <p:bldP spid="39948" grpId="0"/>
      <p:bldP spid="39967" grpId="1"/>
      <p:bldP spid="39972" grpId="0"/>
      <p:bldP spid="39984" grpId="0" animBg="1"/>
      <p:bldP spid="39985" grpId="0"/>
      <p:bldP spid="39986" grpId="0"/>
      <p:bldP spid="39987" grpId="0"/>
      <p:bldP spid="39988" grpId="0" animBg="1"/>
      <p:bldP spid="3997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602</Words>
  <Application>Microsoft Office PowerPoint</Application>
  <PresentationFormat>Экран (4:3)</PresentationFormat>
  <Paragraphs>113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Исследование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на дом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Пуденкова</cp:lastModifiedBy>
  <cp:revision>42</cp:revision>
  <dcterms:created xsi:type="dcterms:W3CDTF">2012-11-29T15:26:18Z</dcterms:created>
  <dcterms:modified xsi:type="dcterms:W3CDTF">2014-04-14T11:40:48Z</dcterms:modified>
</cp:coreProperties>
</file>