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72" r:id="rId2"/>
    <p:sldId id="262" r:id="rId3"/>
    <p:sldId id="256" r:id="rId4"/>
    <p:sldId id="258" r:id="rId5"/>
    <p:sldId id="261" r:id="rId6"/>
    <p:sldId id="271" r:id="rId7"/>
    <p:sldId id="257" r:id="rId8"/>
    <p:sldId id="273" r:id="rId9"/>
    <p:sldId id="274" r:id="rId10"/>
    <p:sldId id="260" r:id="rId11"/>
    <p:sldId id="264" r:id="rId12"/>
    <p:sldId id="265" r:id="rId13"/>
    <p:sldId id="268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364" autoAdjust="0"/>
    <p:restoredTop sz="94660"/>
  </p:normalViewPr>
  <p:slideViewPr>
    <p:cSldViewPr>
      <p:cViewPr varScale="1">
        <p:scale>
          <a:sx n="44" d="100"/>
          <a:sy n="44" d="100"/>
        </p:scale>
        <p:origin x="-11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0B7488-D95D-436B-84CA-82F26CCE9E6E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48E760-F88F-4303-AF80-037D5F8930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48E760-F88F-4303-AF80-037D5F89304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D40E-4009-492A-9835-14A955E43948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2D565-2A57-4D9F-AA46-741970EEE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D40E-4009-492A-9835-14A955E43948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2D565-2A57-4D9F-AA46-741970EEE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D40E-4009-492A-9835-14A955E43948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2D565-2A57-4D9F-AA46-741970EEE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D40E-4009-492A-9835-14A955E43948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2D565-2A57-4D9F-AA46-741970EEE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D40E-4009-492A-9835-14A955E43948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2D565-2A57-4D9F-AA46-741970EEE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D40E-4009-492A-9835-14A955E43948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2D565-2A57-4D9F-AA46-741970EEE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D40E-4009-492A-9835-14A955E43948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2D565-2A57-4D9F-AA46-741970EEE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D40E-4009-492A-9835-14A955E43948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2D565-2A57-4D9F-AA46-741970EEE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D40E-4009-492A-9835-14A955E43948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2D565-2A57-4D9F-AA46-741970EEE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D40E-4009-492A-9835-14A955E43948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2D565-2A57-4D9F-AA46-741970EEE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D40E-4009-492A-9835-14A955E43948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2D565-2A57-4D9F-AA46-741970EEE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DD40E-4009-492A-9835-14A955E43948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2D565-2A57-4D9F-AA46-741970EEE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643051"/>
            <a:ext cx="7772400" cy="1500197"/>
          </a:xfrm>
        </p:spPr>
        <p:txBody>
          <a:bodyPr/>
          <a:lstStyle/>
          <a:p>
            <a:r>
              <a:rPr lang="ru-RU" b="1" dirty="0" smtClean="0"/>
              <a:t>Урок по теме «Теорема Виета»</a:t>
            </a:r>
            <a:endParaRPr lang="ru-RU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92882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 учитель математики МОУ «СОШ № 11» г. Пскова </a:t>
            </a:r>
          </a:p>
          <a:p>
            <a:r>
              <a:rPr lang="ru-RU" b="1" i="1" dirty="0" smtClean="0">
                <a:solidFill>
                  <a:schemeClr val="tx1"/>
                </a:solidFill>
              </a:rPr>
              <a:t>Богданова Светлана Владимировна</a:t>
            </a:r>
          </a:p>
          <a:p>
            <a:endParaRPr lang="ru-RU" sz="2600" b="1" dirty="0" smtClean="0">
              <a:solidFill>
                <a:schemeClr val="tx1"/>
              </a:solidFill>
            </a:endParaRPr>
          </a:p>
          <a:p>
            <a:r>
              <a:rPr lang="ru-RU" sz="2600" b="1" dirty="0" smtClean="0">
                <a:solidFill>
                  <a:schemeClr val="tx1"/>
                </a:solidFill>
              </a:rPr>
              <a:t>2009-2010 учебный год</a:t>
            </a:r>
            <a:endParaRPr lang="ru-RU" sz="2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WL1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20" y="357166"/>
            <a:ext cx="1500198" cy="1470667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500197"/>
          </a:xfrm>
        </p:spPr>
        <p:txBody>
          <a:bodyPr/>
          <a:lstStyle/>
          <a:p>
            <a:r>
              <a:rPr lang="ru-RU" dirty="0" smtClean="0"/>
              <a:t>Закрепим!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857224" y="1643050"/>
            <a:ext cx="6400800" cy="71438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х</a:t>
            </a:r>
            <a:r>
              <a:rPr lang="ru-RU" sz="3600" baseline="30000" dirty="0" smtClean="0">
                <a:solidFill>
                  <a:schemeClr val="tx1"/>
                </a:solidFill>
              </a:rPr>
              <a:t>2</a:t>
            </a:r>
            <a:r>
              <a:rPr lang="ru-RU" sz="3600" dirty="0" smtClean="0">
                <a:solidFill>
                  <a:schemeClr val="tx1"/>
                </a:solidFill>
              </a:rPr>
              <a:t> + 2х – 63 = 0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928794" y="3071810"/>
            <a:ext cx="78581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{</a:t>
            </a:r>
            <a:endParaRPr kumimoji="0" lang="ru-RU" sz="8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43108" y="5214950"/>
            <a:ext cx="42679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Ответ:  Х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 - 9  Х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2428868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По теореме Виета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428860" y="3143248"/>
            <a:ext cx="22145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х</a:t>
            </a:r>
            <a:r>
              <a:rPr lang="ru-RU" sz="4000" baseline="-25000" dirty="0" smtClean="0"/>
              <a:t>1</a:t>
            </a:r>
            <a:r>
              <a:rPr lang="ru-RU" sz="4000" dirty="0" smtClean="0"/>
              <a:t>∙х</a:t>
            </a:r>
            <a:r>
              <a:rPr lang="ru-RU" sz="4000" baseline="-25000" dirty="0" smtClean="0"/>
              <a:t>2</a:t>
            </a:r>
            <a:r>
              <a:rPr lang="ru-RU" sz="4000" dirty="0" smtClean="0"/>
              <a:t>=-63</a:t>
            </a:r>
          </a:p>
          <a:p>
            <a:r>
              <a:rPr lang="ru-RU" sz="4000" dirty="0" smtClean="0"/>
              <a:t>Х</a:t>
            </a:r>
            <a:r>
              <a:rPr lang="ru-RU" sz="4000" baseline="-25000" dirty="0" smtClean="0"/>
              <a:t>1</a:t>
            </a:r>
            <a:r>
              <a:rPr lang="ru-RU" sz="4000" dirty="0" smtClean="0"/>
              <a:t>+х</a:t>
            </a:r>
            <a:r>
              <a:rPr lang="ru-RU" sz="4000" baseline="-25000" dirty="0" smtClean="0"/>
              <a:t>2</a:t>
            </a:r>
            <a:r>
              <a:rPr lang="ru-RU" sz="4000" dirty="0" smtClean="0"/>
              <a:t>=-2</a:t>
            </a:r>
          </a:p>
          <a:p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857752" y="3714752"/>
            <a:ext cx="2829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Х</a:t>
            </a:r>
            <a:r>
              <a:rPr lang="ru-RU" sz="3200" b="1" baseline="-30000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lang="ru-RU" sz="3200" b="1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= - 9  Х</a:t>
            </a:r>
            <a:r>
              <a:rPr lang="ru-RU" sz="3200" b="1" baseline="-30000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 </a:t>
            </a:r>
            <a:r>
              <a:rPr lang="ru-RU" sz="3200" b="1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=</a:t>
            </a:r>
            <a:r>
              <a:rPr lang="ru-RU" sz="3200" b="1" baseline="-30000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7 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WL1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20" y="357166"/>
            <a:ext cx="1500198" cy="1470667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500197"/>
          </a:xfrm>
        </p:spPr>
        <p:txBody>
          <a:bodyPr/>
          <a:lstStyle/>
          <a:p>
            <a:r>
              <a:rPr lang="ru-RU" dirty="0" smtClean="0"/>
              <a:t>Закрепим!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857224" y="1643050"/>
            <a:ext cx="6400800" cy="71438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х</a:t>
            </a:r>
            <a:r>
              <a:rPr lang="ru-RU" sz="3600" baseline="30000" dirty="0" smtClean="0">
                <a:solidFill>
                  <a:schemeClr val="tx1"/>
                </a:solidFill>
              </a:rPr>
              <a:t>2</a:t>
            </a:r>
            <a:r>
              <a:rPr lang="ru-RU" sz="3600" dirty="0" smtClean="0">
                <a:solidFill>
                  <a:schemeClr val="tx1"/>
                </a:solidFill>
              </a:rPr>
              <a:t> + 9х +14 = 0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928794" y="3071810"/>
            <a:ext cx="78581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{</a:t>
            </a:r>
            <a:endParaRPr kumimoji="0" lang="ru-RU" sz="8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43108" y="5214950"/>
            <a:ext cx="44042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Ответ:  Х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 - 2  Х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-7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2428868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По теореме Виета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428860" y="3143248"/>
            <a:ext cx="22145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х</a:t>
            </a:r>
            <a:r>
              <a:rPr lang="ru-RU" sz="4000" baseline="-25000" dirty="0" smtClean="0"/>
              <a:t>1</a:t>
            </a:r>
            <a:r>
              <a:rPr lang="ru-RU" sz="4000" dirty="0" smtClean="0"/>
              <a:t>∙х</a:t>
            </a:r>
            <a:r>
              <a:rPr lang="ru-RU" sz="4000" baseline="-25000" dirty="0" smtClean="0"/>
              <a:t>2</a:t>
            </a:r>
            <a:r>
              <a:rPr lang="ru-RU" sz="4000" dirty="0" smtClean="0"/>
              <a:t>=14</a:t>
            </a:r>
          </a:p>
          <a:p>
            <a:r>
              <a:rPr lang="ru-RU" sz="4000" dirty="0" smtClean="0"/>
              <a:t>Х</a:t>
            </a:r>
            <a:r>
              <a:rPr lang="ru-RU" sz="4000" baseline="-25000" dirty="0" smtClean="0"/>
              <a:t>1</a:t>
            </a:r>
            <a:r>
              <a:rPr lang="ru-RU" sz="4000" dirty="0" smtClean="0"/>
              <a:t>+х</a:t>
            </a:r>
            <a:r>
              <a:rPr lang="ru-RU" sz="4000" baseline="-25000" dirty="0" smtClean="0"/>
              <a:t>2</a:t>
            </a:r>
            <a:r>
              <a:rPr lang="ru-RU" sz="4000" dirty="0" smtClean="0"/>
              <a:t>=-9</a:t>
            </a:r>
          </a:p>
          <a:p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857752" y="3714752"/>
            <a:ext cx="29658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Х</a:t>
            </a:r>
            <a:r>
              <a:rPr lang="ru-RU" sz="3200" b="1" baseline="-30000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lang="ru-RU" sz="3200" b="1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= - 2  Х</a:t>
            </a:r>
            <a:r>
              <a:rPr lang="ru-RU" sz="3200" b="1" baseline="-30000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 </a:t>
            </a:r>
            <a:r>
              <a:rPr lang="ru-RU" sz="3200" b="1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=</a:t>
            </a:r>
            <a:r>
              <a:rPr lang="ru-RU" sz="3200" b="1" baseline="-30000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-7 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50004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Решим!</a:t>
            </a:r>
            <a:endParaRPr lang="ru-RU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142975" y="500040"/>
          <a:ext cx="6858050" cy="6326890"/>
        </p:xfrm>
        <a:graphic>
          <a:graphicData uri="http://schemas.openxmlformats.org/drawingml/2006/table">
            <a:tbl>
              <a:tblPr/>
              <a:tblGrid>
                <a:gridCol w="1031266"/>
                <a:gridCol w="3234463"/>
                <a:gridCol w="1297988"/>
                <a:gridCol w="1294333"/>
              </a:tblGrid>
              <a:tr h="2764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 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px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-25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-25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+ 4х + 3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4х – 21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-11х + 24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9х + 20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-10х + 21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-х - 30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17х + 30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+ 11х + 28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749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х – 12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+ 10х – 11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+ 6х – 7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+ 7х + 10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х – 20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+ 11х + 24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+ 17х + 70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+ 7х - 18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+ 6х + 5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-9х +14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+ 13х + 42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+ 2х - 3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х – 12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+ 12х + 35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 descr="OWL1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24" y="0"/>
            <a:ext cx="1500198" cy="147066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50004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Проверим!</a:t>
            </a:r>
            <a:endParaRPr lang="ru-RU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142975" y="500040"/>
          <a:ext cx="6858050" cy="6326890"/>
        </p:xfrm>
        <a:graphic>
          <a:graphicData uri="http://schemas.openxmlformats.org/drawingml/2006/table">
            <a:tbl>
              <a:tblPr/>
              <a:tblGrid>
                <a:gridCol w="1031266"/>
                <a:gridCol w="3234463"/>
                <a:gridCol w="1297988"/>
                <a:gridCol w="1294333"/>
              </a:tblGrid>
              <a:tr h="2764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 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px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-25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-25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+ 4х + 3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-3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4х – 21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-3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-11х + 24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9х + 20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-10х + 21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-х - 30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-5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17х + 30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+ 11х + 28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-7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-4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749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х – 12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+ 10х – 11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-11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+ 6х – 7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-7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+ 7х + 10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-5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-2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х – 20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-4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+ 11х + 24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-8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-3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+ 17х + 70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-7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+ 7х - 18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+ 6х + 5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-5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-9х +14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+ 13х + 42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-6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-7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+ 2х - 3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-3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х – 12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-3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400" b="1" baseline="300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+ 12х + 35 = 0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-7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-5</a:t>
                      </a:r>
                    </a:p>
                  </a:txBody>
                  <a:tcPr marL="42778" marR="42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 descr="OWL1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24" y="0"/>
            <a:ext cx="1500198" cy="147066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OWL1A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285728"/>
            <a:ext cx="4076487" cy="35004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00100" y="3571876"/>
            <a:ext cx="7429552" cy="3012538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/>
                <a:gradFill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5400000" scaled="0"/>
                </a:gradFill>
                <a:effectLst>
                  <a:glow rad="228600">
                    <a:srgbClr val="FFFF00">
                      <a:alpha val="40000"/>
                    </a:srgb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урок!!!</a:t>
            </a:r>
            <a:endParaRPr lang="ru-RU" b="1" cap="all" dirty="0">
              <a:ln/>
              <a:gradFill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</a:gsLst>
                <a:lin ang="5400000" scaled="0"/>
              </a:gradFill>
              <a:effectLst>
                <a:glow rad="228600">
                  <a:srgbClr val="FFFF00">
                    <a:alpha val="40000"/>
                  </a:srgb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ndAc>
      <p:stSnd loop="1"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OWL1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571480"/>
            <a:ext cx="6572296" cy="5643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9"/>
            <a:ext cx="7743852" cy="2000264"/>
          </a:xfrm>
        </p:spPr>
        <p:txBody>
          <a:bodyPr>
            <a:normAutofit fontScale="90000"/>
          </a:bodyPr>
          <a:lstStyle/>
          <a:p>
            <a:pPr algn="l"/>
            <a:r>
              <a:rPr lang="ru-RU" sz="6700" b="1" dirty="0" smtClean="0">
                <a:solidFill>
                  <a:schemeClr val="accent3">
                    <a:lumMod val="50000"/>
                  </a:schemeClr>
                </a:solidFill>
              </a:rPr>
              <a:t>Разминка </a:t>
            </a:r>
            <a:r>
              <a:rPr lang="ru-RU" sz="6700" b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</a:t>
            </a:r>
            <a:r>
              <a:rPr lang="ru-RU" sz="2400" b="1" i="1" dirty="0" smtClean="0">
                <a:solidFill>
                  <a:srgbClr val="FF0000"/>
                </a:solidFill>
              </a:rPr>
              <a:t>Науки легче постигать,                                           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</a:rPr>
              <a:t>        Коль хорошо в уме считать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!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2500306"/>
            <a:ext cx="8267728" cy="3714776"/>
          </a:xfrm>
        </p:spPr>
        <p:txBody>
          <a:bodyPr>
            <a:normAutofit/>
          </a:bodyPr>
          <a:lstStyle/>
          <a:p>
            <a:pPr algn="l"/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Вычислить:   </a:t>
            </a:r>
          </a:p>
          <a:p>
            <a:pPr algn="l"/>
            <a:r>
              <a:rPr lang="ru-RU" sz="3600" dirty="0" smtClean="0"/>
              <a:t>           </a:t>
            </a:r>
            <a:r>
              <a:rPr lang="ru-RU" sz="3600" b="1" dirty="0" smtClean="0">
                <a:solidFill>
                  <a:schemeClr val="tx1"/>
                </a:solidFill>
              </a:rPr>
              <a:t>9-4</a:t>
            </a:r>
            <a:r>
              <a:rPr lang="ru-RU" sz="3600" b="1" dirty="0">
                <a:solidFill>
                  <a:schemeClr val="tx1"/>
                </a:solidFill>
              </a:rPr>
              <a:t>∙2∙5; </a:t>
            </a:r>
            <a:r>
              <a:rPr lang="ru-RU" sz="3600" b="1" dirty="0" smtClean="0">
                <a:solidFill>
                  <a:schemeClr val="tx1"/>
                </a:solidFill>
              </a:rPr>
              <a:t>                   64 </a:t>
            </a:r>
            <a:r>
              <a:rPr lang="ru-RU" sz="3600" b="1" dirty="0">
                <a:solidFill>
                  <a:schemeClr val="tx1"/>
                </a:solidFill>
              </a:rPr>
              <a:t>– 4∙(-3)∙(-5) ; </a:t>
            </a:r>
          </a:p>
          <a:p>
            <a:pPr algn="l"/>
            <a:r>
              <a:rPr lang="ru-RU" sz="3600" b="1" dirty="0" smtClean="0">
                <a:solidFill>
                  <a:schemeClr val="tx1"/>
                </a:solidFill>
              </a:rPr>
              <a:t>      49 </a:t>
            </a:r>
            <a:r>
              <a:rPr lang="ru-RU" sz="3600" b="1" dirty="0">
                <a:solidFill>
                  <a:schemeClr val="tx1"/>
                </a:solidFill>
              </a:rPr>
              <a:t>-4∙(-1)∙10 ;  </a:t>
            </a:r>
            <a:r>
              <a:rPr lang="ru-RU" sz="3600" b="1" dirty="0" smtClean="0">
                <a:solidFill>
                  <a:schemeClr val="tx1"/>
                </a:solidFill>
              </a:rPr>
              <a:t>               25 </a:t>
            </a:r>
            <a:r>
              <a:rPr lang="ru-RU" sz="3600" b="1" dirty="0">
                <a:solidFill>
                  <a:schemeClr val="tx1"/>
                </a:solidFill>
              </a:rPr>
              <a:t>- 4∙2∙(-3) </a:t>
            </a:r>
            <a:endParaRPr lang="ru-RU" sz="3600" b="1" dirty="0" smtClean="0">
              <a:solidFill>
                <a:schemeClr val="tx1"/>
              </a:solidFill>
            </a:endParaRPr>
          </a:p>
          <a:p>
            <a:pPr algn="l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Представь число в виде произведения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двух целых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множителей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различными  способами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                        -6                             8</a:t>
            </a:r>
          </a:p>
          <a:p>
            <a:pPr algn="l"/>
            <a:endParaRPr lang="ru-RU" sz="3600" b="1" dirty="0" smtClean="0">
              <a:solidFill>
                <a:schemeClr val="tx1"/>
              </a:solidFill>
            </a:endParaRPr>
          </a:p>
          <a:p>
            <a:pPr algn="l"/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OWL1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785794"/>
            <a:ext cx="2214578" cy="20002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20002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Определить вид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квадратного уравнения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12" y="2357430"/>
            <a:ext cx="4572032" cy="4143404"/>
          </a:xfrm>
        </p:spPr>
        <p:txBody>
          <a:bodyPr>
            <a:normAutofit/>
          </a:bodyPr>
          <a:lstStyle/>
          <a:p>
            <a:pPr marL="742950" indent="-742950" algn="l">
              <a:buFont typeface="+mj-lt"/>
              <a:buAutoNum type="arabicPeriod"/>
            </a:pPr>
            <a:r>
              <a:rPr lang="en-US" sz="3600" b="1" dirty="0">
                <a:solidFill>
                  <a:schemeClr val="tx1"/>
                </a:solidFill>
              </a:rPr>
              <a:t>x</a:t>
            </a:r>
            <a:r>
              <a:rPr lang="ru-RU" sz="3600" b="1" dirty="0">
                <a:solidFill>
                  <a:schemeClr val="tx1"/>
                </a:solidFill>
              </a:rPr>
              <a:t>² – 5</a:t>
            </a:r>
            <a:r>
              <a:rPr lang="en-US" sz="3600" b="1" dirty="0">
                <a:solidFill>
                  <a:schemeClr val="tx1"/>
                </a:solidFill>
              </a:rPr>
              <a:t>x</a:t>
            </a:r>
            <a:r>
              <a:rPr lang="ru-RU" sz="3600" b="1" dirty="0">
                <a:solidFill>
                  <a:schemeClr val="tx1"/>
                </a:solidFill>
              </a:rPr>
              <a:t> + 1 =</a:t>
            </a:r>
            <a:r>
              <a:rPr lang="ru-RU" sz="3600" b="1" dirty="0" smtClean="0">
                <a:solidFill>
                  <a:schemeClr val="tx1"/>
                </a:solidFill>
              </a:rPr>
              <a:t>0</a:t>
            </a:r>
          </a:p>
          <a:p>
            <a:pPr marL="742950" indent="-742950" algn="l">
              <a:buFont typeface="+mj-lt"/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</a:rPr>
              <a:t>4</a:t>
            </a:r>
            <a:r>
              <a:rPr lang="en-US" sz="3600" b="1" dirty="0" smtClean="0">
                <a:solidFill>
                  <a:schemeClr val="tx1"/>
                </a:solidFill>
              </a:rPr>
              <a:t>x</a:t>
            </a:r>
            <a:r>
              <a:rPr lang="ru-RU" sz="3600" b="1" dirty="0">
                <a:solidFill>
                  <a:schemeClr val="tx1"/>
                </a:solidFill>
              </a:rPr>
              <a:t>² 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>
                <a:solidFill>
                  <a:schemeClr val="tx1"/>
                </a:solidFill>
              </a:rPr>
              <a:t>– 16 = </a:t>
            </a:r>
            <a:r>
              <a:rPr lang="ru-RU" sz="3600" b="1" dirty="0" smtClean="0">
                <a:solidFill>
                  <a:schemeClr val="tx1"/>
                </a:solidFill>
              </a:rPr>
              <a:t>0</a:t>
            </a:r>
          </a:p>
          <a:p>
            <a:pPr marL="742950" indent="-742950" algn="l">
              <a:buFont typeface="+mj-lt"/>
              <a:buAutoNum type="arabicPeriod"/>
            </a:pPr>
            <a:r>
              <a:rPr lang="en-US" sz="3600" b="1" dirty="0">
                <a:solidFill>
                  <a:schemeClr val="tx1"/>
                </a:solidFill>
              </a:rPr>
              <a:t>3x² – 7x + 4 = 0</a:t>
            </a:r>
            <a:endParaRPr lang="ru-RU" sz="3600" b="1" dirty="0">
              <a:solidFill>
                <a:schemeClr val="tx1"/>
              </a:solidFill>
            </a:endParaRPr>
          </a:p>
          <a:p>
            <a:pPr marL="742950" indent="-742950" algn="l">
              <a:buFont typeface="+mj-lt"/>
              <a:buAutoNum type="arabicPeriod"/>
            </a:pPr>
            <a:r>
              <a:rPr lang="en-US" sz="3600" b="1" dirty="0">
                <a:solidFill>
                  <a:schemeClr val="tx1"/>
                </a:solidFill>
              </a:rPr>
              <a:t>x</a:t>
            </a:r>
            <a:r>
              <a:rPr lang="ru-RU" sz="3600" b="1" dirty="0">
                <a:solidFill>
                  <a:schemeClr val="tx1"/>
                </a:solidFill>
              </a:rPr>
              <a:t>² + 15</a:t>
            </a:r>
            <a:r>
              <a:rPr lang="en-US" sz="3600" b="1" dirty="0">
                <a:solidFill>
                  <a:schemeClr val="tx1"/>
                </a:solidFill>
              </a:rPr>
              <a:t>x</a:t>
            </a:r>
            <a:r>
              <a:rPr lang="ru-RU" sz="3600" b="1" dirty="0">
                <a:solidFill>
                  <a:schemeClr val="tx1"/>
                </a:solidFill>
              </a:rPr>
              <a:t> – 16 = 0</a:t>
            </a:r>
          </a:p>
          <a:p>
            <a:pPr marL="742950" indent="-742950" algn="l">
              <a:buFont typeface="+mj-lt"/>
              <a:buAutoNum type="arabicPeriod"/>
            </a:pPr>
            <a:r>
              <a:rPr lang="en-US" sz="3600" b="1" dirty="0">
                <a:solidFill>
                  <a:schemeClr val="tx1"/>
                </a:solidFill>
              </a:rPr>
              <a:t>x</a:t>
            </a:r>
            <a:r>
              <a:rPr lang="ru-RU" sz="3600" b="1" dirty="0">
                <a:solidFill>
                  <a:schemeClr val="tx1"/>
                </a:solidFill>
              </a:rPr>
              <a:t>² + </a:t>
            </a:r>
            <a:r>
              <a:rPr lang="ru-RU" sz="3600" b="1" dirty="0" smtClean="0">
                <a:solidFill>
                  <a:schemeClr val="tx1"/>
                </a:solidFill>
              </a:rPr>
              <a:t>5</a:t>
            </a:r>
            <a:r>
              <a:rPr lang="en-US" sz="3600" b="1" dirty="0">
                <a:solidFill>
                  <a:schemeClr val="tx1"/>
                </a:solidFill>
              </a:rPr>
              <a:t>x</a:t>
            </a: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>
                <a:solidFill>
                  <a:schemeClr val="tx1"/>
                </a:solidFill>
              </a:rPr>
              <a:t>= </a:t>
            </a:r>
            <a:r>
              <a:rPr lang="ru-RU" sz="3600" b="1" dirty="0" smtClean="0">
                <a:solidFill>
                  <a:schemeClr val="tx1"/>
                </a:solidFill>
              </a:rPr>
              <a:t>0</a:t>
            </a:r>
          </a:p>
          <a:p>
            <a:pPr marL="742950" indent="-742950" algn="l">
              <a:buFont typeface="+mj-lt"/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3x²</a:t>
            </a:r>
            <a:r>
              <a:rPr lang="ru-RU" sz="3600" b="1" dirty="0" smtClean="0">
                <a:solidFill>
                  <a:schemeClr val="tx1"/>
                </a:solidFill>
              </a:rPr>
              <a:t>=0</a:t>
            </a:r>
            <a:endParaRPr lang="ru-RU" sz="36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OWL1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20" y="357166"/>
            <a:ext cx="1500198" cy="1470667"/>
          </a:xfrm>
          <a:prstGeom prst="rect">
            <a:avLst/>
          </a:prstGeom>
        </p:spPr>
      </p:pic>
      <p:pic>
        <p:nvPicPr>
          <p:cNvPr id="8" name="Рисунок 7" descr="BOOK1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-1"/>
            <a:ext cx="1428760" cy="123727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8172480" cy="1500197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</a:rPr>
              <a:t>Проверим!</a:t>
            </a:r>
            <a:endParaRPr lang="ru-RU" sz="7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357430"/>
            <a:ext cx="7858180" cy="4143404"/>
          </a:xfrm>
        </p:spPr>
        <p:txBody>
          <a:bodyPr>
            <a:normAutofit/>
          </a:bodyPr>
          <a:lstStyle/>
          <a:p>
            <a:pPr fontAlgn="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OWL1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20" y="357166"/>
            <a:ext cx="1500198" cy="1470667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2000243"/>
          <a:ext cx="8429682" cy="464505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00394"/>
                <a:gridCol w="2714644"/>
                <a:gridCol w="2714644"/>
              </a:tblGrid>
              <a:tr h="12698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Приведенное 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квадратное уравнение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1800" b="1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px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= 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2800" b="1" kern="1200" baseline="-25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800" b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2800" b="1" kern="1200" baseline="-25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8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5731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800" b="1" baseline="30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+ 7х + 12 = 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6675" marR="66675" marT="66675" marB="66675"/>
                </a:tc>
              </a:tr>
              <a:tr h="5731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800" b="1" baseline="30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- 9х + 20 = 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5731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800" b="1" baseline="30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ru-RU" sz="28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- 6 = 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5731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800" b="1" baseline="30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ru-RU" sz="28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12 = 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6675" marR="66675" marT="66675" marB="66675"/>
                </a:tc>
              </a:tr>
              <a:tr h="8149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800" b="1" baseline="30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-5 </a:t>
                      </a:r>
                      <a:r>
                        <a:rPr lang="ru-RU" sz="28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24 = 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ВЫВОД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Сумма корней приведённого квадратного уравнения равна второму коэффициенту, взятому с противоположным знаком, а произведение корней равно свободному члену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OWL1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20" y="357166"/>
            <a:ext cx="1500198" cy="1470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Тема урока: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5400" b="1" i="1" cap="all" dirty="0" smtClean="0">
                <a:solidFill>
                  <a:srgbClr val="FF0000"/>
                </a:solidFill>
              </a:rPr>
              <a:t>Теорема Виета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Цель урока:</a:t>
            </a:r>
          </a:p>
          <a:p>
            <a:pPr algn="r">
              <a:buNone/>
            </a:pPr>
            <a:endParaRPr lang="ru-RU" sz="2800" b="1" i="1" cap="all" dirty="0" smtClean="0"/>
          </a:p>
          <a:p>
            <a:pPr algn="r">
              <a:buNone/>
            </a:pPr>
            <a:r>
              <a:rPr lang="ru-RU" sz="2800" b="1" i="1" cap="all" dirty="0" smtClean="0"/>
              <a:t>Доказать теорему  Виета, </a:t>
            </a:r>
          </a:p>
          <a:p>
            <a:pPr algn="r">
              <a:buNone/>
            </a:pPr>
            <a:r>
              <a:rPr lang="ru-RU" sz="2800" b="1" i="1" cap="all" dirty="0" smtClean="0"/>
              <a:t>Применить её к решению</a:t>
            </a:r>
          </a:p>
          <a:p>
            <a:pPr algn="r">
              <a:buNone/>
            </a:pPr>
            <a:r>
              <a:rPr lang="ru-RU" sz="2800" b="1" i="1" cap="all" dirty="0" smtClean="0"/>
              <a:t>Квадратных уравнений</a:t>
            </a:r>
          </a:p>
          <a:p>
            <a:pPr>
              <a:buNone/>
            </a:pPr>
            <a:r>
              <a:rPr lang="ru-RU" sz="2800" dirty="0" smtClean="0">
                <a:solidFill>
                  <a:srgbClr val="0000FF"/>
                </a:solidFill>
              </a:rPr>
              <a:t>  </a:t>
            </a:r>
          </a:p>
          <a:p>
            <a:pPr>
              <a:buNone/>
            </a:pPr>
            <a:r>
              <a:rPr lang="ru-RU" sz="2800" dirty="0" smtClean="0">
                <a:solidFill>
                  <a:srgbClr val="0000FF"/>
                </a:solidFill>
              </a:rPr>
              <a:t>       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Франсуа Виет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        (1540 – 1603)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>
              <a:buNone/>
            </a:pPr>
            <a:endParaRPr lang="ru-RU" sz="2800" b="1" i="1" cap="all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OWL1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214290"/>
            <a:ext cx="1643074" cy="1971689"/>
          </a:xfrm>
          <a:prstGeom prst="rect">
            <a:avLst/>
          </a:prstGeom>
        </p:spPr>
      </p:pic>
      <p:pic>
        <p:nvPicPr>
          <p:cNvPr id="6" name="Picture 5" descr="Вие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28662" y="2143116"/>
            <a:ext cx="2478005" cy="278608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95509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785813"/>
            <a:ext cx="7772400" cy="2071687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Теорему Виета 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запомнить тебе помогу: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Сумма корней    (-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 p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),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Произведение    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q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OWL1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20" y="357166"/>
            <a:ext cx="1500198" cy="1470667"/>
          </a:xfrm>
          <a:prstGeom prst="rect">
            <a:avLst/>
          </a:prstGeom>
        </p:spPr>
      </p:pic>
      <p:pic>
        <p:nvPicPr>
          <p:cNvPr id="8" name="Рисунок 7" descr="BOOK1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-1"/>
            <a:ext cx="1428760" cy="123727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57290" y="4714884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32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+       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рХ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+         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=   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43240" y="3643314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-(х</a:t>
            </a:r>
            <a:r>
              <a:rPr lang="ru-RU" sz="24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+х</a:t>
            </a:r>
            <a:r>
              <a:rPr lang="ru-RU" sz="24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29322" y="3571876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(х</a:t>
            </a:r>
            <a:r>
              <a:rPr lang="ru-RU" sz="24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∙х</a:t>
            </a:r>
            <a:r>
              <a:rPr lang="ru-RU" sz="24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rot="16200000" flipH="1">
            <a:off x="3642512" y="4501364"/>
            <a:ext cx="500860" cy="7064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5965835" y="4392619"/>
            <a:ext cx="500066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20002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Доказательство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000240"/>
            <a:ext cx="7858180" cy="450059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х</a:t>
            </a:r>
            <a:r>
              <a:rPr lang="ru-RU" b="1" baseline="30000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+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px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+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q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= 0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192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OWL1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20" y="357166"/>
            <a:ext cx="1500198" cy="1470667"/>
          </a:xfrm>
          <a:prstGeom prst="rect">
            <a:avLst/>
          </a:prstGeom>
        </p:spPr>
      </p:pic>
      <p:pic>
        <p:nvPicPr>
          <p:cNvPr id="8" name="Рисунок 7" descr="BOOK1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-1"/>
            <a:ext cx="1428760" cy="1237277"/>
          </a:xfrm>
          <a:prstGeom prst="rect">
            <a:avLst/>
          </a:prstGeom>
        </p:spPr>
      </p:pic>
      <p:pic>
        <p:nvPicPr>
          <p:cNvPr id="9" name="Рисунок 8" descr="формул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67062" y="3176587"/>
            <a:ext cx="28098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формула13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57475" y="3714752"/>
            <a:ext cx="382905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</TotalTime>
  <Words>779</Words>
  <Application>Microsoft Office PowerPoint</Application>
  <PresentationFormat>Экран (4:3)</PresentationFormat>
  <Paragraphs>209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Урок по теме «Теорема Виета»</vt:lpstr>
      <vt:lpstr>Слайд 2</vt:lpstr>
      <vt:lpstr>Разминка                                 Науки легче постигать,                                                     Коль хорошо в уме считать!</vt:lpstr>
      <vt:lpstr>Определить вид  квадратного уравнения</vt:lpstr>
      <vt:lpstr>Проверим!</vt:lpstr>
      <vt:lpstr>ВЫВОД</vt:lpstr>
      <vt:lpstr>Тема урока:</vt:lpstr>
      <vt:lpstr>Теорему Виета   запомнить тебе помогу: Сумма корней    (- p), Произведение    q.</vt:lpstr>
      <vt:lpstr>Доказательство</vt:lpstr>
      <vt:lpstr>Закрепим!</vt:lpstr>
      <vt:lpstr>Закрепим!</vt:lpstr>
      <vt:lpstr>Решим!</vt:lpstr>
      <vt:lpstr>Проверим!</vt:lpstr>
      <vt:lpstr>Слайд 14</vt:lpstr>
    </vt:vector>
  </TitlesOfParts>
  <Company>Школа №11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Завучи</dc:creator>
  <cp:lastModifiedBy>Завучи</cp:lastModifiedBy>
  <cp:revision>44</cp:revision>
  <dcterms:created xsi:type="dcterms:W3CDTF">2010-02-16T20:11:27Z</dcterms:created>
  <dcterms:modified xsi:type="dcterms:W3CDTF">2010-03-16T08:19:21Z</dcterms:modified>
</cp:coreProperties>
</file>