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60" r:id="rId3"/>
    <p:sldId id="263" r:id="rId4"/>
    <p:sldId id="261" r:id="rId5"/>
    <p:sldId id="262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3030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84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B4EA2-A2E4-4588-9E71-7991C7DA383F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FD59C-B130-434F-8DEA-4BD1684C31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FD59C-B130-434F-8DEA-4BD1684C31A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FD59C-B130-434F-8DEA-4BD1684C31A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18E80E9-ACD3-483B-9D42-34B0BBF0B8A2}" type="datetimeFigureOut">
              <a:rPr lang="ru-RU" smtClean="0"/>
              <a:pPr/>
              <a:t>09.06.2010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87BD314-4C2F-4CAB-B53A-B9C9F63F16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Samrova\Рабочий стол\interest-rate-d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7037" y="2500306"/>
            <a:ext cx="4906963" cy="328614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500042"/>
            <a:ext cx="6172200" cy="250033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</a:rPr>
              <a:t>Сложные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sz="6000" dirty="0" smtClean="0">
                <a:solidFill>
                  <a:srgbClr val="0070C0"/>
                </a:solidFill>
              </a:rPr>
              <a:t>проценты</a:t>
            </a:r>
            <a:endParaRPr lang="ru-RU" sz="6000" dirty="0">
              <a:solidFill>
                <a:srgbClr val="0070C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Выполнила ученица 6 « А» класса 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Никифорова  Маргарита.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Samrova\Рабочий стол\164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285992"/>
            <a:ext cx="4643470" cy="40576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3900000">
              <a:rot lat="600000" lon="19799999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7411" name="Picture 3" descr="C:\Documents and Settings\Samrova\Рабочий стол\2334635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14290"/>
            <a:ext cx="2949676" cy="214312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7413" name="Picture 5" descr="C:\Documents and Settings\Samrova\Рабочий стол\17625098_115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571480"/>
            <a:ext cx="4839973" cy="344329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3900000">
              <a:rot lat="1346228" lon="1901789" rev="281039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C:\Documents and Settings\Samrova\Рабочий стол\h_Vlcv23IRsngZEkWXqr4HL9OtoUST0P86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28604"/>
            <a:ext cx="4095744" cy="2748874"/>
          </a:xfrm>
          <a:prstGeom prst="rect">
            <a:avLst/>
          </a:prstGeom>
          <a:noFill/>
        </p:spPr>
      </p:pic>
      <p:pic>
        <p:nvPicPr>
          <p:cNvPr id="19462" name="Picture 6" descr="C:\Documents and Settings\Samrova\Рабочий стол\ipoteka-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66"/>
            <a:ext cx="3286148" cy="2628918"/>
          </a:xfrm>
          <a:prstGeom prst="rect">
            <a:avLst/>
          </a:prstGeom>
          <a:noFill/>
        </p:spPr>
      </p:pic>
      <p:pic>
        <p:nvPicPr>
          <p:cNvPr id="19463" name="Picture 7" descr="C:\Documents and Settings\Samrova\Рабочий стол\10710-1u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4357694"/>
            <a:ext cx="3227027" cy="2315475"/>
          </a:xfrm>
          <a:prstGeom prst="rect">
            <a:avLst/>
          </a:prstGeom>
          <a:noFill/>
        </p:spPr>
      </p:pic>
      <p:pic>
        <p:nvPicPr>
          <p:cNvPr id="19458" name="Picture 2" descr="C:\Documents and Settings\Samrova\Рабочий стол\ipotek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1500174"/>
            <a:ext cx="5753342" cy="41434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Samrova\Рабочий стол\176720_image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857496"/>
            <a:ext cx="5381636" cy="3587757"/>
          </a:xfrm>
          <a:prstGeom prst="rect">
            <a:avLst/>
          </a:prstGeom>
          <a:noFill/>
        </p:spPr>
      </p:pic>
      <p:pic>
        <p:nvPicPr>
          <p:cNvPr id="18435" name="Picture 3" descr="C:\Documents and Settings\Samrova\Рабочий стол\foto52_dopof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290"/>
            <a:ext cx="5068055" cy="335758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Samrova\Рабочий стол\c5536df7e92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285860"/>
            <a:ext cx="5783654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20759999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483" name="Picture 3" descr="C:\Documents and Settings\Samrova\Рабочий стол\hbr_b_3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714356"/>
            <a:ext cx="3748433" cy="5072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214290"/>
            <a:ext cx="2500330" cy="8572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ФОРМУЛЫ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28662" y="1500174"/>
            <a:ext cx="7467600" cy="5072098"/>
          </a:xfrm>
          <a:noFill/>
          <a:ln>
            <a:noFill/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ПРОСТЫЕ                              СЛОЖНЫЕ</a:t>
            </a:r>
          </a:p>
          <a:p>
            <a:pPr>
              <a:buNone/>
            </a:pPr>
            <a:r>
              <a:rPr lang="ru-RU" dirty="0" smtClean="0"/>
              <a:t>       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     </a:t>
            </a:r>
            <a:r>
              <a:rPr lang="ru-RU" dirty="0" smtClean="0"/>
              <a:t> </a:t>
            </a:r>
            <a:r>
              <a:rPr lang="en-US" dirty="0" smtClean="0"/>
              <a:t>                                                   </a:t>
            </a:r>
          </a:p>
          <a:p>
            <a:endParaRPr lang="en-US" dirty="0" smtClean="0"/>
          </a:p>
          <a:p>
            <a:endParaRPr lang="en-US" u="sng" dirty="0" smtClean="0"/>
          </a:p>
          <a:p>
            <a:pPr>
              <a:buNone/>
            </a:pPr>
            <a:r>
              <a:rPr lang="en-US" dirty="0" smtClean="0"/>
              <a:t>     </a:t>
            </a:r>
            <a:r>
              <a:rPr lang="en-US" i="1" dirty="0" smtClean="0"/>
              <a:t> </a:t>
            </a:r>
            <a:r>
              <a:rPr lang="en-US" dirty="0" smtClean="0"/>
              <a:t>          </a:t>
            </a:r>
            <a:endParaRPr lang="ru-RU" dirty="0" smtClean="0"/>
          </a:p>
          <a:p>
            <a:pPr>
              <a:buNone/>
            </a:pPr>
            <a:r>
              <a:rPr lang="en-US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en-US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en-US" i="1" dirty="0" smtClean="0"/>
              <a:t>   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    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Формула" r:id="rId3" imgW="114120" imgH="21564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7" name="Формула" r:id="rId4" imgW="114120" imgH="21564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286248" y="3786190"/>
          <a:ext cx="4500595" cy="482206"/>
        </p:xfrm>
        <a:graphic>
          <a:graphicData uri="http://schemas.openxmlformats.org/presentationml/2006/ole">
            <p:oleObj spid="_x0000_s1030" name="Формула" r:id="rId5" imgW="2133360" imgH="22860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1000100" y="3500438"/>
          <a:ext cx="2546555" cy="1071570"/>
        </p:xfrm>
        <a:graphic>
          <a:graphicData uri="http://schemas.openxmlformats.org/presentationml/2006/ole">
            <p:oleObj spid="_x0000_s1031" name="Формула" r:id="rId6" imgW="1282680" imgH="431640" progId="Equation.3">
              <p:embed/>
            </p:oleObj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571472" y="3500438"/>
            <a:ext cx="3429024" cy="10715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3500438"/>
            <a:ext cx="4429156" cy="10715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71802" y="285728"/>
            <a:ext cx="2786082" cy="9144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1928794" y="2500306"/>
            <a:ext cx="484632" cy="978408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429388" y="2500306"/>
            <a:ext cx="484632" cy="978408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071538" y="1142984"/>
            <a:ext cx="2414598" cy="12715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286380" y="1214422"/>
            <a:ext cx="2500330" cy="11430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000100" y="4929198"/>
            <a:ext cx="76438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S</a:t>
            </a:r>
            <a:r>
              <a:rPr lang="en-US" sz="1400" b="1" dirty="0" err="1" smtClean="0"/>
              <a:t>n</a:t>
            </a:r>
            <a:r>
              <a:rPr lang="en-US" sz="1600" dirty="0" smtClean="0"/>
              <a:t> – </a:t>
            </a:r>
            <a:r>
              <a:rPr lang="ru-RU" sz="2000" dirty="0" smtClean="0"/>
              <a:t>конечная сумма</a:t>
            </a:r>
            <a:endParaRPr lang="ru-RU" sz="1600" dirty="0" smtClean="0"/>
          </a:p>
          <a:p>
            <a:r>
              <a:rPr lang="en-US" sz="2000" b="1" dirty="0" smtClean="0"/>
              <a:t>S</a:t>
            </a:r>
            <a:r>
              <a:rPr lang="en-US" sz="1200" b="1" dirty="0" smtClean="0"/>
              <a:t>o</a:t>
            </a:r>
            <a:r>
              <a:rPr lang="en-US" sz="1200" dirty="0" smtClean="0"/>
              <a:t> </a:t>
            </a:r>
            <a:r>
              <a:rPr lang="en-US" sz="2000" dirty="0" smtClean="0"/>
              <a:t>– </a:t>
            </a:r>
            <a:r>
              <a:rPr lang="ru-RU" sz="2000" dirty="0" smtClean="0"/>
              <a:t>начальная сумма</a:t>
            </a:r>
            <a:endParaRPr lang="ru-RU" sz="1600" dirty="0" smtClean="0"/>
          </a:p>
          <a:p>
            <a:r>
              <a:rPr lang="en-US" sz="2000" b="1" dirty="0" smtClean="0"/>
              <a:t>n</a:t>
            </a:r>
            <a:r>
              <a:rPr lang="en-US" sz="1600" dirty="0" smtClean="0"/>
              <a:t> </a:t>
            </a:r>
            <a:r>
              <a:rPr lang="en-US" sz="2000" dirty="0" smtClean="0"/>
              <a:t>– </a:t>
            </a:r>
            <a:r>
              <a:rPr lang="ru-RU" sz="2000" dirty="0" smtClean="0"/>
              <a:t>количество лет</a:t>
            </a:r>
            <a:endParaRPr lang="ru-RU" sz="1600" dirty="0" smtClean="0"/>
          </a:p>
          <a:p>
            <a:r>
              <a:rPr lang="en-US" sz="2000" b="1" dirty="0" smtClean="0"/>
              <a:t>p</a:t>
            </a:r>
            <a:r>
              <a:rPr lang="ru-RU" sz="2000" b="1" dirty="0" smtClean="0"/>
              <a:t> </a:t>
            </a:r>
            <a:r>
              <a:rPr lang="ru-RU" sz="2800" dirty="0" smtClean="0"/>
              <a:t>–</a:t>
            </a:r>
            <a:r>
              <a:rPr lang="ru-RU" sz="2000" dirty="0" smtClean="0"/>
              <a:t> количество процентов</a:t>
            </a:r>
            <a:endParaRPr lang="ru-RU" sz="28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281890" cy="785794"/>
          </a:xfrm>
        </p:spPr>
        <p:txBody>
          <a:bodyPr/>
          <a:lstStyle/>
          <a:p>
            <a:r>
              <a:rPr lang="ru-RU" dirty="0" smtClean="0"/>
              <a:t>Примеры расчета  %  по вкладам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642918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Вклад «Мультивалютный сбербанка России»           </a:t>
            </a:r>
            <a:r>
              <a:rPr lang="ru-RU" sz="2000" dirty="0" smtClean="0"/>
              <a:t>    </a:t>
            </a:r>
          </a:p>
          <a:p>
            <a:pPr>
              <a:buNone/>
            </a:pPr>
            <a:r>
              <a:rPr lang="ru-RU" sz="2000" dirty="0" smtClean="0"/>
              <a:t>        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            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57224" y="1142984"/>
          <a:ext cx="6931742" cy="5486400"/>
        </p:xfrm>
        <a:graphic>
          <a:graphicData uri="http://schemas.openxmlformats.org/drawingml/2006/table">
            <a:tbl>
              <a:tblPr/>
              <a:tblGrid>
                <a:gridCol w="2310581"/>
                <a:gridCol w="1155290"/>
                <a:gridCol w="1155290"/>
                <a:gridCol w="2310581"/>
              </a:tblGrid>
              <a:tr h="365760"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Сумма неснижаемого</a:t>
                      </a:r>
                      <a:r>
                        <a:rPr lang="ru-RU" baseline="0" dirty="0" smtClean="0">
                          <a:solidFill>
                            <a:srgbClr val="00B0F0"/>
                          </a:solidFill>
                        </a:rPr>
                        <a:t> остатка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Срок привлечения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       рубли</a:t>
                      </a:r>
                      <a:endParaRPr lang="ru-RU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От 1 года до 2 лет</a:t>
                      </a:r>
                      <a:endParaRPr lang="ru-RU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         2 года</a:t>
                      </a:r>
                      <a:endParaRPr lang="ru-RU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5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  0,01%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0,01%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   15 000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7,5%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8%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50 000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     8%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  8,5%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   100 000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 8,5%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9%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500</a:t>
                      </a:r>
                      <a:r>
                        <a:rPr lang="ru-RU" baseline="0" dirty="0" smtClean="0">
                          <a:solidFill>
                            <a:srgbClr val="00B0F0"/>
                          </a:solidFill>
                        </a:rPr>
                        <a:t>  000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    8,75%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   9,25%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   1 000 000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   9%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9,5%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Доллары США / евро</a:t>
                      </a:r>
                      <a:endParaRPr lang="ru-RU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 5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   0,01%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0,01%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500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2%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2,5%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5000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    2,75%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   3,25%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10 000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 2,8%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3,35%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50 000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    2,85%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B0F0"/>
                          </a:solidFill>
                        </a:rPr>
                        <a:t>              3,5%</a:t>
                      </a:r>
                      <a:endParaRPr lang="ru-RU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100 000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3,25%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3,75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6">
      <a:dk1>
        <a:srgbClr val="491434"/>
      </a:dk1>
      <a:lt1>
        <a:srgbClr val="F0CCE2"/>
      </a:lt1>
      <a:dk2>
        <a:srgbClr val="932968"/>
      </a:dk2>
      <a:lt2>
        <a:srgbClr val="E29AC5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237</TotalTime>
  <Words>178</Words>
  <Application>Microsoft Office PowerPoint</Application>
  <PresentationFormat>Экран (4:3)</PresentationFormat>
  <Paragraphs>67</Paragraphs>
  <Slides>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Эркер</vt:lpstr>
      <vt:lpstr>Формула</vt:lpstr>
      <vt:lpstr>Сложные проценты</vt:lpstr>
      <vt:lpstr>Слайд 2</vt:lpstr>
      <vt:lpstr>Слайд 3</vt:lpstr>
      <vt:lpstr>Слайд 4</vt:lpstr>
      <vt:lpstr>Слайд 5</vt:lpstr>
      <vt:lpstr>    ФОРМУЛЫ</vt:lpstr>
      <vt:lpstr>Примеры расчета  %  по вкладам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Сложные проценты</dc:title>
  <dc:creator>user</dc:creator>
  <cp:lastModifiedBy>Алексеева Л.А.</cp:lastModifiedBy>
  <cp:revision>28</cp:revision>
  <dcterms:created xsi:type="dcterms:W3CDTF">2010-04-11T17:31:01Z</dcterms:created>
  <dcterms:modified xsi:type="dcterms:W3CDTF">2010-06-09T11:23:22Z</dcterms:modified>
</cp:coreProperties>
</file>