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61" r:id="rId3"/>
    <p:sldId id="284" r:id="rId4"/>
    <p:sldId id="278" r:id="rId5"/>
    <p:sldId id="272" r:id="rId6"/>
    <p:sldId id="273" r:id="rId7"/>
    <p:sldId id="274" r:id="rId8"/>
    <p:sldId id="275" r:id="rId9"/>
    <p:sldId id="276" r:id="rId10"/>
    <p:sldId id="279" r:id="rId11"/>
    <p:sldId id="280" r:id="rId12"/>
    <p:sldId id="281" r:id="rId13"/>
    <p:sldId id="283" r:id="rId14"/>
    <p:sldId id="282" r:id="rId15"/>
    <p:sldId id="285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66920C5-0579-436C-8BC4-C522622E5C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D713C5F-0D11-489C-B9C4-B9070ABCCDA1}" type="datetimeFigureOut">
              <a:rPr lang="ru-RU" smtClean="0"/>
              <a:pPr/>
              <a:t>27.04.2010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6452509-842D-47C4-86ED-9FB9FA2516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89;&#1083;&#1086;&#1078;&#1085;&#1099;&#1077;%20&#1087;&#1088;&#1086;&#1094;&#1077;&#1085;&#1090;&#1099;%20Microsoft%20PowerPoint.ppt" TargetMode="External"/><Relationship Id="rId2" Type="http://schemas.openxmlformats.org/officeDocument/2006/relationships/hyperlink" Target="&#1079;&#1072;&#1076;&#1072;&#1095;&#1080;%20&#1085;&#1072;%20&#1087;&#1088;&#1086;&#1094;&#1077;&#1085;&#1090;&#1099;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1085;&#1080;&#1082;%20&#1088;&#1080;&#1090;&#1072;.pptx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hyperlink" Target="&#1059;-3%20&#1089;.&#1088;..doc" TargetMode="Externa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785794"/>
            <a:ext cx="8458200" cy="3151201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Задачи  на Проценты </a:t>
            </a:r>
            <a:br>
              <a:rPr lang="ru-RU" sz="96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endParaRPr lang="ru-RU" sz="96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Применение процентов в жизнедеятельности человека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1285852" y="1785926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3215472" y="2785264"/>
            <a:ext cx="2570974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6393669" y="1678769"/>
            <a:ext cx="928694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Облако 14"/>
          <p:cNvSpPr/>
          <p:nvPr/>
        </p:nvSpPr>
        <p:spPr>
          <a:xfrm>
            <a:off x="214282" y="2643182"/>
            <a:ext cx="2857520" cy="192882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блако 17"/>
          <p:cNvSpPr/>
          <p:nvPr/>
        </p:nvSpPr>
        <p:spPr>
          <a:xfrm>
            <a:off x="3214678" y="4214818"/>
            <a:ext cx="2857520" cy="192882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блако 18"/>
          <p:cNvSpPr/>
          <p:nvPr/>
        </p:nvSpPr>
        <p:spPr>
          <a:xfrm>
            <a:off x="6072198" y="2714620"/>
            <a:ext cx="2857520" cy="192882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14348" y="2928934"/>
            <a:ext cx="19288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Задачи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с газетной полосы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72264" y="3143248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Разные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задачи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43306" y="4643446"/>
            <a:ext cx="2071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Банковские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операции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8" grpId="0" animBg="1"/>
      <p:bldP spid="19" grpId="0" animBg="1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Задача</a:t>
            </a:r>
            <a:endParaRPr lang="ru-RU" sz="4400" b="1" cap="none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643602"/>
          </a:xfrm>
        </p:spPr>
        <p:txBody>
          <a:bodyPr>
            <a:normAutofit fontScale="92500" lnSpcReduction="20000"/>
          </a:bodyPr>
          <a:lstStyle/>
          <a:p>
            <a:pPr marL="0" indent="265113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Определить сколько процентов составляет прибыль, если купить за 17 долларов, а продать за 19 долларов?</a:t>
            </a:r>
          </a:p>
          <a:p>
            <a:pPr>
              <a:buNone/>
            </a:pPr>
            <a:endParaRPr lang="ru-RU" b="1" u="sng" dirty="0" smtClean="0"/>
          </a:p>
          <a:p>
            <a:pPr>
              <a:buNone/>
            </a:pPr>
            <a:endParaRPr lang="ru-RU" b="1" u="sng" dirty="0" smtClean="0"/>
          </a:p>
          <a:p>
            <a:pPr>
              <a:buNone/>
            </a:pPr>
            <a:r>
              <a:rPr lang="ru-RU" dirty="0" smtClean="0"/>
              <a:t>17 – 100%</a:t>
            </a:r>
          </a:p>
          <a:p>
            <a:pPr>
              <a:buNone/>
            </a:pPr>
            <a:r>
              <a:rPr lang="ru-RU" dirty="0" smtClean="0"/>
              <a:t>19 – </a:t>
            </a:r>
            <a:r>
              <a:rPr lang="en-US" dirty="0" smtClean="0"/>
              <a:t>x</a:t>
            </a:r>
            <a:r>
              <a:rPr lang="ru-RU" dirty="0" smtClean="0"/>
              <a:t>%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000" dirty="0" smtClean="0"/>
              <a:t>                                                 111,1% - 11% = 11,1%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Ответ: 11,1%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1643836" y="3713958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-284990" y="3713958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3214686"/>
            <a:ext cx="1802436" cy="101876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429132"/>
            <a:ext cx="3623083" cy="85249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4714884"/>
            <a:ext cx="333375" cy="27622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857752" y="4572008"/>
            <a:ext cx="30441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прибыль составляет</a:t>
            </a:r>
          </a:p>
          <a:p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2285992"/>
            <a:ext cx="2786082" cy="9848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4000" u="sng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Решение:</a:t>
            </a:r>
          </a:p>
          <a:p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4865703"/>
          </a:xfrm>
        </p:spPr>
        <p:txBody>
          <a:bodyPr>
            <a:normAutofit lnSpcReduction="10000"/>
          </a:bodyPr>
          <a:lstStyle/>
          <a:p>
            <a:pPr marL="0" indent="274638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Купив за 17 долларов, за сколько нужно продать, чтобы получить 2%.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dirty="0" smtClean="0"/>
              <a:t>17 – 100%</a:t>
            </a:r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dirty="0" err="1" smtClean="0"/>
              <a:t>х</a:t>
            </a:r>
            <a:r>
              <a:rPr lang="ru-RU" dirty="0" smtClean="0"/>
              <a:t>    – 2%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Ответ: 17,34 доллара</a:t>
            </a:r>
          </a:p>
          <a:p>
            <a:pPr>
              <a:buNone/>
            </a:pPr>
            <a:endParaRPr lang="ru-RU" i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72200" y="2713826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2215340" y="2713826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3286124"/>
            <a:ext cx="3742252" cy="857256"/>
          </a:xfrm>
          <a:prstGeom prst="rect">
            <a:avLst/>
          </a:prstGeom>
          <a:noFill/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429132"/>
            <a:ext cx="3929090" cy="450370"/>
          </a:xfrm>
          <a:prstGeom prst="rect">
            <a:avLst/>
          </a:prstGeom>
          <a:noFill/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733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6870700" cy="828675"/>
          </a:xfrm>
        </p:spPr>
        <p:txBody>
          <a:bodyPr>
            <a:normAutofit fontScale="90000"/>
          </a:bodyPr>
          <a:lstStyle/>
          <a:p>
            <a:r>
              <a:rPr lang="ru-RU" sz="3600" b="1"/>
              <a:t>А теперь, работа на оценку: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65175"/>
            <a:ext cx="4678363" cy="592138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/>
              <a:t>1. Заполни таблицу:</a:t>
            </a:r>
          </a:p>
        </p:txBody>
      </p:sp>
      <p:graphicFrame>
        <p:nvGraphicFramePr>
          <p:cNvPr id="21560" name="Group 56"/>
          <p:cNvGraphicFramePr>
            <a:graphicFrameLocks noGrp="1"/>
          </p:cNvGraphicFramePr>
          <p:nvPr>
            <p:ph sz="quarter" idx="2"/>
          </p:nvPr>
        </p:nvGraphicFramePr>
        <p:xfrm>
          <a:off x="250825" y="1412875"/>
          <a:ext cx="8131175" cy="2418398"/>
        </p:xfrm>
        <a:graphic>
          <a:graphicData uri="http://schemas.openxmlformats.org/drawingml/2006/table">
            <a:tbl>
              <a:tblPr/>
              <a:tblGrid>
                <a:gridCol w="3151188"/>
                <a:gridCol w="1174750"/>
                <a:gridCol w="1246187"/>
                <a:gridCol w="1320800"/>
                <a:gridCol w="1238250"/>
              </a:tblGrid>
              <a:tr h="611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Обыкновенная дробь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Десятичная дробь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0,36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Проценты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127%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508" name="Picture 4" descr="MYNET07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0675" y="3906838"/>
            <a:ext cx="374332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4292600"/>
            <a:ext cx="76962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 b="1"/>
              <a:t>2. Реши уравнения:</a:t>
            </a:r>
          </a:p>
        </p:txBody>
      </p:sp>
      <p:graphicFrame>
        <p:nvGraphicFramePr>
          <p:cNvPr id="21556" name="Object 52"/>
          <p:cNvGraphicFramePr>
            <a:graphicFrameLocks noChangeAspect="1"/>
          </p:cNvGraphicFramePr>
          <p:nvPr>
            <p:ph sz="quarter" idx="3"/>
          </p:nvPr>
        </p:nvGraphicFramePr>
        <p:xfrm>
          <a:off x="3851275" y="1412875"/>
          <a:ext cx="320675" cy="863600"/>
        </p:xfrm>
        <a:graphic>
          <a:graphicData uri="http://schemas.openxmlformats.org/presentationml/2006/ole">
            <p:oleObj spid="_x0000_s1026" name="Формула" r:id="rId4" imgW="164880" imgH="444240" progId="Equation.3">
              <p:embed/>
            </p:oleObj>
          </a:graphicData>
        </a:graphic>
      </p:graphicFrame>
      <p:graphicFrame>
        <p:nvGraphicFramePr>
          <p:cNvPr id="21559" name="Object 55"/>
          <p:cNvGraphicFramePr>
            <a:graphicFrameLocks noChangeAspect="1"/>
          </p:cNvGraphicFramePr>
          <p:nvPr/>
        </p:nvGraphicFramePr>
        <p:xfrm>
          <a:off x="7596188" y="1484313"/>
          <a:ext cx="407987" cy="863600"/>
        </p:xfrm>
        <a:graphic>
          <a:graphicData uri="http://schemas.openxmlformats.org/presentationml/2006/ole">
            <p:oleObj spid="_x0000_s1027" name="Формула" r:id="rId5" imgW="215640" imgH="457200" progId="Equation.3">
              <p:embed/>
            </p:oleObj>
          </a:graphicData>
        </a:graphic>
      </p:graphicFrame>
      <p:sp>
        <p:nvSpPr>
          <p:cNvPr id="21561" name="Rectangle 57"/>
          <p:cNvSpPr>
            <a:spLocks noChangeArrowheads="1"/>
          </p:cNvSpPr>
          <p:nvPr/>
        </p:nvSpPr>
        <p:spPr bwMode="auto">
          <a:xfrm>
            <a:off x="250825" y="4868863"/>
            <a:ext cx="4716463" cy="792162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</a:rPr>
              <a:t>1в.</a:t>
            </a:r>
            <a:r>
              <a:rPr lang="ru-RU" sz="2800" b="1"/>
              <a:t>  1,4х-0,54=0,3</a:t>
            </a:r>
          </a:p>
        </p:txBody>
      </p:sp>
      <p:sp>
        <p:nvSpPr>
          <p:cNvPr id="21562" name="Rectangle 58"/>
          <p:cNvSpPr>
            <a:spLocks noChangeArrowheads="1"/>
          </p:cNvSpPr>
          <p:nvPr/>
        </p:nvSpPr>
        <p:spPr bwMode="auto">
          <a:xfrm>
            <a:off x="250825" y="5734050"/>
            <a:ext cx="4716463" cy="7921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33CC"/>
                </a:solidFill>
              </a:rPr>
              <a:t>2в.</a:t>
            </a:r>
            <a:r>
              <a:rPr lang="ru-RU" sz="2800" b="1"/>
              <a:t>  3,2х-5=5,72</a:t>
            </a:r>
          </a:p>
        </p:txBody>
      </p:sp>
      <p:sp>
        <p:nvSpPr>
          <p:cNvPr id="21563" name="AutoShape 59">
            <a:hlinkClick r:id="rId6" action="ppaction://hlinkfile" highlightClick="1"/>
          </p:cNvPr>
          <p:cNvSpPr>
            <a:spLocks noChangeArrowheads="1"/>
          </p:cNvSpPr>
          <p:nvPr/>
        </p:nvSpPr>
        <p:spPr bwMode="auto">
          <a:xfrm>
            <a:off x="6156325" y="981075"/>
            <a:ext cx="1871663" cy="360363"/>
          </a:xfrm>
          <a:prstGeom prst="actionButtonBlank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/>
              <a:t>Печать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50"/>
                            </p:stCondLst>
                            <p:childTnLst>
                              <p:par>
                                <p:cTn id="4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  <p:bldP spid="21509" grpId="0"/>
      <p:bldP spid="21561" grpId="0" animBg="1"/>
      <p:bldP spid="2156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5286380" y="214290"/>
            <a:ext cx="3600440" cy="3071834"/>
          </a:xfrm>
        </p:spPr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857232"/>
            <a:ext cx="3000396" cy="52228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Подведение итогов.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3500438"/>
            <a:ext cx="7572428" cy="314327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1.Можно ли сделать вывод , что сегодня на уроке Вы пополняли свои знания?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2.Что  Вас  заинтересовало на уроке и о чем еще захотелось узнать?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3.Чем задачи сегодня на уроке отличались от задач , которые решали ранее?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4.Кого из своих одноклассников хотели бы отметить за работу на уроке?</a:t>
            </a:r>
          </a:p>
          <a:p>
            <a:r>
              <a:rPr lang="ru-RU" sz="2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5.Понравился ли я себе на уроке?</a:t>
            </a:r>
            <a:endParaRPr lang="ru-RU" sz="20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85728"/>
            <a:ext cx="355238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№ 837 ,     838 , 843, </a:t>
            </a:r>
          </a:p>
          <a:p>
            <a:r>
              <a:rPr lang="ru-RU" dirty="0" smtClean="0"/>
              <a:t>Рассчитать используя таблицу процентов выгодный вклад.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MYNET0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3995737" cy="3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2411413" y="2541588"/>
            <a:ext cx="6121400" cy="43164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0051"/>
              </a:avLst>
            </a:prstTxWarp>
          </a:bodyPr>
          <a:lstStyle/>
          <a:p>
            <a:pPr algn="ctr"/>
            <a:r>
              <a:rPr lang="ru-RU" sz="3600" b="1" kern="10" dirty="0">
                <a:ln w="762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Comic Sans MS"/>
              </a:rPr>
              <a:t>Спасибо</a:t>
            </a:r>
          </a:p>
          <a:p>
            <a:pPr algn="ctr"/>
            <a:r>
              <a:rPr lang="ru-RU" sz="3600" b="1" kern="10" dirty="0">
                <a:ln w="762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Comic Sans MS"/>
              </a:rPr>
              <a:t>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357422" y="285728"/>
            <a:ext cx="6500858" cy="317009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00FF"/>
                </a:solidFill>
              </a:rPr>
              <a:t>  </a:t>
            </a:r>
            <a:r>
              <a:rPr lang="ru-RU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Считай несчастным тот день или тот час, в который ты не усвоил ничего нового и ничего не прибавил к своему образованию»</a:t>
            </a:r>
            <a:endParaRPr lang="ru-RU" sz="32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/>
              <a:t>     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143504" y="3571876"/>
            <a:ext cx="3773487" cy="5847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0000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Я. А. Коменский</a:t>
            </a:r>
            <a:endParaRPr lang="ru-RU" sz="3200" i="1" dirty="0">
              <a:solidFill>
                <a:srgbClr val="0000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6" name="Picture 8" descr="CA3NXV6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143248"/>
            <a:ext cx="3352800" cy="2155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4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643050"/>
            <a:ext cx="87154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u="sng" dirty="0" smtClean="0">
                <a:solidFill>
                  <a:schemeClr val="accent5">
                    <a:lumMod val="75000"/>
                  </a:schemeClr>
                </a:solidFill>
              </a:rPr>
              <a:t>Цель урока:</a:t>
            </a:r>
          </a:p>
          <a:p>
            <a:r>
              <a:rPr lang="ru-RU" sz="3200" b="1" i="1" u="sng" dirty="0" smtClean="0">
                <a:solidFill>
                  <a:schemeClr val="accent6">
                    <a:lumMod val="50000"/>
                  </a:schemeClr>
                </a:solidFill>
              </a:rPr>
              <a:t>Выяснить  какую практическую </a:t>
            </a:r>
            <a: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</a:rPr>
              <a:t>значимость имеют проценты в различных сферах деятельности  человека.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MYNET04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628775"/>
            <a:ext cx="3995738" cy="3535363"/>
          </a:xfrm>
          <a:ln/>
        </p:spPr>
      </p:pic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3924300" y="1052513"/>
            <a:ext cx="5040313" cy="5184775"/>
          </a:xfrm>
          <a:prstGeom prst="wedgeRoundRectCallout">
            <a:avLst>
              <a:gd name="adj1" fmla="val -81403"/>
              <a:gd name="adj2" fmla="val 1593"/>
              <a:gd name="adj3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 dirty="0"/>
              <a:t>Сегодня на уроке мы вместе вспомним понятие процента. Конечно же </a:t>
            </a:r>
            <a:r>
              <a:rPr lang="ru-RU" sz="3200" b="1" dirty="0" err="1"/>
              <a:t>порешаем</a:t>
            </a:r>
            <a:r>
              <a:rPr lang="ru-RU" sz="3200" b="1" dirty="0"/>
              <a:t> задачи на эту тему.</a:t>
            </a:r>
          </a:p>
          <a:p>
            <a:pPr algn="ctr"/>
            <a:r>
              <a:rPr lang="ru-RU" sz="3200" b="1" dirty="0">
                <a:solidFill>
                  <a:schemeClr val="tx2"/>
                </a:solidFill>
              </a:rPr>
              <a:t>Желаю всем УДАЧИ</a:t>
            </a:r>
            <a:r>
              <a:rPr lang="ru-RU" sz="3200" b="1" dirty="0" smtClean="0">
                <a:solidFill>
                  <a:schemeClr val="tx2"/>
                </a:solidFill>
              </a:rPr>
              <a:t>!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828675"/>
          </a:xfrm>
        </p:spPr>
        <p:txBody>
          <a:bodyPr/>
          <a:lstStyle/>
          <a:p>
            <a:r>
              <a:rPr lang="ru-RU" dirty="0"/>
              <a:t>Задача (устно).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052513"/>
            <a:ext cx="7696200" cy="1800225"/>
          </a:xfrm>
        </p:spPr>
        <p:txBody>
          <a:bodyPr>
            <a:normAutofit fontScale="92500" lnSpcReduction="20000"/>
          </a:bodyPr>
          <a:lstStyle/>
          <a:p>
            <a:pPr marL="0" indent="274638">
              <a:buFontTx/>
              <a:buNone/>
            </a:pPr>
            <a:r>
              <a:rPr lang="ru-RU" sz="2800" dirty="0">
                <a:solidFill>
                  <a:srgbClr val="0033CC"/>
                </a:solidFill>
              </a:rPr>
              <a:t> </a:t>
            </a:r>
            <a:r>
              <a:rPr lang="ru-RU" sz="2800" b="1" dirty="0">
                <a:solidFill>
                  <a:srgbClr val="0033CC"/>
                </a:solidFill>
              </a:rPr>
              <a:t>Ивану Царевичу, чтобы сорвать золотое яблочко, нужно было проскакать на Волке до волшебного сада 100 км. За 1час он проскакал 35% всего пути. </a:t>
            </a:r>
            <a:endParaRPr lang="ru-RU" sz="2800" dirty="0">
              <a:solidFill>
                <a:srgbClr val="0033CC"/>
              </a:solidFill>
            </a:endParaRPr>
          </a:p>
        </p:txBody>
      </p:sp>
      <p:pic>
        <p:nvPicPr>
          <p:cNvPr id="12292" name="Picture 4" descr="MYNET0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7613" y="3141663"/>
            <a:ext cx="2825750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971550" y="2781300"/>
            <a:ext cx="6408738" cy="1008063"/>
          </a:xfrm>
          <a:prstGeom prst="wedgeRectCallout">
            <a:avLst>
              <a:gd name="adj1" fmla="val 47574"/>
              <a:gd name="adj2" fmla="val 96773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0033CC"/>
                </a:solidFill>
              </a:rPr>
              <a:t>Сколько километров он одолел и сколько ему осталось?</a:t>
            </a:r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684213" y="4005263"/>
            <a:ext cx="5400675" cy="914400"/>
          </a:xfrm>
          <a:prstGeom prst="star16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Одолел 35км. </a:t>
            </a: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684213" y="4941888"/>
            <a:ext cx="5400675" cy="914400"/>
          </a:xfrm>
          <a:prstGeom prst="star16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Осталось 65км. </a:t>
            </a:r>
          </a:p>
        </p:txBody>
      </p:sp>
      <p:pic>
        <p:nvPicPr>
          <p:cNvPr id="12297" name="Picture 9" descr="MYNET0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322638"/>
            <a:ext cx="3995738" cy="353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AutoShape 10"/>
          <p:cNvSpPr>
            <a:spLocks noChangeArrowheads="1"/>
          </p:cNvSpPr>
          <p:nvPr/>
        </p:nvSpPr>
        <p:spPr bwMode="auto">
          <a:xfrm>
            <a:off x="323850" y="6021388"/>
            <a:ext cx="6408738" cy="576262"/>
          </a:xfrm>
          <a:prstGeom prst="wedgeRectCallout">
            <a:avLst>
              <a:gd name="adj1" fmla="val 57431"/>
              <a:gd name="adj2" fmla="val -117218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chemeClr val="tx2"/>
                </a:solidFill>
              </a:rPr>
              <a:t>Пожалуйста, объясните решение.</a:t>
            </a:r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3492500" y="6281738"/>
            <a:ext cx="5184775" cy="576262"/>
          </a:xfrm>
          <a:prstGeom prst="wedgeRectCallout">
            <a:avLst>
              <a:gd name="adj1" fmla="val -65556"/>
              <a:gd name="adj2" fmla="val -209505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008000"/>
                </a:solidFill>
              </a:rPr>
              <a:t>МОЛОДЦЫ!!!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38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0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5" grpId="0" animBg="1"/>
      <p:bldP spid="12295" grpId="1" animBg="1"/>
      <p:bldP spid="12296" grpId="0" animBg="1"/>
      <p:bldP spid="12296" grpId="1" animBg="1"/>
      <p:bldP spid="12298" grpId="0" animBg="1"/>
      <p:bldP spid="12298" grpId="1" animBg="1"/>
      <p:bldP spid="122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MYNET04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521075"/>
            <a:ext cx="3771900" cy="3336925"/>
          </a:xfrm>
          <a:noFill/>
          <a:ln/>
        </p:spPr>
      </p:pic>
      <p:pic>
        <p:nvPicPr>
          <p:cNvPr id="16389" name="Picture 5" descr="MYNET0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2035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3132138" y="188913"/>
            <a:ext cx="5616575" cy="1944687"/>
          </a:xfrm>
          <a:prstGeom prst="cloudCallout">
            <a:avLst>
              <a:gd name="adj1" fmla="val -77444"/>
              <a:gd name="adj2" fmla="val -10569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dirty="0"/>
              <a:t>Объясните, как найти процент от числа.</a:t>
            </a:r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3059113" y="2060575"/>
            <a:ext cx="5616575" cy="1944688"/>
          </a:xfrm>
          <a:prstGeom prst="cloudCallout">
            <a:avLst>
              <a:gd name="adj1" fmla="val -72301"/>
              <a:gd name="adj2" fmla="val -95713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dirty="0"/>
              <a:t>Как найти:</a:t>
            </a:r>
          </a:p>
          <a:p>
            <a:pPr algn="ctr"/>
            <a:r>
              <a:rPr lang="ru-RU" sz="3200" dirty="0"/>
              <a:t>30% от 200 или 12% от 50.</a:t>
            </a:r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4284663" y="4076700"/>
            <a:ext cx="4679950" cy="1439863"/>
          </a:xfrm>
          <a:prstGeom prst="wedgeRectCallout">
            <a:avLst>
              <a:gd name="adj1" fmla="val -91963"/>
              <a:gd name="adj2" fmla="val 48458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/>
            <a:r>
              <a:rPr lang="ru-RU" sz="2800" b="1">
                <a:solidFill>
                  <a:schemeClr val="tx2"/>
                </a:solidFill>
              </a:rPr>
              <a:t>Проверяйте:</a:t>
            </a:r>
          </a:p>
          <a:p>
            <a:pPr marL="342900" indent="-342900">
              <a:buFontTx/>
              <a:buAutoNum type="arabicParenR"/>
            </a:pPr>
            <a:r>
              <a:rPr lang="ru-RU" sz="2800" b="1">
                <a:solidFill>
                  <a:schemeClr val="tx2"/>
                </a:solidFill>
              </a:rPr>
              <a:t>  200 : 100 * 30 = 60</a:t>
            </a:r>
          </a:p>
          <a:p>
            <a:pPr marL="342900" indent="-342900">
              <a:buFontTx/>
              <a:buAutoNum type="arabicParenR"/>
            </a:pPr>
            <a:r>
              <a:rPr lang="ru-RU" sz="2800" b="1">
                <a:solidFill>
                  <a:schemeClr val="tx2"/>
                </a:solidFill>
              </a:rPr>
              <a:t>  50 : 100 * 12 = 6</a:t>
            </a:r>
          </a:p>
          <a:p>
            <a:pPr marL="342900" indent="-342900">
              <a:buFontTx/>
              <a:buAutoNum type="arabicParenR"/>
            </a:pPr>
            <a:endParaRPr lang="ru-RU" sz="2800" b="1">
              <a:solidFill>
                <a:schemeClr val="tx2"/>
              </a:solidFill>
            </a:endParaRPr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3492500" y="5876925"/>
            <a:ext cx="5184775" cy="981075"/>
          </a:xfrm>
          <a:prstGeom prst="wedgeRectCallout">
            <a:avLst>
              <a:gd name="adj1" fmla="val -75565"/>
              <a:gd name="adj2" fmla="val -86894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008000"/>
                </a:solidFill>
              </a:rPr>
              <a:t>Получилось? МОЛОДЦЫ!!!</a:t>
            </a:r>
          </a:p>
          <a:p>
            <a:pPr algn="ctr"/>
            <a:r>
              <a:rPr lang="ru-RU" sz="2800" b="1">
                <a:solidFill>
                  <a:srgbClr val="008000"/>
                </a:solidFill>
              </a:rPr>
              <a:t>А теперь задание: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52400"/>
            <a:ext cx="7232650" cy="1044575"/>
          </a:xfrm>
        </p:spPr>
        <p:txBody>
          <a:bodyPr/>
          <a:lstStyle/>
          <a:p>
            <a:r>
              <a:rPr lang="ru-RU"/>
              <a:t>Найдите соответствие:</a:t>
            </a:r>
          </a:p>
        </p:txBody>
      </p:sp>
      <p:pic>
        <p:nvPicPr>
          <p:cNvPr id="15364" name="Picture 4" descr="MYNET0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652838"/>
            <a:ext cx="3276600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971550" y="1628775"/>
            <a:ext cx="2881313" cy="6477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25% от 60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971550" y="2420938"/>
            <a:ext cx="2881313" cy="6477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40% от 35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971550" y="3213100"/>
            <a:ext cx="2881313" cy="6477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21% от 200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971550" y="4005263"/>
            <a:ext cx="2881313" cy="6477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60% от 120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971550" y="4797425"/>
            <a:ext cx="2881313" cy="6477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20% от 90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5076825" y="1628775"/>
            <a:ext cx="1655763" cy="6477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42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5076825" y="2420938"/>
            <a:ext cx="1655763" cy="6477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18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5076825" y="3213100"/>
            <a:ext cx="1655763" cy="6477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14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5076825" y="4005263"/>
            <a:ext cx="1655763" cy="6477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15</a:t>
            </a:r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5076825" y="4797425"/>
            <a:ext cx="1655763" cy="6477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72</a:t>
            </a:r>
          </a:p>
        </p:txBody>
      </p:sp>
      <p:sp>
        <p:nvSpPr>
          <p:cNvPr id="15375" name="Freeform 15"/>
          <p:cNvSpPr>
            <a:spLocks/>
          </p:cNvSpPr>
          <p:nvPr/>
        </p:nvSpPr>
        <p:spPr bwMode="auto">
          <a:xfrm>
            <a:off x="3641725" y="1965325"/>
            <a:ext cx="1539875" cy="23320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70" y="1469"/>
              </a:cxn>
            </a:cxnLst>
            <a:rect l="0" t="0" r="r" b="b"/>
            <a:pathLst>
              <a:path w="970" h="1469">
                <a:moveTo>
                  <a:pt x="0" y="0"/>
                </a:moveTo>
                <a:lnTo>
                  <a:pt x="970" y="1469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6" name="Freeform 16"/>
          <p:cNvSpPr>
            <a:spLocks/>
          </p:cNvSpPr>
          <p:nvPr/>
        </p:nvSpPr>
        <p:spPr bwMode="auto">
          <a:xfrm>
            <a:off x="3657600" y="2727325"/>
            <a:ext cx="1539875" cy="8080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70" y="509"/>
              </a:cxn>
            </a:cxnLst>
            <a:rect l="0" t="0" r="r" b="b"/>
            <a:pathLst>
              <a:path w="970" h="509">
                <a:moveTo>
                  <a:pt x="0" y="0"/>
                </a:moveTo>
                <a:lnTo>
                  <a:pt x="970" y="509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7" name="Freeform 17"/>
          <p:cNvSpPr>
            <a:spLocks/>
          </p:cNvSpPr>
          <p:nvPr/>
        </p:nvSpPr>
        <p:spPr bwMode="auto">
          <a:xfrm>
            <a:off x="3657600" y="1997075"/>
            <a:ext cx="1539875" cy="1568450"/>
          </a:xfrm>
          <a:custGeom>
            <a:avLst/>
            <a:gdLst/>
            <a:ahLst/>
            <a:cxnLst>
              <a:cxn ang="0">
                <a:pos x="0" y="988"/>
              </a:cxn>
              <a:cxn ang="0">
                <a:pos x="970" y="0"/>
              </a:cxn>
            </a:cxnLst>
            <a:rect l="0" t="0" r="r" b="b"/>
            <a:pathLst>
              <a:path w="970" h="988">
                <a:moveTo>
                  <a:pt x="0" y="988"/>
                </a:moveTo>
                <a:lnTo>
                  <a:pt x="970" y="0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8" name="Freeform 18"/>
          <p:cNvSpPr>
            <a:spLocks/>
          </p:cNvSpPr>
          <p:nvPr/>
        </p:nvSpPr>
        <p:spPr bwMode="auto">
          <a:xfrm>
            <a:off x="3673475" y="4297363"/>
            <a:ext cx="1538288" cy="838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9" y="528"/>
              </a:cxn>
            </a:cxnLst>
            <a:rect l="0" t="0" r="r" b="b"/>
            <a:pathLst>
              <a:path w="969" h="528">
                <a:moveTo>
                  <a:pt x="0" y="0"/>
                </a:moveTo>
                <a:lnTo>
                  <a:pt x="969" y="528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9" name="Freeform 19"/>
          <p:cNvSpPr>
            <a:spLocks/>
          </p:cNvSpPr>
          <p:nvPr/>
        </p:nvSpPr>
        <p:spPr bwMode="auto">
          <a:xfrm>
            <a:off x="3687763" y="2789238"/>
            <a:ext cx="1477962" cy="2346325"/>
          </a:xfrm>
          <a:custGeom>
            <a:avLst/>
            <a:gdLst/>
            <a:ahLst/>
            <a:cxnLst>
              <a:cxn ang="0">
                <a:pos x="0" y="1478"/>
              </a:cxn>
              <a:cxn ang="0">
                <a:pos x="931" y="0"/>
              </a:cxn>
            </a:cxnLst>
            <a:rect l="0" t="0" r="r" b="b"/>
            <a:pathLst>
              <a:path w="931" h="1478">
                <a:moveTo>
                  <a:pt x="0" y="1478"/>
                </a:moveTo>
                <a:lnTo>
                  <a:pt x="931" y="0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1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10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1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5" grpId="0" animBg="1"/>
      <p:bldP spid="15366" grpId="0" animBg="1"/>
      <p:bldP spid="15367" grpId="0" animBg="1"/>
      <p:bldP spid="15368" grpId="0" animBg="1"/>
      <p:bldP spid="15369" grpId="0" animBg="1"/>
      <p:bldP spid="15370" grpId="0" animBg="1"/>
      <p:bldP spid="15371" grpId="0" animBg="1"/>
      <p:bldP spid="15372" grpId="0" animBg="1"/>
      <p:bldP spid="15373" grpId="0" animBg="1"/>
      <p:bldP spid="15374" grpId="0" animBg="1"/>
      <p:bldP spid="15375" grpId="0" animBg="1"/>
      <p:bldP spid="15376" grpId="0" animBg="1"/>
      <p:bldP spid="15377" grpId="0" animBg="1"/>
      <p:bldP spid="15378" grpId="0" animBg="1"/>
      <p:bldP spid="153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404813"/>
            <a:ext cx="7696200" cy="1944687"/>
          </a:xfrm>
        </p:spPr>
        <p:txBody>
          <a:bodyPr>
            <a:normAutofit fontScale="92500"/>
          </a:bodyPr>
          <a:lstStyle/>
          <a:p>
            <a:pPr>
              <a:buFontTx/>
              <a:buNone/>
            </a:pPr>
            <a:r>
              <a:rPr lang="ru-RU" sz="2800" b="1"/>
              <a:t>За контрольную работу по математике отметку «5» получили 12 учеников, что составляет 30% всех учеников. Сколько учеников в классе?</a:t>
            </a:r>
          </a:p>
        </p:txBody>
      </p:sp>
      <p:pic>
        <p:nvPicPr>
          <p:cNvPr id="17412" name="Picture 4" descr="MYNET0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7613" y="3141663"/>
            <a:ext cx="2825750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1835150" y="5876925"/>
            <a:ext cx="4429125" cy="719138"/>
          </a:xfrm>
          <a:prstGeom prst="wedgeRectCallout">
            <a:avLst>
              <a:gd name="adj1" fmla="val 72722"/>
              <a:gd name="adj2" fmla="val -7119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3200" b="1">
                <a:solidFill>
                  <a:srgbClr val="0033CC"/>
                </a:solidFill>
              </a:rPr>
              <a:t>Следующая задача.</a:t>
            </a: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250825" y="2349500"/>
            <a:ext cx="6084888" cy="914400"/>
          </a:xfrm>
          <a:prstGeom prst="star16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В классе 40 учеников. </a:t>
            </a: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250825" y="6092825"/>
            <a:ext cx="6408738" cy="576263"/>
          </a:xfrm>
          <a:prstGeom prst="wedgeRectCallout">
            <a:avLst>
              <a:gd name="adj1" fmla="val 59685"/>
              <a:gd name="adj2" fmla="val -125208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chemeClr val="tx2"/>
                </a:solidFill>
              </a:rPr>
              <a:t>Пожалуйста, объясните решение.</a:t>
            </a:r>
          </a:p>
        </p:txBody>
      </p:sp>
      <p:pic>
        <p:nvPicPr>
          <p:cNvPr id="17417" name="Picture 9" descr="MYNET0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59138"/>
            <a:ext cx="4067175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4211638" y="3429000"/>
            <a:ext cx="4679950" cy="1079500"/>
          </a:xfrm>
          <a:prstGeom prst="wedgeRectCallout">
            <a:avLst>
              <a:gd name="adj1" fmla="val -89042"/>
              <a:gd name="adj2" fmla="val 125148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/>
            <a:r>
              <a:rPr lang="ru-RU" sz="2800" b="1">
                <a:solidFill>
                  <a:schemeClr val="tx2"/>
                </a:solidFill>
              </a:rPr>
              <a:t>12 : 30 * 100 = 40 </a:t>
            </a:r>
            <a:r>
              <a:rPr lang="ru-RU" sz="2800" b="1"/>
              <a:t>Понял. МОЛОДЦЫ!!!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14" grpId="0" animBg="1"/>
      <p:bldP spid="17414" grpId="1" animBg="1"/>
      <p:bldP spid="17415" grpId="0" animBg="1"/>
      <p:bldP spid="17416" grpId="0" animBg="1"/>
      <p:bldP spid="17416" grpId="1" animBg="1"/>
      <p:bldP spid="174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995738" y="152400"/>
            <a:ext cx="3560762" cy="1331913"/>
          </a:xfrm>
        </p:spPr>
        <p:txBody>
          <a:bodyPr/>
          <a:lstStyle/>
          <a:p>
            <a:r>
              <a:rPr lang="ru-RU" sz="3600" b="1"/>
              <a:t>Последняя задача.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2138" y="1628775"/>
            <a:ext cx="5795962" cy="2016125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None/>
            </a:pPr>
            <a:r>
              <a:rPr lang="ru-RU" sz="2800" b="1">
                <a:solidFill>
                  <a:srgbClr val="990000"/>
                </a:solidFill>
              </a:rPr>
              <a:t>В школе 700 учащихся. Среди них 357 мальчиков. Сколько процентов учащихся школы составляют мальчики?</a:t>
            </a:r>
          </a:p>
        </p:txBody>
      </p:sp>
      <p:pic>
        <p:nvPicPr>
          <p:cNvPr id="19460" name="Picture 4" descr="MYNET0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08363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539750" y="3573463"/>
            <a:ext cx="5400675" cy="914400"/>
          </a:xfrm>
          <a:prstGeom prst="star16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51% - мальчики. </a:t>
            </a:r>
          </a:p>
        </p:txBody>
      </p:sp>
      <p:pic>
        <p:nvPicPr>
          <p:cNvPr id="19462" name="Picture 6" descr="MYNET0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7613" y="3141663"/>
            <a:ext cx="2825750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250825" y="6092825"/>
            <a:ext cx="6408738" cy="576263"/>
          </a:xfrm>
          <a:prstGeom prst="wedgeRectCallout">
            <a:avLst>
              <a:gd name="adj1" fmla="val 59685"/>
              <a:gd name="adj2" fmla="val -125208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chemeClr val="tx2"/>
                </a:solidFill>
              </a:rPr>
              <a:t>Пожалуйста, объясните решение.</a:t>
            </a:r>
          </a:p>
        </p:txBody>
      </p:sp>
      <p:pic>
        <p:nvPicPr>
          <p:cNvPr id="19464" name="Picture 8" descr="MYNET0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21075"/>
            <a:ext cx="3771900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3995738" y="4941888"/>
            <a:ext cx="4679950" cy="1079500"/>
          </a:xfrm>
          <a:prstGeom prst="wedgeRectCallout">
            <a:avLst>
              <a:gd name="adj1" fmla="val -84431"/>
              <a:gd name="adj2" fmla="val -150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/>
            <a:r>
              <a:rPr lang="ru-RU" sz="2800" b="1">
                <a:solidFill>
                  <a:srgbClr val="0033CC"/>
                </a:solidFill>
              </a:rPr>
              <a:t>357 : 700 * 100 = 51</a:t>
            </a:r>
            <a:r>
              <a:rPr lang="ru-RU" sz="2800" b="1">
                <a:solidFill>
                  <a:schemeClr val="tx2"/>
                </a:solidFill>
              </a:rPr>
              <a:t> </a:t>
            </a:r>
            <a:r>
              <a:rPr lang="ru-RU" sz="2800" b="1"/>
              <a:t>МОЛОДЦЫ!!!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3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  <p:bldP spid="19461" grpId="0" animBg="1"/>
      <p:bldP spid="19461" grpId="1" animBg="1"/>
      <p:bldP spid="19463" grpId="0" animBg="1"/>
      <p:bldP spid="19463" grpId="1" animBg="1"/>
      <p:bldP spid="1946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338</TotalTime>
  <Words>490</Words>
  <Application>Microsoft Office PowerPoint</Application>
  <PresentationFormat>Экран (4:3)</PresentationFormat>
  <Paragraphs>92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Трек</vt:lpstr>
      <vt:lpstr>Формула</vt:lpstr>
      <vt:lpstr>Задачи  на Проценты  </vt:lpstr>
      <vt:lpstr>Слайд 2</vt:lpstr>
      <vt:lpstr>Слайд 3</vt:lpstr>
      <vt:lpstr>Слайд 4</vt:lpstr>
      <vt:lpstr>Задача (устно).</vt:lpstr>
      <vt:lpstr>Слайд 6</vt:lpstr>
      <vt:lpstr>Найдите соответствие:</vt:lpstr>
      <vt:lpstr>Слайд 8</vt:lpstr>
      <vt:lpstr>Последняя задача.</vt:lpstr>
      <vt:lpstr>Применение процентов в жизнедеятельности человека</vt:lpstr>
      <vt:lpstr>Задача</vt:lpstr>
      <vt:lpstr>Слайд 12</vt:lpstr>
      <vt:lpstr>А теперь, работа на оценку:</vt:lpstr>
      <vt:lpstr>Подведение итогов.</vt:lpstr>
      <vt:lpstr>Домашнее задание :</vt:lpstr>
      <vt:lpstr>Слайд 16</vt:lpstr>
    </vt:vector>
  </TitlesOfParts>
  <Company>Красногородская средняя 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Процентные вычисления</dc:title>
  <dc:creator>Алексеева Л.А.</dc:creator>
  <cp:lastModifiedBy>Алексеева Л.А.</cp:lastModifiedBy>
  <cp:revision>45</cp:revision>
  <dcterms:created xsi:type="dcterms:W3CDTF">2010-04-19T11:13:16Z</dcterms:created>
  <dcterms:modified xsi:type="dcterms:W3CDTF">2010-04-27T11:30:30Z</dcterms:modified>
</cp:coreProperties>
</file>