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4" r:id="rId4"/>
    <p:sldId id="277" r:id="rId5"/>
    <p:sldId id="280" r:id="rId6"/>
    <p:sldId id="281" r:id="rId7"/>
    <p:sldId id="284" r:id="rId8"/>
    <p:sldId id="286" r:id="rId9"/>
    <p:sldId id="282" r:id="rId10"/>
    <p:sldId id="259" r:id="rId11"/>
    <p:sldId id="287" r:id="rId12"/>
    <p:sldId id="266" r:id="rId13"/>
    <p:sldId id="278" r:id="rId14"/>
    <p:sldId id="272" r:id="rId15"/>
    <p:sldId id="269" r:id="rId16"/>
    <p:sldId id="271" r:id="rId17"/>
    <p:sldId id="265" r:id="rId18"/>
    <p:sldId id="261" r:id="rId19"/>
    <p:sldId id="263" r:id="rId20"/>
    <p:sldId id="26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11E41-E690-497A-A934-7D7936667E65}" type="datetimeFigureOut">
              <a:rPr lang="ru-RU" smtClean="0"/>
              <a:pPr/>
              <a:t>23.06.2014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9CB56-C82D-4C08-9249-77F96D351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rgbClr val="C0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72;&#1090;&#1072;&#1083;&#1100;&#1103;\&#1088;&#1072;&#1073;&#1086;&#1090;&#1072;\&#1082;&#1086;&#1085;&#1089;&#1087;&#1077;&#1082;&#1090;&#1099;%20&#1091;&#1088;&#1086;&#1082;&#1086;&#1074;\&#1091;&#1088;&#1086;&#1082;\7%20&#1082;&#1083;&#1072;&#1089;&#1089;\&#1086;&#1090;&#1082;&#1088;&#1099;&#1090;&#1099;&#1081;%20&#1091;&#1088;&#1086;&#1082;\&#1084;&#1091;&#1079;&#1099;&#1082;&#1072;%201.wav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files.school-collection.edu.ru/dlrstore/266c936d-5ea9-4634-954d-8e07b7fd080b/9_129c.sw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g1.liveinternet.ru/images/attach/c/1/56/500/56500927_1268673230_svet2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14.wm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school-collection.edu.ru/catalog/res/669b796c-e921-11dc-95ff-0800200c9a66/?interface=catalo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Наталья\Pictures\солнц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3571900" cy="3291752"/>
          </a:xfrm>
          <a:prstGeom prst="rect">
            <a:avLst/>
          </a:prstGeom>
          <a:noFill/>
        </p:spPr>
      </p:pic>
      <p:pic>
        <p:nvPicPr>
          <p:cNvPr id="16389" name="Picture 5" descr="C:\Users\Наталья\Pictures\iCAC8SF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714488"/>
            <a:ext cx="3571900" cy="2857520"/>
          </a:xfrm>
          <a:prstGeom prst="rect">
            <a:avLst/>
          </a:prstGeom>
          <a:noFill/>
        </p:spPr>
      </p:pic>
      <p:pic>
        <p:nvPicPr>
          <p:cNvPr id="16390" name="Picture 6" descr="C:\Users\Наталья\Pictures\iCAI6W5R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427652"/>
            <a:ext cx="3286148" cy="2475564"/>
          </a:xfrm>
          <a:prstGeom prst="rect">
            <a:avLst/>
          </a:prstGeom>
          <a:noFill/>
        </p:spPr>
      </p:pic>
      <p:pic>
        <p:nvPicPr>
          <p:cNvPr id="16391" name="Picture 7" descr="C:\Users\Наталья\Pictures\iCA7A0OCH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037964"/>
            <a:ext cx="3357586" cy="2529382"/>
          </a:xfrm>
          <a:prstGeom prst="rect">
            <a:avLst/>
          </a:prstGeom>
          <a:noFill/>
        </p:spPr>
      </p:pic>
      <p:pic>
        <p:nvPicPr>
          <p:cNvPr id="16392" name="Picture 8" descr="C:\Users\Наталья\Pictures\iCA60FK0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72132" y="4000504"/>
            <a:ext cx="3043254" cy="2595923"/>
          </a:xfrm>
          <a:prstGeom prst="rect">
            <a:avLst/>
          </a:prstGeom>
          <a:noFill/>
        </p:spPr>
      </p:pic>
      <p:pic>
        <p:nvPicPr>
          <p:cNvPr id="7" name="музыка 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142844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Изобр в плоском зеркале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t="66133"/>
          <a:stretch>
            <a:fillRect/>
          </a:stretch>
        </p:blipFill>
        <p:spPr bwMode="auto">
          <a:xfrm>
            <a:off x="714348" y="3000372"/>
            <a:ext cx="314327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sx="102000" sy="102000" algn="b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214313"/>
            <a:ext cx="788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Изображение предмета в плоском зеркале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88" y="4786313"/>
            <a:ext cx="7715250" cy="19177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Плоское зеркало даёт мнимое, прямое и равное  по размеру изображение, которое расположено на таком же расстоянии от зеркала, что и предмет, т.е.  изображение симметрично самому предмету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929190" y="3000372"/>
            <a:ext cx="300039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sx="102000" sy="102000" algn="b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5" descr="http://www.fizika.ru/theory/tema-12/12g-i2.jp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28860" y="785794"/>
            <a:ext cx="42148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sx="102000" sy="102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5" descr="j0425826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4348" y="928670"/>
            <a:ext cx="1143008" cy="92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35732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Анимация «Построение изображения в плоском зеркале»</a:t>
            </a:r>
            <a:r>
              <a:rPr lang="ru-RU" sz="40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u="sng" dirty="0" smtClean="0">
                <a:hlinkClick r:id="rId2"/>
              </a:rPr>
              <a:t> http://files.school-collection.edu.ru/dlrstore/266c936d-5ea9-4634-954d-8e07b7fd080b/9_129c.swf</a:t>
            </a:r>
            <a:r>
              <a:rPr lang="ru-RU" sz="4000" dirty="0" smtClean="0"/>
              <a:t> </a:t>
            </a:r>
            <a:endParaRPr lang="ru-RU" sz="40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75" y="214313"/>
            <a:ext cx="728662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План построения изображения в плоском зеркале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288" y="2286000"/>
            <a:ext cx="8353425" cy="3706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Провести линию через точку</a:t>
            </a:r>
            <a:r>
              <a:rPr lang="ru-RU" sz="2400" b="1" dirty="0">
                <a:solidFill>
                  <a:srgbClr val="002060"/>
                </a:solidFill>
              </a:rPr>
              <a:t>-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источник перпендикулярно плоскости зеркала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endParaRPr lang="ru-RU" sz="2400" b="1" dirty="0">
              <a:solidFill>
                <a:srgbClr val="002060"/>
              </a:solidFill>
              <a:latin typeface="Lucida Sans Unicode" pitchFamily="34" charset="0"/>
            </a:endParaRP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Измерить расстояние от точки</a:t>
            </a:r>
            <a:r>
              <a:rPr lang="ru-RU" sz="2400" b="1" dirty="0">
                <a:solidFill>
                  <a:srgbClr val="002060"/>
                </a:solidFill>
              </a:rPr>
              <a:t>-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источника до плоскости зеркала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endParaRPr lang="ru-RU" sz="2400" b="1" dirty="0">
              <a:solidFill>
                <a:srgbClr val="002060"/>
              </a:solidFill>
              <a:latin typeface="Lucida Sans Unicode" pitchFamily="34" charset="0"/>
            </a:endParaRP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Отложить такое же расстояние с другой стороны зеркала (это и будет точка</a:t>
            </a:r>
            <a:r>
              <a:rPr lang="ru-RU" sz="2400" b="1" dirty="0">
                <a:solidFill>
                  <a:srgbClr val="002060"/>
                </a:solidFill>
              </a:rPr>
              <a:t>-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изображение)</a:t>
            </a:r>
            <a:r>
              <a:rPr lang="ru-RU" sz="2400" b="1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endParaRPr lang="ru-RU" sz="2400" b="1" dirty="0">
              <a:solidFill>
                <a:srgbClr val="002060"/>
              </a:solidFill>
              <a:latin typeface="Lucida Sans Unicode" pitchFamily="34" charset="0"/>
            </a:endParaRPr>
          </a:p>
          <a:p>
            <a:pPr marL="342900" indent="-342900">
              <a:lnSpc>
                <a:spcPct val="90000"/>
              </a:lnSpc>
              <a:buFont typeface="Lucida Sans Unicode" pitchFamily="34" charset="0"/>
              <a:buAutoNum type="arabicPeriod"/>
            </a:pP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Lucida Sans Unicode" pitchFamily="34" charset="0"/>
              </a:rPr>
              <a:t>Проделать то же самое с каждой точкой, если таких точек  несколько.</a:t>
            </a:r>
          </a:p>
        </p:txBody>
      </p:sp>
      <p:pic>
        <p:nvPicPr>
          <p:cNvPr id="8" name="Picture 5" descr="j0425826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4348" y="785794"/>
            <a:ext cx="1054522" cy="85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4400" i="1" u="sng" dirty="0" smtClean="0">
                <a:effectLst/>
              </a:rPr>
              <a:t>Вывод: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1) Изображение находится на таком же расстоянии от зеркала, как и предмет перед ним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2) Линейные размеры предмета  и его изображения равны 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3) Изображение прямое; мнимое.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4) Предмет и его изображение являются фигурами симметричными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Применение плоских зеркал</a:t>
            </a:r>
            <a:endParaRPr lang="ru-RU" dirty="0"/>
          </a:p>
        </p:txBody>
      </p:sp>
      <p:pic>
        <p:nvPicPr>
          <p:cNvPr id="3" name="Рисунок 8" descr="zerkal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3071834" cy="3221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C:\Users\Наталья\Pictures\доро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142984"/>
            <a:ext cx="3143272" cy="3214710"/>
          </a:xfrm>
          <a:prstGeom prst="rect">
            <a:avLst/>
          </a:prstGeom>
          <a:noFill/>
        </p:spPr>
      </p:pic>
      <p:pic>
        <p:nvPicPr>
          <p:cNvPr id="5" name="Picture 9" descr="C:\Users\Наталья\Pictures\на кассах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9204" y="1214422"/>
            <a:ext cx="3784796" cy="3143272"/>
          </a:xfrm>
          <a:prstGeom prst="rect">
            <a:avLst/>
          </a:prstGeom>
          <a:noFill/>
        </p:spPr>
      </p:pic>
      <p:pic>
        <p:nvPicPr>
          <p:cNvPr id="6" name="Picture 4" descr="C:\Users\Наталья\Pictures\косметик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357693"/>
            <a:ext cx="2071702" cy="2372179"/>
          </a:xfrm>
          <a:prstGeom prst="rect">
            <a:avLst/>
          </a:prstGeom>
          <a:noFill/>
        </p:spPr>
      </p:pic>
      <p:pic>
        <p:nvPicPr>
          <p:cNvPr id="7" name="Picture 1" descr="C:\Users\Наталья\Pictures\цветы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6050" y="4214818"/>
            <a:ext cx="3134210" cy="2357454"/>
          </a:xfrm>
          <a:prstGeom prst="rect">
            <a:avLst/>
          </a:prstGeom>
          <a:noFill/>
        </p:spPr>
      </p:pic>
      <p:pic>
        <p:nvPicPr>
          <p:cNvPr id="8" name="Рисунок 13" descr="img39_b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2198" y="4214818"/>
            <a:ext cx="2143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C:\Users\Наталья\Pictures\быт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099" y="1571612"/>
            <a:ext cx="3521669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C:\Users\Наталья\Pictures\1224183135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4000496" cy="3000372"/>
          </a:xfrm>
          <a:prstGeom prst="rect">
            <a:avLst/>
          </a:prstGeom>
          <a:noFill/>
        </p:spPr>
      </p:pic>
      <p:pic>
        <p:nvPicPr>
          <p:cNvPr id="3" name="Picture 2" descr="C:\Users\Public\Pictures\Sample Pictures\зал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500042"/>
            <a:ext cx="3608962" cy="3000396"/>
          </a:xfrm>
          <a:prstGeom prst="rect">
            <a:avLst/>
          </a:prstGeom>
          <a:noFill/>
        </p:spPr>
      </p:pic>
      <p:pic>
        <p:nvPicPr>
          <p:cNvPr id="5" name="Picture 6" descr="C:\Users\Наталья\Pictures\ув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3786190"/>
            <a:ext cx="3786214" cy="2837634"/>
          </a:xfrm>
          <a:prstGeom prst="rect">
            <a:avLst/>
          </a:prstGeom>
          <a:noFill/>
        </p:spPr>
      </p:pic>
      <p:pic>
        <p:nvPicPr>
          <p:cNvPr id="7" name="Picture 3" descr="C:\Users\Наталья\Pictures\бутик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500438"/>
            <a:ext cx="4038600" cy="3000396"/>
          </a:xfrm>
          <a:prstGeom prst="rect">
            <a:avLst/>
          </a:prstGeom>
          <a:noFill/>
        </p:spPr>
      </p:pic>
      <p:pic>
        <p:nvPicPr>
          <p:cNvPr id="8" name="Picture 8" descr="C:\Users\Наталья\Pictures\магази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571744"/>
            <a:ext cx="3409950" cy="2657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13 из 404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28" y="1357298"/>
            <a:ext cx="5702863" cy="4269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3"/>
          <p:cNvSpPr>
            <a:spLocks noChangeArrowheads="1"/>
          </p:cNvSpPr>
          <p:nvPr/>
        </p:nvSpPr>
        <p:spPr bwMode="auto">
          <a:xfrm>
            <a:off x="2500313" y="142875"/>
            <a:ext cx="37052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Калейдоскоп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63" y="1428750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3071813"/>
            <a:ext cx="157638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13" y="3143250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63" y="1214438"/>
            <a:ext cx="157162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0" y="1143000"/>
            <a:ext cx="31432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143125" y="3643313"/>
            <a:ext cx="5143500" cy="28352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/>
              <a:t>Смотрю – и что ж в моих глазах?</a:t>
            </a:r>
          </a:p>
          <a:p>
            <a:r>
              <a:rPr lang="ru-RU" sz="2000" b="1"/>
              <a:t>В фигурах разных и звездах</a:t>
            </a:r>
          </a:p>
          <a:p>
            <a:r>
              <a:rPr lang="ru-RU" sz="2000" b="1"/>
              <a:t>Сапфиры, яхонты, топазы,</a:t>
            </a:r>
          </a:p>
          <a:p>
            <a:r>
              <a:rPr lang="ru-RU" sz="2000" b="1"/>
              <a:t>И изумруды, и алмазы,</a:t>
            </a:r>
          </a:p>
          <a:p>
            <a:r>
              <a:rPr lang="ru-RU" sz="2000" b="1"/>
              <a:t>И аметисты, и жемчуг,</a:t>
            </a:r>
          </a:p>
          <a:p>
            <a:r>
              <a:rPr lang="ru-RU" sz="2000" b="1"/>
              <a:t>И перламутр – все вижу вдруг!</a:t>
            </a:r>
          </a:p>
          <a:p>
            <a:r>
              <a:rPr lang="ru-RU" sz="2000" b="1"/>
              <a:t>Лишь сделаю рукой движенье –</a:t>
            </a:r>
          </a:p>
          <a:p>
            <a:r>
              <a:rPr lang="ru-RU" sz="2000" b="1"/>
              <a:t>И новое в глазах явленье!</a:t>
            </a:r>
          </a:p>
          <a:p>
            <a:pPr algn="r"/>
            <a:r>
              <a:rPr lang="ru-RU" sz="2000" b="1">
                <a:solidFill>
                  <a:srgbClr val="002060"/>
                </a:solidFill>
                <a:latin typeface="Lucida Sans Unicode" pitchFamily="34" charset="0"/>
              </a:rPr>
              <a:t> А. Измайлов </a:t>
            </a:r>
            <a:r>
              <a:rPr lang="ru-RU" sz="2000" b="1">
                <a:solidFill>
                  <a:srgbClr val="002060"/>
                </a:solidFill>
              </a:rPr>
              <a:t>(1818г.)</a:t>
            </a:r>
          </a:p>
        </p:txBody>
      </p:sp>
      <p:pic>
        <p:nvPicPr>
          <p:cNvPr id="10" name="Picture 5" descr="j0425826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28662" y="214290"/>
            <a:ext cx="966036" cy="77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3"/>
          <p:cNvSpPr>
            <a:spLocks noChangeArrowheads="1"/>
          </p:cNvSpPr>
          <p:nvPr/>
        </p:nvSpPr>
        <p:spPr bwMode="auto">
          <a:xfrm>
            <a:off x="2857500" y="142875"/>
            <a:ext cx="37052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Калейдоскоп</a:t>
            </a:r>
          </a:p>
        </p:txBody>
      </p:sp>
      <p:pic>
        <p:nvPicPr>
          <p:cNvPr id="3584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071546"/>
            <a:ext cx="26432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50" y="4143375"/>
            <a:ext cx="7929563" cy="22256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</a:rPr>
              <a:t>Калейдоскоп (от греч. καλός - красивый, εἶδος - вид, σκοπέω - смотрю, наблюдаю) – изобретение английского физика Дэвида Брюстера (1816 год).  Но в России калейдоскоп появился ещё раньше (в 18 веке) благодаря великому учёному М.В.Ломоносову, который не запатентовал своё изобретение из-за отсутствия соответствующего закона в тогдашней России.</a:t>
            </a:r>
          </a:p>
        </p:txBody>
      </p:sp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1000108"/>
            <a:ext cx="214312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8" y="1071546"/>
            <a:ext cx="2071688" cy="2959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j0425826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14348" y="285728"/>
            <a:ext cx="115031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Ответьте на вопросы: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Интерактивное задание</a:t>
            </a:r>
          </a:p>
          <a:p>
            <a:endParaRPr lang="ru-RU" dirty="0" smtClean="0"/>
          </a:p>
          <a:p>
            <a:r>
              <a:rPr lang="ru-RU" u="sng" dirty="0" smtClean="0">
                <a:hlinkClick r:id="rId2"/>
              </a:rPr>
              <a:t>http://school-collecthttpion.edu.ru/catalog/res/669b796c-e921-11dc-95ff-0800200c9a66/?interface=catalog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Наталья\Pictures\тундра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357166"/>
            <a:ext cx="3804169" cy="2522904"/>
          </a:xfrm>
          <a:prstGeom prst="rect">
            <a:avLst/>
          </a:prstGeom>
          <a:noFill/>
        </p:spPr>
      </p:pic>
      <p:pic>
        <p:nvPicPr>
          <p:cNvPr id="15362" name="Picture 2" descr="C:\Users\Наталья\Pictures\iCAZGLXQ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571876"/>
            <a:ext cx="3494579" cy="2714644"/>
          </a:xfrm>
          <a:prstGeom prst="rect">
            <a:avLst/>
          </a:prstGeom>
          <a:noFill/>
        </p:spPr>
      </p:pic>
      <p:pic>
        <p:nvPicPr>
          <p:cNvPr id="15363" name="Picture 3" descr="C:\Users\Наталья\Pictures\iCA56624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643050"/>
            <a:ext cx="2838465" cy="28575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3"/>
          <p:cNvSpPr>
            <a:spLocks noChangeArrowheads="1"/>
          </p:cNvSpPr>
          <p:nvPr/>
        </p:nvSpPr>
        <p:spPr bwMode="auto">
          <a:xfrm>
            <a:off x="785786" y="4000504"/>
            <a:ext cx="7715250" cy="142875"/>
          </a:xfrm>
          <a:prstGeom prst="rect">
            <a:avLst/>
          </a:prstGeom>
          <a:blipFill dpi="0" rotWithShape="1"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43063" y="2071678"/>
            <a:ext cx="60213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Спасибо </a:t>
            </a:r>
          </a:p>
          <a:p>
            <a:pPr algn="ctr"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 внимание!</a:t>
            </a:r>
          </a:p>
        </p:txBody>
      </p:sp>
      <p:pic>
        <p:nvPicPr>
          <p:cNvPr id="29702" name="Picture 6" descr="D:\WINDOWS\Users\Aida\Рабочий стол\Зеркало Новая папка\рис\224bf1b662fdc0fabc93b957faac0eec.gif"/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457414">
            <a:off x="5321231" y="5718976"/>
            <a:ext cx="865183" cy="70296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143000" y="285750"/>
            <a:ext cx="757237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A3171E"/>
                </a:solidFill>
              </a:rPr>
              <a:t>Домашнее задание </a:t>
            </a:r>
          </a:p>
          <a:p>
            <a:r>
              <a:rPr lang="ru-RU" b="1" dirty="0"/>
              <a:t>1.</a:t>
            </a:r>
            <a:r>
              <a:rPr lang="ru-RU" b="1" dirty="0">
                <a:solidFill>
                  <a:srgbClr val="A3171E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§. 54  (</a:t>
            </a:r>
            <a:r>
              <a:rPr lang="ru-RU" b="1" dirty="0" err="1" smtClean="0">
                <a:solidFill>
                  <a:srgbClr val="002060"/>
                </a:solidFill>
              </a:rPr>
              <a:t>Пурышева</a:t>
            </a:r>
            <a:r>
              <a:rPr lang="ru-RU" b="1" dirty="0" smtClean="0">
                <a:solidFill>
                  <a:srgbClr val="002060"/>
                </a:solidFill>
              </a:rPr>
              <a:t> Н.С.,  </a:t>
            </a:r>
            <a:r>
              <a:rPr lang="ru-RU" b="1" dirty="0" err="1" smtClean="0">
                <a:solidFill>
                  <a:srgbClr val="002060"/>
                </a:solidFill>
              </a:rPr>
              <a:t>Важеевская</a:t>
            </a:r>
            <a:r>
              <a:rPr lang="ru-RU" b="1" dirty="0" smtClean="0">
                <a:solidFill>
                  <a:srgbClr val="002060"/>
                </a:solidFill>
              </a:rPr>
              <a:t> Н.Е.. </a:t>
            </a:r>
            <a:r>
              <a:rPr lang="ru-RU" b="1" dirty="0">
                <a:solidFill>
                  <a:srgbClr val="002060"/>
                </a:solidFill>
              </a:rPr>
              <a:t>«Физика. </a:t>
            </a:r>
            <a:r>
              <a:rPr lang="ru-RU" b="1" dirty="0" smtClean="0">
                <a:solidFill>
                  <a:srgbClr val="002060"/>
                </a:solidFill>
              </a:rPr>
              <a:t>7 </a:t>
            </a:r>
            <a:r>
              <a:rPr lang="ru-RU" b="1" dirty="0">
                <a:solidFill>
                  <a:srgbClr val="002060"/>
                </a:solidFill>
              </a:rPr>
              <a:t>класс», </a:t>
            </a:r>
            <a:r>
              <a:rPr lang="ru-RU" b="1" dirty="0" smtClean="0">
                <a:solidFill>
                  <a:srgbClr val="002060"/>
                </a:solidFill>
              </a:rPr>
              <a:t>2008).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/>
              <a:t>2. </a:t>
            </a:r>
            <a:r>
              <a:rPr lang="ru-RU" b="1" dirty="0">
                <a:solidFill>
                  <a:srgbClr val="002060"/>
                </a:solidFill>
              </a:rPr>
              <a:t>Творческое задание</a:t>
            </a:r>
            <a:r>
              <a:rPr lang="ru-RU" b="1" dirty="0" smtClean="0">
                <a:solidFill>
                  <a:srgbClr val="002060"/>
                </a:solidFill>
              </a:rPr>
              <a:t>: ( на выбор 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А) С помощью фотоаппарата  сделайте снимки отражённых в зеркале объектов.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Б) Подготовить сообщение о применение плоских зеркал в военном деле.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Picture 5" descr="j0425826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928926" y="4357694"/>
            <a:ext cx="2214578" cy="178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57752" y="3786189"/>
            <a:ext cx="3286148" cy="150019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Васильев К.</a:t>
            </a:r>
          </a:p>
          <a:p>
            <a:pPr>
              <a:buNone/>
            </a:pPr>
            <a:r>
              <a:rPr lang="ru-RU" dirty="0" smtClean="0"/>
              <a:t>«Веры тонкая свеча»</a:t>
            </a:r>
            <a:endParaRPr lang="ru-RU" dirty="0"/>
          </a:p>
        </p:txBody>
      </p:sp>
      <p:pic>
        <p:nvPicPr>
          <p:cNvPr id="3074" name="Picture 2" descr="C:\Users\Наталья\Pictures\299b8f6c8a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4181475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3929066"/>
            <a:ext cx="4038600" cy="2197097"/>
          </a:xfrm>
        </p:spPr>
        <p:txBody>
          <a:bodyPr/>
          <a:lstStyle/>
          <a:p>
            <a:r>
              <a:rPr lang="ru-RU" dirty="0" smtClean="0"/>
              <a:t>А.Куинджи</a:t>
            </a:r>
          </a:p>
          <a:p>
            <a:pPr>
              <a:buNone/>
            </a:pPr>
            <a:r>
              <a:rPr lang="ru-RU" dirty="0" smtClean="0"/>
              <a:t>    «Лунная ночь на Днепре»</a:t>
            </a:r>
            <a:endParaRPr lang="ru-RU" dirty="0"/>
          </a:p>
        </p:txBody>
      </p:sp>
      <p:pic>
        <p:nvPicPr>
          <p:cNvPr id="2050" name="Picture 2" descr="C:\Users\Наталья\Pictures\iCASSTZY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4000528" cy="2986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38" y="1143000"/>
            <a:ext cx="253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476375" y="5219700"/>
            <a:ext cx="5543550" cy="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500166" y="5214949"/>
            <a:ext cx="5614988" cy="142877"/>
          </a:xfrm>
          <a:prstGeom prst="rect">
            <a:avLst/>
          </a:prstGeom>
          <a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>
            <a:off x="4286250" y="3071813"/>
            <a:ext cx="46038" cy="3786187"/>
          </a:xfrm>
          <a:prstGeom prst="line">
            <a:avLst/>
          </a:prstGeom>
          <a:noFill/>
          <a:ln w="28575">
            <a:solidFill>
              <a:srgbClr val="0070C0"/>
            </a:solidFill>
            <a:prstDash val="sys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2000232" y="3286124"/>
            <a:ext cx="2286016" cy="1928826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4286248" y="3429000"/>
            <a:ext cx="2214565" cy="178595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" name="Arc 9"/>
          <p:cNvSpPr>
            <a:spLocks/>
          </p:cNvSpPr>
          <p:nvPr/>
        </p:nvSpPr>
        <p:spPr bwMode="auto">
          <a:xfrm flipH="1">
            <a:off x="3786188" y="4429125"/>
            <a:ext cx="428625" cy="2857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Arc 10"/>
          <p:cNvSpPr>
            <a:spLocks/>
          </p:cNvSpPr>
          <p:nvPr/>
        </p:nvSpPr>
        <p:spPr bwMode="auto">
          <a:xfrm>
            <a:off x="4214813" y="4429125"/>
            <a:ext cx="571500" cy="35718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8875" y="1143000"/>
            <a:ext cx="58578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4">
                    <a:lumMod val="75000"/>
                  </a:schemeClr>
                </a:solidFill>
                <a:latin typeface="+mn-lt"/>
                <a:cs typeface="+mn-cs"/>
              </a:rPr>
              <a:t>Назовите основные лучи и линии, применяемые для графического изображения отражения света.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50" y="5143500"/>
            <a:ext cx="33054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5188" y="5357813"/>
            <a:ext cx="407987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N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875" y="3857625"/>
            <a:ext cx="3794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  <a:sym typeface="Symbol"/>
              </a:rPr>
              <a:t>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3438" y="3857625"/>
            <a:ext cx="35242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  <a:sym typeface="Symbol"/>
              </a:rPr>
              <a:t>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29063" y="5357813"/>
            <a:ext cx="42386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43063" y="3000375"/>
            <a:ext cx="40798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72250" y="3286125"/>
            <a:ext cx="4079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</a:t>
            </a: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4" name="Picture 5" descr="j0425826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57224" y="214290"/>
            <a:ext cx="1143008" cy="922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4378678" y="2928934"/>
            <a:ext cx="38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юююРисунок1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4348" y="2928934"/>
            <a:ext cx="3071834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сччсРисунок1.pn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72066" y="2928934"/>
            <a:ext cx="3200423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4714875" y="5072063"/>
            <a:ext cx="4429125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Lucida Sans Unicode" pitchFamily="34" charset="0"/>
              </a:rPr>
              <a:t>   </a:t>
            </a:r>
            <a:r>
              <a:rPr lang="ru-RU" b="1">
                <a:solidFill>
                  <a:srgbClr val="002060"/>
                </a:solidFill>
                <a:latin typeface="Lucida Sans Unicode" pitchFamily="34" charset="0"/>
              </a:rPr>
              <a:t>Диффузное</a:t>
            </a:r>
            <a:r>
              <a:rPr lang="ru-RU" b="1">
                <a:solidFill>
                  <a:srgbClr val="002060"/>
                </a:solidFill>
              </a:rPr>
              <a:t> отражение</a:t>
            </a:r>
            <a:r>
              <a:rPr lang="ru-RU" b="1">
                <a:solidFill>
                  <a:srgbClr val="002060"/>
                </a:solidFill>
                <a:latin typeface="Lucida Sans Unicode" pitchFamily="34" charset="0"/>
              </a:rPr>
              <a:t> дают матовые и шероховатые поверхности. Они отражают  падающие на них лучи  во всех  направлениях.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428625" y="5072063"/>
            <a:ext cx="4714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b="1">
                <a:solidFill>
                  <a:srgbClr val="002060"/>
                </a:solidFill>
                <a:latin typeface="Lucida Sans Unicode" pitchFamily="34" charset="0"/>
              </a:rPr>
              <a:t>   Зеркальное отражение дают полированные поверхности. Отражение идет строго в определенном направлении.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0" y="3071813"/>
            <a:ext cx="35083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38" y="3000375"/>
            <a:ext cx="3508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20490" name="TextBox 11"/>
          <p:cNvSpPr txBox="1">
            <a:spLocks noChangeArrowheads="1"/>
          </p:cNvSpPr>
          <p:nvPr/>
        </p:nvSpPr>
        <p:spPr bwMode="auto">
          <a:xfrm>
            <a:off x="1571625" y="1571625"/>
            <a:ext cx="707231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Lucida Sans Unicode" pitchFamily="34" charset="0"/>
              </a:rPr>
              <a:t>Определите, на каком рисунке  (</a:t>
            </a:r>
            <a:r>
              <a:rPr lang="ru-RU" sz="2400" b="1">
                <a:solidFill>
                  <a:schemeClr val="accent2"/>
                </a:solidFill>
              </a:rPr>
              <a:t>А</a:t>
            </a:r>
            <a:r>
              <a:rPr lang="ru-RU" sz="2400" b="1">
                <a:solidFill>
                  <a:srgbClr val="002060"/>
                </a:solidFill>
                <a:latin typeface="Lucida Sans Unicode" pitchFamily="34" charset="0"/>
              </a:rPr>
              <a:t> или </a:t>
            </a:r>
            <a:r>
              <a:rPr lang="ru-RU" sz="2400" b="1">
                <a:solidFill>
                  <a:schemeClr val="accent2"/>
                </a:solidFill>
              </a:rPr>
              <a:t>Б</a:t>
            </a:r>
            <a:r>
              <a:rPr lang="ru-RU" sz="2400" b="1">
                <a:solidFill>
                  <a:srgbClr val="002060"/>
                </a:solidFill>
                <a:latin typeface="Lucida Sans Unicode" pitchFamily="34" charset="0"/>
              </a:rPr>
              <a:t>) изображено диффузное отражение, а на каком – зеркальное отражение.</a:t>
            </a:r>
          </a:p>
        </p:txBody>
      </p:sp>
      <p:pic>
        <p:nvPicPr>
          <p:cNvPr id="16" name="Picture 5" descr="j0425826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857224" y="214290"/>
            <a:ext cx="966037" cy="77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326958"/>
            <a:ext cx="7415242" cy="2286016"/>
          </a:xfrm>
        </p:spPr>
        <p:txBody>
          <a:bodyPr>
            <a:normAutofit/>
          </a:bodyPr>
          <a:lstStyle/>
          <a:p>
            <a:r>
              <a:rPr kumimoji="1" lang="ru-RU" sz="6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Плоское зеркало</a:t>
            </a:r>
          </a:p>
          <a:p>
            <a:endParaRPr lang="ru-RU" dirty="0" smtClean="0">
              <a:solidFill>
                <a:srgbClr val="2B4A7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endParaRPr lang="ru-RU" dirty="0"/>
          </a:p>
        </p:txBody>
      </p:sp>
      <p:pic>
        <p:nvPicPr>
          <p:cNvPr id="5" name="Picture 5" descr="j0425826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14876" y="142852"/>
            <a:ext cx="3525668" cy="281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j0425826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2902" y="4656148"/>
            <a:ext cx="194668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j0425826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1538" y="5072074"/>
            <a:ext cx="1877683" cy="151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949221" y="5301208"/>
            <a:ext cx="37110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Учитель физики Киселёва Наталья Николаевна,</a:t>
            </a:r>
            <a:endParaRPr lang="ru-RU" sz="1400" dirty="0">
              <a:ea typeface="Times New Roman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 МБОУ СОШ №24 </a:t>
            </a: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имени       </a:t>
            </a:r>
          </a:p>
          <a:p>
            <a:pPr algn="r">
              <a:spcAft>
                <a:spcPts val="0"/>
              </a:spcAft>
            </a:pPr>
            <a:r>
              <a:rPr lang="ru-RU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Л. </a:t>
            </a:r>
            <a:r>
              <a:rPr lang="ru-RU" i="1" dirty="0" err="1">
                <a:latin typeface="Times New Roman"/>
                <a:ea typeface="Times New Roman"/>
                <a:cs typeface="Times New Roman"/>
              </a:rPr>
              <a:t>Малякова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, г. Псков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572008"/>
            <a:ext cx="8115328" cy="185738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небе тают облака,</a:t>
            </a:r>
            <a:b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И, лучистая, на зное, </a:t>
            </a:r>
            <a:b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В искрах катится река,</a:t>
            </a:r>
            <a:b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Словно зеркало стальное,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писал Ф. Тютчев.</a:t>
            </a:r>
          </a:p>
          <a:p>
            <a:endParaRPr lang="ru-RU" dirty="0"/>
          </a:p>
        </p:txBody>
      </p:sp>
      <p:pic>
        <p:nvPicPr>
          <p:cNvPr id="4" name="Picture 5" descr="0007_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3306" y="285728"/>
            <a:ext cx="3000396" cy="4286280"/>
          </a:xfrm>
          <a:prstGeom prst="rect">
            <a:avLst/>
          </a:prstGeom>
          <a:noFill/>
        </p:spPr>
      </p:pic>
      <p:pic>
        <p:nvPicPr>
          <p:cNvPr id="5" name="Picture 4" descr="0007_0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285728"/>
            <a:ext cx="2857520" cy="4211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ПЛОСКОЕ ЗЕРКАЛО</a:t>
            </a:r>
            <a:endParaRPr lang="ru-RU" dirty="0"/>
          </a:p>
        </p:txBody>
      </p:sp>
      <p:pic>
        <p:nvPicPr>
          <p:cNvPr id="1026" name="Picture 2" descr="C:\Users\Наталья\Pictures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4643470" cy="207170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3643314"/>
            <a:ext cx="7858180" cy="2749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Lucida Sans Unicode" pitchFamily="34" charset="0"/>
              </a:rPr>
              <a:t>Плоским зеркалом называется предмет (плоская поверхность), способный зеркально отражать падающие на него лучи света.</a:t>
            </a: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endParaRPr lang="ru-RU" sz="2200" dirty="0" smtClean="0">
              <a:solidFill>
                <a:srgbClr val="7D3C4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Sans Unicode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Lucida Sans Unicode" pitchFamily="34" charset="0"/>
              </a:rPr>
              <a:t>В обычном понимании зеркало  представляет собой плоское стекло, на одну сторону которого нанесено специальное покрытие, содержащее серебро. </a:t>
            </a:r>
            <a:endParaRPr lang="en-US" sz="2200" b="1" dirty="0" smtClean="0">
              <a:solidFill>
                <a:srgbClr val="002060"/>
              </a:solidFill>
              <a:latin typeface="Lucida Sans Unicode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Lucida Sans Unicode" pitchFamily="34" charset="0"/>
              </a:rPr>
              <a:t>В остальном же</a:t>
            </a:r>
            <a:r>
              <a:rPr lang="ru-RU" sz="2200" b="1" dirty="0" smtClean="0">
                <a:solidFill>
                  <a:srgbClr val="002060"/>
                </a:solidFill>
              </a:rPr>
              <a:t>,</a:t>
            </a:r>
            <a:r>
              <a:rPr lang="ru-RU" sz="2200" b="1" dirty="0" smtClean="0">
                <a:solidFill>
                  <a:srgbClr val="002060"/>
                </a:solidFill>
                <a:latin typeface="Lucida Sans Unicode" pitchFamily="34" charset="0"/>
              </a:rPr>
              <a:t> зеркалом может считаться любой предмет, имеющий гладкую плоскую поверхность. </a:t>
            </a:r>
            <a:endParaRPr lang="ru-RU" sz="2200" b="1" dirty="0">
              <a:solidFill>
                <a:srgbClr val="002060"/>
              </a:solidFill>
              <a:latin typeface="Lucida Sans Unicode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aznoooo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raznoooo</Template>
  <TotalTime>373</TotalTime>
  <Words>492</Words>
  <Application>Microsoft Office PowerPoint</Application>
  <PresentationFormat>Экран (4:3)</PresentationFormat>
  <Paragraphs>71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raznoooo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ПЛОСКОЕ ЗЕРКАЛО</vt:lpstr>
      <vt:lpstr>Презентация PowerPoint</vt:lpstr>
      <vt:lpstr>Анимация «Построение изображения в плоском зеркале»  </vt:lpstr>
      <vt:lpstr>Презентация PowerPoint</vt:lpstr>
      <vt:lpstr>Вывод: </vt:lpstr>
      <vt:lpstr>Применение плоских зеркал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Ответьте на вопросы:</vt:lpstr>
      <vt:lpstr>Презентация PowerPoint</vt:lpstr>
    </vt:vector>
  </TitlesOfParts>
  <Company>DreamLair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007</dc:creator>
  <cp:lastModifiedBy>Пуденкова</cp:lastModifiedBy>
  <cp:revision>65</cp:revision>
  <dcterms:created xsi:type="dcterms:W3CDTF">2011-08-24T14:54:27Z</dcterms:created>
  <dcterms:modified xsi:type="dcterms:W3CDTF">2014-06-23T13:00:46Z</dcterms:modified>
</cp:coreProperties>
</file>