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89" r:id="rId9"/>
    <p:sldId id="290" r:id="rId10"/>
    <p:sldId id="292" r:id="rId11"/>
    <p:sldId id="278" r:id="rId12"/>
    <p:sldId id="267" r:id="rId13"/>
    <p:sldId id="286" r:id="rId14"/>
    <p:sldId id="277" r:id="rId15"/>
    <p:sldId id="280" r:id="rId16"/>
    <p:sldId id="279" r:id="rId17"/>
    <p:sldId id="265" r:id="rId18"/>
    <p:sldId id="270" r:id="rId19"/>
    <p:sldId id="287" r:id="rId20"/>
    <p:sldId id="272" r:id="rId21"/>
    <p:sldId id="268" r:id="rId22"/>
    <p:sldId id="269" r:id="rId23"/>
    <p:sldId id="271" r:id="rId24"/>
    <p:sldId id="274" r:id="rId25"/>
    <p:sldId id="276" r:id="rId26"/>
    <p:sldId id="275" r:id="rId27"/>
    <p:sldId id="28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144C454-D54A-4C2B-90FF-C4429A691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2792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30723" name="Заметки 2"/>
          <p:cNvSpPr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037013"/>
          </a:xfrm>
          <a:noFill/>
        </p:spPr>
        <p:txBody>
          <a:bodyPr wrap="none" lIns="0" tIns="0" rIns="0" bIns="0"/>
          <a:lstStyle/>
          <a:p>
            <a:pPr eaLnBrk="1">
              <a:spcBef>
                <a:spcPct val="0"/>
              </a:spcBef>
            </a:pPr>
            <a:endParaRPr lang="ru-RU" alt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3A4F556-0BFC-47D7-B9E2-2167674EC367}" type="slidenum">
              <a:rPr lang="ru-RU" altLang="ru-RU" smtClean="0"/>
              <a:pPr eaLnBrk="1" hangingPunct="1">
                <a:spcBef>
                  <a:spcPct val="0"/>
                </a:spcBef>
              </a:pPr>
              <a:t>17</a:t>
            </a:fld>
            <a:endParaRPr lang="ru-RU" altLang="ru-RU" smtClean="0"/>
          </a:p>
        </p:txBody>
      </p:sp>
      <p:sp>
        <p:nvSpPr>
          <p:cNvPr id="3174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8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  <p:sp>
        <p:nvSpPr>
          <p:cNvPr id="3174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3D405D3-E176-4C3A-BE16-C76DB2856575}" type="slidenum">
              <a:rPr lang="ru-RU" altLang="ru-RU"/>
              <a:pPr algn="r" eaLnBrk="1" hangingPunct="1">
                <a:spcBef>
                  <a:spcPct val="0"/>
                </a:spcBef>
              </a:pPr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4B146-497B-40F2-B15B-1D2C55E80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513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EA1EB-17AC-416F-B4D5-D279357D68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136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E1C53-4E34-43CC-A7C8-4B9CC7752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81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2577F-7CC5-4F78-A500-152740950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811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95D54-8CAD-4E88-9D4F-097FF0BA7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2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52402-FF9B-41A6-B078-6D0197A02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08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5F683-0B47-41FA-9984-B33208092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519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65898-F906-4D39-8F02-03E3192DF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587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DFF0D-4A14-48FC-822F-4BD8B0FBA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79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8AFB4-C555-41C4-88F9-5247704CE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90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28567-3A80-4C48-B685-425D47631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775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513C3-7D26-4AFC-9C39-221FDE382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748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F40D6376-9EC0-4016-9485-37FF4C54B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jpeg"/><Relationship Id="rId5" Type="http://schemas.openxmlformats.org/officeDocument/2006/relationships/image" Target="../media/image4.gif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nvest-trend.ru/data/noname/kak-obnaruzhivaetsya-magnitnoe-pole/17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hacknmod.com/wp-content/old/pics/1233-1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images.yandex.ru/yandsearch?fp=0&amp;img_url=http://www.lentachel.ru/image/BXUoyxz5CtMDRcjF.jpg&amp;iorient=&amp;ih=&amp;icolor=&amp;site=&amp;text=%D0%BA%D0%B0%D1%80%D1%82%D0%B8%D0%BD%D0%BA%D0%B8%20%D0%BF%D0%BE%D1%81%D1%82%D0%BE%D1%8F%D0%BD%D0%BD%D1%8B%D1%85%20%D0%BC%D0%B0%D0%B3%D0%BD%D0%B8%D1%82%D0%BE%D0%B2%20&amp;iw=&amp;wp=&amp;pos=18&amp;recent=&amp;type=&amp;isize=&amp;rpt=simage&amp;itype=&amp;nojs=1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hyperlink" Target="http://sch4.edu.vn.ua/uploads/posts/2008-04/1209149832_12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ttp://mndg.ru/img/igrushki_na_magnitah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2566988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http://s017.radikal.ru/i416/1210/b9/116b13da5e7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260350"/>
            <a:ext cx="38576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0" descr="http://file.mobilmusic.ru/f2/fa/88/939170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4995863"/>
            <a:ext cx="2078038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2" descr="http://www.electrik.info/uploads/posts/2009-01/1231248347_p1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1175" y="4652963"/>
            <a:ext cx="19050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4" descr="http://www.vserele.ru/sites/default/files/styles/thumbnail/public/animation/ant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3063" y="5032375"/>
            <a:ext cx="310515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16" descr="http://pomogala.ru/ege/fiz_13/pic_5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25" y="3127375"/>
            <a:ext cx="172878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18" descr="http://www.vkomplekt.spb.ru/img/VKomplekt_el_files/ampermetr.gif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3425" y="1749425"/>
            <a:ext cx="17287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20" descr="http://printsuper.ru/img/special-bags/magnit-bag-a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4925" y="3265488"/>
            <a:ext cx="1806575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22" descr="http://www.busiki-kolechki.ru/files/images/__hemm10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6813" y="1712913"/>
            <a:ext cx="2106612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24" descr="http://ivan-ognev.com/wpimages/wpd61910f0_01_0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1425" y="3568700"/>
            <a:ext cx="18478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26" descr="http://files.school-collection.edu.ru/dlrstore/5ca811f4-7aea-42ca-b5da-534dfd445e6c/IMG_086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750" y="260350"/>
            <a:ext cx="1982788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1" name="Прямоугольник 1"/>
          <p:cNvSpPr>
            <a:spLocks noChangeArrowheads="1"/>
          </p:cNvSpPr>
          <p:nvPr/>
        </p:nvSpPr>
        <p:spPr bwMode="auto">
          <a:xfrm>
            <a:off x="109538" y="2151063"/>
            <a:ext cx="482282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itchFamily="34" charset="0"/>
              </a:rPr>
              <a:t>Почему из этих рисунков составили коллаж? Что объединяет эти рисунки? Какими рисунками вы дополнили бы данный коллаж?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46288" y="538163"/>
            <a:ext cx="5051425" cy="615950"/>
          </a:xfrm>
        </p:spPr>
        <p:txBody>
          <a:bodyPr wrap="none" lIns="0" tIns="0" rIns="0" bIns="0">
            <a:spAutoFit/>
          </a:bodyPr>
          <a:lstStyle/>
          <a:p>
            <a:pPr eaLnBrk="1">
              <a:buSzPct val="45000"/>
              <a:buFont typeface="StarSymbol"/>
              <a:buNone/>
              <a:defRPr/>
            </a:pPr>
            <a:r>
              <a:rPr lang="ru-RU" altLang="ru-RU" sz="40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Андре-Мари Ампер</a:t>
            </a:r>
          </a:p>
        </p:txBody>
      </p:sp>
      <p:pic>
        <p:nvPicPr>
          <p:cNvPr id="11267" name="Shap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350" y="1927225"/>
            <a:ext cx="3443288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Shap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950" y="163513"/>
            <a:ext cx="1633538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Shap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3438" y="327025"/>
            <a:ext cx="1738312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86175" y="1927225"/>
            <a:ext cx="5207000" cy="4229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80000"/>
              </a:lnSpc>
              <a:buSzPct val="45000"/>
              <a:buFont typeface="Wingdings" panose="05000000000000000000" pitchFamily="2" charset="2"/>
              <a:buChar char="ü"/>
              <a:defRPr/>
            </a:pPr>
            <a:r>
              <a:rPr lang="ru-RU" alt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В 1820</a:t>
            </a:r>
            <a:r>
              <a:rPr lang="ru-RU" alt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г. </a:t>
            </a:r>
            <a:r>
              <a:rPr lang="ru-RU" alt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 он установил правило для определения направления действия магнитного поля на магнитную стрелку;</a:t>
            </a:r>
          </a:p>
          <a:p>
            <a:pPr marL="285750" indent="-285750">
              <a:lnSpc>
                <a:spcPct val="80000"/>
              </a:lnSpc>
              <a:buSzPct val="45000"/>
              <a:buFont typeface="Wingdings" panose="05000000000000000000" pitchFamily="2" charset="2"/>
              <a:buChar char="ü"/>
              <a:defRPr/>
            </a:pPr>
            <a:r>
              <a:rPr lang="ru-RU" alt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провёл множество опытов по исследованию  взаимодействия между магнитом и электрическим током; </a:t>
            </a:r>
            <a:endParaRPr lang="ru-RU" altLang="ru-RU" sz="24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85750" indent="-285750">
              <a:lnSpc>
                <a:spcPct val="80000"/>
              </a:lnSpc>
              <a:buSzPct val="45000"/>
              <a:buFont typeface="Wingdings" panose="05000000000000000000" pitchFamily="2" charset="2"/>
              <a:buChar char="ü"/>
              <a:defRPr/>
            </a:pPr>
            <a:r>
              <a:rPr lang="ru-RU" alt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обнаружил, что магнитное поле Земли влияет на движущиеся проводники с током. 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b="1" smtClean="0">
                <a:solidFill>
                  <a:srgbClr val="002060"/>
                </a:solidFill>
              </a:rPr>
              <a:t>Исследование учащихся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250950"/>
            <a:ext cx="8207375" cy="3600450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altLang="ru-RU" b="1" i="1" smtClean="0"/>
              <a:t>План проведения исследования:</a:t>
            </a:r>
          </a:p>
          <a:p>
            <a:pPr marL="609600" indent="-609600">
              <a:buFontTx/>
              <a:buAutoNum type="arabicPeriod"/>
            </a:pPr>
            <a:r>
              <a:rPr lang="ru-RU" altLang="ru-RU" smtClean="0"/>
              <a:t>Составьте план исследования</a:t>
            </a:r>
          </a:p>
          <a:p>
            <a:pPr marL="609600" indent="-609600">
              <a:buFontTx/>
              <a:buAutoNum type="arabicPeriod"/>
            </a:pPr>
            <a:r>
              <a:rPr lang="ru-RU" altLang="ru-RU" smtClean="0"/>
              <a:t>Выдвиньте гипотезу</a:t>
            </a:r>
          </a:p>
          <a:p>
            <a:pPr marL="609600" indent="-609600">
              <a:buFontTx/>
              <a:buAutoNum type="arabicPeriod"/>
            </a:pPr>
            <a:r>
              <a:rPr lang="ru-RU" altLang="ru-RU" smtClean="0"/>
              <a:t>Проведите эксперимент</a:t>
            </a:r>
          </a:p>
          <a:p>
            <a:pPr marL="609600" indent="-609600">
              <a:buFontTx/>
              <a:buAutoNum type="arabicPeriod"/>
            </a:pPr>
            <a:r>
              <a:rPr lang="ru-RU" altLang="ru-RU" smtClean="0"/>
              <a:t>Сделайте вывод ( верна гипотеза или нет)</a:t>
            </a:r>
          </a:p>
          <a:p>
            <a:pPr marL="609600" indent="-609600">
              <a:buFontTx/>
              <a:buNone/>
            </a:pPr>
            <a:endParaRPr lang="ru-RU" altLang="ru-RU" smtClean="0"/>
          </a:p>
        </p:txBody>
      </p:sp>
      <p:pic>
        <p:nvPicPr>
          <p:cNvPr id="12292" name="Picture 6" descr="1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4292600"/>
            <a:ext cx="2987675" cy="242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 descr="i?id=123218424-59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4652963"/>
            <a:ext cx="1619250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7700" y="0"/>
            <a:ext cx="7848600" cy="1052513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Свойства постоянных магнитов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85938"/>
            <a:ext cx="8643938" cy="2286000"/>
          </a:xfrm>
        </p:spPr>
        <p:txBody>
          <a:bodyPr/>
          <a:lstStyle/>
          <a:p>
            <a:pPr marL="514350" indent="-514350" eaLnBrk="1" hangingPunct="1">
              <a:buFontTx/>
              <a:buNone/>
            </a:pPr>
            <a:r>
              <a:rPr lang="ru-RU" altLang="ru-RU" sz="2400" b="1" dirty="0" smtClean="0">
                <a:cs typeface="Times New Roman" pitchFamily="18" charset="0"/>
              </a:rPr>
              <a:t>1.    Разноименные магнитные полюса притягиваются, одноименные отталкиваются.</a:t>
            </a:r>
          </a:p>
          <a:p>
            <a:pPr marL="514350" indent="-514350" eaLnBrk="1" hangingPunct="1">
              <a:buFont typeface="Verdana" pitchFamily="34" charset="0"/>
              <a:buAutoNum type="arabicPeriod"/>
            </a:pPr>
            <a:endParaRPr lang="ru-RU" altLang="ru-RU" sz="2400" b="1" dirty="0" smtClean="0"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</a:pPr>
            <a:endParaRPr lang="ru-RU" altLang="ru-RU" sz="2400" b="1" dirty="0" smtClean="0"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</a:pPr>
            <a:endParaRPr lang="ru-RU" altLang="ru-RU" sz="2400" b="1" dirty="0" smtClean="0">
              <a:cs typeface="Times New Roman" pitchFamily="18" charset="0"/>
            </a:endParaRPr>
          </a:p>
          <a:p>
            <a:pPr marL="514350" indent="-514350" eaLnBrk="1" hangingPunct="1">
              <a:buFontTx/>
              <a:buNone/>
            </a:pPr>
            <a:r>
              <a:rPr lang="ru-RU" altLang="ru-RU" sz="2400" b="1" dirty="0" smtClean="0">
                <a:cs typeface="Times New Roman" pitchFamily="18" charset="0"/>
              </a:rPr>
              <a:t>2.    Магнитные линии – замкнутые линии, которые выходят из северного магнитного полюса «</a:t>
            </a:r>
            <a:r>
              <a:rPr lang="en-US" altLang="ru-RU" sz="2400" b="1" dirty="0" smtClean="0">
                <a:cs typeface="Times New Roman" pitchFamily="18" charset="0"/>
              </a:rPr>
              <a:t>N</a:t>
            </a:r>
            <a:r>
              <a:rPr lang="ru-RU" altLang="ru-RU" sz="2400" b="1" dirty="0" smtClean="0">
                <a:cs typeface="Times New Roman" pitchFamily="18" charset="0"/>
              </a:rPr>
              <a:t>» и входят в южный - «</a:t>
            </a:r>
            <a:r>
              <a:rPr lang="en-US" altLang="ru-RU" sz="2400" b="1" dirty="0" smtClean="0">
                <a:cs typeface="Times New Roman" pitchFamily="18" charset="0"/>
              </a:rPr>
              <a:t>S</a:t>
            </a:r>
            <a:r>
              <a:rPr lang="ru-RU" altLang="ru-RU" sz="2400" b="1" dirty="0" smtClean="0">
                <a:cs typeface="Times New Roman" pitchFamily="18" charset="0"/>
              </a:rPr>
              <a:t>», замыкаясь внутри магнита.</a:t>
            </a:r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1500188" y="1143000"/>
            <a:ext cx="6072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>
                <a:cs typeface="Times New Roman" pitchFamily="18" charset="0"/>
              </a:rPr>
              <a:t>В 1600 г. английский врач Г.Х. Гилберт вывел основные свойства постоянных магнитов.</a:t>
            </a:r>
          </a:p>
        </p:txBody>
      </p:sp>
      <p:pic>
        <p:nvPicPr>
          <p:cNvPr id="11273" name="Picture 9" descr="Магнитное поле постоянного магни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5072063"/>
            <a:ext cx="2571750" cy="1589087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C:\Users\m51\Pictures\Рисунок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0938" y="5022056"/>
            <a:ext cx="2611437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51\Pictures\Рисунок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516724"/>
            <a:ext cx="3608387" cy="153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51\Pictures\Рисунок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6281" y="2548474"/>
            <a:ext cx="3760787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649537"/>
          </a:xfrm>
        </p:spPr>
        <p:txBody>
          <a:bodyPr/>
          <a:lstStyle/>
          <a:p>
            <a:pPr algn="l"/>
            <a:r>
              <a:rPr lang="ru-RU" altLang="ru-RU" sz="2800" dirty="0" smtClean="0"/>
              <a:t>                               </a:t>
            </a:r>
            <a:r>
              <a:rPr lang="ru-RU" altLang="ru-RU" sz="2800" b="1" dirty="0" smtClean="0"/>
              <a:t>Вопросы:</a:t>
            </a:r>
            <a:br>
              <a:rPr lang="ru-RU" altLang="ru-RU" sz="2800" b="1" dirty="0" smtClean="0"/>
            </a:br>
            <a:r>
              <a:rPr lang="ru-RU" altLang="ru-RU" sz="2800" dirty="0" smtClean="0"/>
              <a:t>1. Можно ли отделить северный магнитный полюс от южного или получить магнит с одним полюсом?</a:t>
            </a:r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r>
              <a:rPr lang="ru-RU" altLang="ru-RU" sz="2800" dirty="0" smtClean="0"/>
              <a:t>2. </a:t>
            </a:r>
            <a:r>
              <a:rPr lang="ru-RU" altLang="ru-RU" sz="2800" smtClean="0"/>
              <a:t>Почему тело обладает магнитными свойствами?</a:t>
            </a:r>
            <a:br>
              <a:rPr lang="ru-RU" altLang="ru-RU" sz="2800" smtClean="0"/>
            </a:br>
            <a:endParaRPr lang="ru-RU" altLang="ru-RU" sz="2800" smtClean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r>
              <a:rPr lang="ru-RU" dirty="0" smtClean="0"/>
              <a:t>Видеофрагмент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2663" y="0"/>
            <a:ext cx="7178675" cy="890588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Гипотеза Ампера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1357313" y="2000250"/>
            <a:ext cx="3119437" cy="2508250"/>
            <a:chOff x="2290" y="1389"/>
            <a:chExt cx="1769" cy="1474"/>
          </a:xfrm>
        </p:grpSpPr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2290" y="1389"/>
              <a:ext cx="1474" cy="1474"/>
            </a:xfrm>
            <a:prstGeom prst="ellipse">
              <a:avLst/>
            </a:prstGeom>
            <a:noFill/>
            <a:ln w="19050">
              <a:solidFill>
                <a:schemeClr val="folHlink"/>
              </a:solidFill>
              <a:prstDash val="dash"/>
              <a:round/>
              <a:headEnd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244" name="Oval 5"/>
            <p:cNvSpPr>
              <a:spLocks noChangeArrowheads="1"/>
            </p:cNvSpPr>
            <p:nvPr/>
          </p:nvSpPr>
          <p:spPr bwMode="auto">
            <a:xfrm>
              <a:off x="2902" y="1978"/>
              <a:ext cx="295" cy="295"/>
            </a:xfrm>
            <a:prstGeom prst="ellipse">
              <a:avLst/>
            </a:prstGeom>
            <a:gradFill flip="none" rotWithShape="1"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245" name="Arc 15"/>
            <p:cNvSpPr>
              <a:spLocks noChangeAspect="1"/>
            </p:cNvSpPr>
            <p:nvPr/>
          </p:nvSpPr>
          <p:spPr bwMode="auto">
            <a:xfrm flipV="1">
              <a:off x="3401" y="2341"/>
              <a:ext cx="422" cy="334"/>
            </a:xfrm>
            <a:custGeom>
              <a:avLst/>
              <a:gdLst>
                <a:gd name="T0" fmla="*/ 0 w 20764"/>
                <a:gd name="T1" fmla="*/ 0 h 16466"/>
                <a:gd name="T2" fmla="*/ 0 w 20764"/>
                <a:gd name="T3" fmla="*/ 0 h 16466"/>
                <a:gd name="T4" fmla="*/ 0 w 20764"/>
                <a:gd name="T5" fmla="*/ 0 h 16466"/>
                <a:gd name="T6" fmla="*/ 0 60000 65536"/>
                <a:gd name="T7" fmla="*/ 0 60000 65536"/>
                <a:gd name="T8" fmla="*/ 0 60000 65536"/>
                <a:gd name="T9" fmla="*/ 0 w 20764"/>
                <a:gd name="T10" fmla="*/ 0 h 16466"/>
                <a:gd name="T11" fmla="*/ 20764 w 20764"/>
                <a:gd name="T12" fmla="*/ 16466 h 164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764" h="16466" fill="none" extrusionOk="0">
                  <a:moveTo>
                    <a:pt x="13979" y="-1"/>
                  </a:moveTo>
                  <a:cubicBezTo>
                    <a:pt x="17228" y="2758"/>
                    <a:pt x="19589" y="6416"/>
                    <a:pt x="20763" y="10514"/>
                  </a:cubicBezTo>
                </a:path>
                <a:path w="20764" h="16466" stroke="0" extrusionOk="0">
                  <a:moveTo>
                    <a:pt x="13979" y="-1"/>
                  </a:moveTo>
                  <a:cubicBezTo>
                    <a:pt x="17228" y="2758"/>
                    <a:pt x="19589" y="6416"/>
                    <a:pt x="20763" y="10514"/>
                  </a:cubicBezTo>
                  <a:lnTo>
                    <a:pt x="0" y="164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60000"/>
                  <a:lumOff val="40000"/>
                </a:schemeClr>
              </a:solidFill>
              <a:round/>
              <a:headEnd type="triangle" w="lg" len="lg"/>
              <a:tailEnd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246" name="Text Box 12"/>
            <p:cNvSpPr txBox="1">
              <a:spLocks noChangeArrowheads="1"/>
            </p:cNvSpPr>
            <p:nvPr/>
          </p:nvSpPr>
          <p:spPr bwMode="auto">
            <a:xfrm>
              <a:off x="2857" y="1935"/>
              <a:ext cx="405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+</a:t>
              </a:r>
            </a:p>
          </p:txBody>
        </p:sp>
        <p:sp>
          <p:nvSpPr>
            <p:cNvPr id="15419" name="Text Box 16"/>
            <p:cNvSpPr txBox="1">
              <a:spLocks noChangeArrowheads="1"/>
            </p:cNvSpPr>
            <p:nvPr/>
          </p:nvSpPr>
          <p:spPr bwMode="auto">
            <a:xfrm>
              <a:off x="3787" y="2137"/>
              <a:ext cx="2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2000" b="1">
                  <a:latin typeface="Arial" pitchFamily="34" charset="0"/>
                </a:rPr>
                <a:t>е</a:t>
              </a:r>
            </a:p>
          </p:txBody>
        </p:sp>
      </p:grpSp>
      <p:grpSp>
        <p:nvGrpSpPr>
          <p:cNvPr id="15364" name="Group 20"/>
          <p:cNvGrpSpPr>
            <a:grpSpLocks/>
          </p:cNvGrpSpPr>
          <p:nvPr/>
        </p:nvGrpSpPr>
        <p:grpSpPr bwMode="auto">
          <a:xfrm>
            <a:off x="3762375" y="3071813"/>
            <a:ext cx="358775" cy="396875"/>
            <a:chOff x="3021" y="2111"/>
            <a:chExt cx="226" cy="250"/>
          </a:xfrm>
        </p:grpSpPr>
        <p:sp>
          <p:nvSpPr>
            <p:cNvPr id="23565" name="Oval 13"/>
            <p:cNvSpPr>
              <a:spLocks noChangeArrowheads="1"/>
            </p:cNvSpPr>
            <p:nvPr/>
          </p:nvSpPr>
          <p:spPr bwMode="auto">
            <a:xfrm>
              <a:off x="3066" y="2201"/>
              <a:ext cx="136" cy="136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5412" name="Text Box 14"/>
            <p:cNvSpPr txBox="1">
              <a:spLocks noChangeArrowheads="1"/>
            </p:cNvSpPr>
            <p:nvPr/>
          </p:nvSpPr>
          <p:spPr bwMode="auto">
            <a:xfrm>
              <a:off x="3021" y="2111"/>
              <a:ext cx="22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2000" b="1">
                  <a:solidFill>
                    <a:schemeClr val="bg1"/>
                  </a:solidFill>
                  <a:latin typeface="Arial" pitchFamily="34" charset="0"/>
                </a:rPr>
                <a:t>-</a:t>
              </a:r>
            </a:p>
          </p:txBody>
        </p:sp>
      </p:grpSp>
      <p:sp>
        <p:nvSpPr>
          <p:cNvPr id="15365" name="Rectangle 23"/>
          <p:cNvSpPr>
            <a:spLocks noChangeArrowheads="1"/>
          </p:cNvSpPr>
          <p:nvPr/>
        </p:nvSpPr>
        <p:spPr bwMode="auto">
          <a:xfrm>
            <a:off x="458788" y="4976813"/>
            <a:ext cx="4391025" cy="13684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6" name="Oval 24"/>
          <p:cNvSpPr>
            <a:spLocks noChangeArrowheads="1"/>
          </p:cNvSpPr>
          <p:nvPr/>
        </p:nvSpPr>
        <p:spPr bwMode="auto">
          <a:xfrm>
            <a:off x="925513" y="5229225"/>
            <a:ext cx="252412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7" name="Oval 25"/>
          <p:cNvSpPr>
            <a:spLocks noChangeArrowheads="1"/>
          </p:cNvSpPr>
          <p:nvPr/>
        </p:nvSpPr>
        <p:spPr bwMode="auto">
          <a:xfrm>
            <a:off x="1033463" y="519271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8" name="Oval 26"/>
          <p:cNvSpPr>
            <a:spLocks noChangeArrowheads="1"/>
          </p:cNvSpPr>
          <p:nvPr/>
        </p:nvSpPr>
        <p:spPr bwMode="auto">
          <a:xfrm>
            <a:off x="1609725" y="5229225"/>
            <a:ext cx="252413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69" name="Oval 27"/>
          <p:cNvSpPr>
            <a:spLocks noChangeArrowheads="1"/>
          </p:cNvSpPr>
          <p:nvPr/>
        </p:nvSpPr>
        <p:spPr bwMode="auto">
          <a:xfrm>
            <a:off x="1717675" y="519271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0" name="Oval 28"/>
          <p:cNvSpPr>
            <a:spLocks noChangeArrowheads="1"/>
          </p:cNvSpPr>
          <p:nvPr/>
        </p:nvSpPr>
        <p:spPr bwMode="auto">
          <a:xfrm>
            <a:off x="2222500" y="5229225"/>
            <a:ext cx="252413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1" name="Oval 29"/>
          <p:cNvSpPr>
            <a:spLocks noChangeArrowheads="1"/>
          </p:cNvSpPr>
          <p:nvPr/>
        </p:nvSpPr>
        <p:spPr bwMode="auto">
          <a:xfrm>
            <a:off x="2330450" y="519271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2" name="Oval 30"/>
          <p:cNvSpPr>
            <a:spLocks noChangeArrowheads="1"/>
          </p:cNvSpPr>
          <p:nvPr/>
        </p:nvSpPr>
        <p:spPr bwMode="auto">
          <a:xfrm>
            <a:off x="2870200" y="5229225"/>
            <a:ext cx="252413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3" name="Oval 31"/>
          <p:cNvSpPr>
            <a:spLocks noChangeArrowheads="1"/>
          </p:cNvSpPr>
          <p:nvPr/>
        </p:nvSpPr>
        <p:spPr bwMode="auto">
          <a:xfrm>
            <a:off x="2978150" y="519271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4" name="Oval 32"/>
          <p:cNvSpPr>
            <a:spLocks noChangeArrowheads="1"/>
          </p:cNvSpPr>
          <p:nvPr/>
        </p:nvSpPr>
        <p:spPr bwMode="auto">
          <a:xfrm>
            <a:off x="3481388" y="5229225"/>
            <a:ext cx="252412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5" name="Oval 33"/>
          <p:cNvSpPr>
            <a:spLocks noChangeArrowheads="1"/>
          </p:cNvSpPr>
          <p:nvPr/>
        </p:nvSpPr>
        <p:spPr bwMode="auto">
          <a:xfrm>
            <a:off x="3589338" y="519271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6" name="Oval 34"/>
          <p:cNvSpPr>
            <a:spLocks noChangeArrowheads="1"/>
          </p:cNvSpPr>
          <p:nvPr/>
        </p:nvSpPr>
        <p:spPr bwMode="auto">
          <a:xfrm>
            <a:off x="4167188" y="5229225"/>
            <a:ext cx="252412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7" name="Oval 35"/>
          <p:cNvSpPr>
            <a:spLocks noChangeArrowheads="1"/>
          </p:cNvSpPr>
          <p:nvPr/>
        </p:nvSpPr>
        <p:spPr bwMode="auto">
          <a:xfrm>
            <a:off x="4275138" y="519271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8" name="Oval 43"/>
          <p:cNvSpPr>
            <a:spLocks noChangeArrowheads="1"/>
          </p:cNvSpPr>
          <p:nvPr/>
        </p:nvSpPr>
        <p:spPr bwMode="auto">
          <a:xfrm>
            <a:off x="4167188" y="5768975"/>
            <a:ext cx="252412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79" name="Oval 44"/>
          <p:cNvSpPr>
            <a:spLocks noChangeArrowheads="1"/>
          </p:cNvSpPr>
          <p:nvPr/>
        </p:nvSpPr>
        <p:spPr bwMode="auto">
          <a:xfrm>
            <a:off x="4275138" y="573246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0" name="Oval 45"/>
          <p:cNvSpPr>
            <a:spLocks noChangeArrowheads="1"/>
          </p:cNvSpPr>
          <p:nvPr/>
        </p:nvSpPr>
        <p:spPr bwMode="auto">
          <a:xfrm>
            <a:off x="3482975" y="5768975"/>
            <a:ext cx="252413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1" name="Oval 46"/>
          <p:cNvSpPr>
            <a:spLocks noChangeArrowheads="1"/>
          </p:cNvSpPr>
          <p:nvPr/>
        </p:nvSpPr>
        <p:spPr bwMode="auto">
          <a:xfrm>
            <a:off x="3590925" y="573246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2" name="Oval 47"/>
          <p:cNvSpPr>
            <a:spLocks noChangeArrowheads="1"/>
          </p:cNvSpPr>
          <p:nvPr/>
        </p:nvSpPr>
        <p:spPr bwMode="auto">
          <a:xfrm>
            <a:off x="2870200" y="5768975"/>
            <a:ext cx="252413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3" name="Oval 48"/>
          <p:cNvSpPr>
            <a:spLocks noChangeArrowheads="1"/>
          </p:cNvSpPr>
          <p:nvPr/>
        </p:nvSpPr>
        <p:spPr bwMode="auto">
          <a:xfrm>
            <a:off x="2978150" y="573246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4" name="Oval 49"/>
          <p:cNvSpPr>
            <a:spLocks noChangeArrowheads="1"/>
          </p:cNvSpPr>
          <p:nvPr/>
        </p:nvSpPr>
        <p:spPr bwMode="auto">
          <a:xfrm>
            <a:off x="2222500" y="5768975"/>
            <a:ext cx="252413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5" name="Oval 50"/>
          <p:cNvSpPr>
            <a:spLocks noChangeArrowheads="1"/>
          </p:cNvSpPr>
          <p:nvPr/>
        </p:nvSpPr>
        <p:spPr bwMode="auto">
          <a:xfrm>
            <a:off x="2330450" y="573246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6" name="Oval 51"/>
          <p:cNvSpPr>
            <a:spLocks noChangeArrowheads="1"/>
          </p:cNvSpPr>
          <p:nvPr/>
        </p:nvSpPr>
        <p:spPr bwMode="auto">
          <a:xfrm>
            <a:off x="1609725" y="5768975"/>
            <a:ext cx="252413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7" name="Oval 52"/>
          <p:cNvSpPr>
            <a:spLocks noChangeArrowheads="1"/>
          </p:cNvSpPr>
          <p:nvPr/>
        </p:nvSpPr>
        <p:spPr bwMode="auto">
          <a:xfrm>
            <a:off x="1717675" y="573246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8" name="Oval 53"/>
          <p:cNvSpPr>
            <a:spLocks noChangeArrowheads="1"/>
          </p:cNvSpPr>
          <p:nvPr/>
        </p:nvSpPr>
        <p:spPr bwMode="auto">
          <a:xfrm>
            <a:off x="925513" y="5768975"/>
            <a:ext cx="252412" cy="395288"/>
          </a:xfrm>
          <a:prstGeom prst="ellips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5389" name="Oval 54"/>
          <p:cNvSpPr>
            <a:spLocks noChangeArrowheads="1"/>
          </p:cNvSpPr>
          <p:nvPr/>
        </p:nvSpPr>
        <p:spPr bwMode="auto">
          <a:xfrm>
            <a:off x="1033463" y="5732463"/>
            <a:ext cx="73025" cy="714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grpSp>
        <p:nvGrpSpPr>
          <p:cNvPr id="15390" name="Group 67"/>
          <p:cNvGrpSpPr>
            <a:grpSpLocks/>
          </p:cNvGrpSpPr>
          <p:nvPr/>
        </p:nvGrpSpPr>
        <p:grpSpPr bwMode="auto">
          <a:xfrm>
            <a:off x="1069975" y="5408613"/>
            <a:ext cx="3527425" cy="539750"/>
            <a:chOff x="1814" y="3430"/>
            <a:chExt cx="2222" cy="340"/>
          </a:xfrm>
        </p:grpSpPr>
        <p:sp>
          <p:nvSpPr>
            <p:cNvPr id="15399" name="Line 55"/>
            <p:cNvSpPr>
              <a:spLocks noChangeShapeType="1"/>
            </p:cNvSpPr>
            <p:nvPr/>
          </p:nvSpPr>
          <p:spPr bwMode="auto">
            <a:xfrm>
              <a:off x="1814" y="343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0" name="Line 56"/>
            <p:cNvSpPr>
              <a:spLocks noChangeShapeType="1"/>
            </p:cNvSpPr>
            <p:nvPr/>
          </p:nvSpPr>
          <p:spPr bwMode="auto">
            <a:xfrm>
              <a:off x="2245" y="343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1" name="Line 57"/>
            <p:cNvSpPr>
              <a:spLocks noChangeShapeType="1"/>
            </p:cNvSpPr>
            <p:nvPr/>
          </p:nvSpPr>
          <p:spPr bwMode="auto">
            <a:xfrm>
              <a:off x="2653" y="343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2" name="Line 58"/>
            <p:cNvSpPr>
              <a:spLocks noChangeShapeType="1"/>
            </p:cNvSpPr>
            <p:nvPr/>
          </p:nvSpPr>
          <p:spPr bwMode="auto">
            <a:xfrm>
              <a:off x="3039" y="343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3" name="Line 59"/>
            <p:cNvSpPr>
              <a:spLocks noChangeShapeType="1"/>
            </p:cNvSpPr>
            <p:nvPr/>
          </p:nvSpPr>
          <p:spPr bwMode="auto">
            <a:xfrm>
              <a:off x="3424" y="343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4" name="Line 60"/>
            <p:cNvSpPr>
              <a:spLocks noChangeShapeType="1"/>
            </p:cNvSpPr>
            <p:nvPr/>
          </p:nvSpPr>
          <p:spPr bwMode="auto">
            <a:xfrm>
              <a:off x="3855" y="343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5" name="Line 61"/>
            <p:cNvSpPr>
              <a:spLocks noChangeShapeType="1"/>
            </p:cNvSpPr>
            <p:nvPr/>
          </p:nvSpPr>
          <p:spPr bwMode="auto">
            <a:xfrm>
              <a:off x="1814" y="377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6" name="Line 62"/>
            <p:cNvSpPr>
              <a:spLocks noChangeShapeType="1"/>
            </p:cNvSpPr>
            <p:nvPr/>
          </p:nvSpPr>
          <p:spPr bwMode="auto">
            <a:xfrm>
              <a:off x="2245" y="377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7" name="Line 63"/>
            <p:cNvSpPr>
              <a:spLocks noChangeShapeType="1"/>
            </p:cNvSpPr>
            <p:nvPr/>
          </p:nvSpPr>
          <p:spPr bwMode="auto">
            <a:xfrm>
              <a:off x="2653" y="377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8" name="Line 64"/>
            <p:cNvSpPr>
              <a:spLocks noChangeShapeType="1"/>
            </p:cNvSpPr>
            <p:nvPr/>
          </p:nvSpPr>
          <p:spPr bwMode="auto">
            <a:xfrm>
              <a:off x="3039" y="377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09" name="Line 65"/>
            <p:cNvSpPr>
              <a:spLocks noChangeShapeType="1"/>
            </p:cNvSpPr>
            <p:nvPr/>
          </p:nvSpPr>
          <p:spPr bwMode="auto">
            <a:xfrm>
              <a:off x="3424" y="377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10" name="Line 66"/>
            <p:cNvSpPr>
              <a:spLocks noChangeShapeType="1"/>
            </p:cNvSpPr>
            <p:nvPr/>
          </p:nvSpPr>
          <p:spPr bwMode="auto">
            <a:xfrm>
              <a:off x="3855" y="3770"/>
              <a:ext cx="181" cy="0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428625" y="5000625"/>
            <a:ext cx="4424363" cy="1346200"/>
            <a:chOff x="1410" y="3090"/>
            <a:chExt cx="2787" cy="863"/>
          </a:xfrm>
        </p:grpSpPr>
        <p:grpSp>
          <p:nvGrpSpPr>
            <p:cNvPr id="15394" name="Group 84"/>
            <p:cNvGrpSpPr>
              <a:grpSpLocks/>
            </p:cNvGrpSpPr>
            <p:nvPr/>
          </p:nvGrpSpPr>
          <p:grpSpPr bwMode="auto">
            <a:xfrm>
              <a:off x="1410" y="3090"/>
              <a:ext cx="2787" cy="863"/>
              <a:chOff x="2430" y="1593"/>
              <a:chExt cx="2787" cy="840"/>
            </a:xfrm>
          </p:grpSpPr>
          <p:sp>
            <p:nvSpPr>
              <p:cNvPr id="15397" name="Rectangle 82"/>
              <p:cNvSpPr>
                <a:spLocks noChangeArrowheads="1"/>
              </p:cNvSpPr>
              <p:nvPr/>
            </p:nvSpPr>
            <p:spPr bwMode="auto">
              <a:xfrm>
                <a:off x="2430" y="1594"/>
                <a:ext cx="1440" cy="839"/>
              </a:xfrm>
              <a:prstGeom prst="rect">
                <a:avLst/>
              </a:prstGeom>
              <a:solidFill>
                <a:srgbClr val="C00000"/>
              </a:solidFill>
              <a:ln w="12700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pitchFamily="34" charset="0"/>
                </a:endParaRPr>
              </a:p>
            </p:txBody>
          </p:sp>
          <p:sp>
            <p:nvSpPr>
              <p:cNvPr id="23635" name="Rectangle 83"/>
              <p:cNvSpPr>
                <a:spLocks noChangeArrowheads="1"/>
              </p:cNvSpPr>
              <p:nvPr/>
            </p:nvSpPr>
            <p:spPr bwMode="auto">
              <a:xfrm>
                <a:off x="3825" y="1593"/>
                <a:ext cx="1392" cy="839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15395" name="Text Box 88"/>
            <p:cNvSpPr txBox="1">
              <a:spLocks noChangeArrowheads="1"/>
            </p:cNvSpPr>
            <p:nvPr/>
          </p:nvSpPr>
          <p:spPr bwMode="auto">
            <a:xfrm>
              <a:off x="1429" y="3317"/>
              <a:ext cx="40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ru-RU" sz="3600" b="1">
                  <a:solidFill>
                    <a:schemeClr val="bg1"/>
                  </a:solidFill>
                  <a:latin typeface="Arial" pitchFamily="34" charset="0"/>
                </a:rPr>
                <a:t>S</a:t>
              </a:r>
              <a:endParaRPr lang="ru-RU" altLang="ru-RU" sz="3600" b="1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5396" name="Text Box 89"/>
            <p:cNvSpPr txBox="1">
              <a:spLocks noChangeArrowheads="1"/>
            </p:cNvSpPr>
            <p:nvPr/>
          </p:nvSpPr>
          <p:spPr bwMode="auto">
            <a:xfrm>
              <a:off x="3787" y="3317"/>
              <a:ext cx="40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ru-RU" sz="3600" b="1">
                  <a:solidFill>
                    <a:schemeClr val="bg1"/>
                  </a:solidFill>
                  <a:latin typeface="Arial" pitchFamily="34" charset="0"/>
                </a:rPr>
                <a:t>N</a:t>
              </a:r>
              <a:endParaRPr lang="ru-RU" altLang="ru-RU" sz="3600" b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8224" name="Rectangle 58"/>
          <p:cNvSpPr>
            <a:spLocks noChangeArrowheads="1"/>
          </p:cNvSpPr>
          <p:nvPr/>
        </p:nvSpPr>
        <p:spPr bwMode="auto">
          <a:xfrm>
            <a:off x="5072063" y="4733925"/>
            <a:ext cx="40719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altLang="ru-RU" sz="2000" b="1" i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вещество обладает магнитными свойствами, если в нем наблюдается вращательное движение заряженных частиц в упорядоченных плоскостях.</a:t>
            </a:r>
          </a:p>
        </p:txBody>
      </p:sp>
      <p:sp>
        <p:nvSpPr>
          <p:cNvPr id="15393" name="Прямоугольник 56"/>
          <p:cNvSpPr>
            <a:spLocks noChangeArrowheads="1"/>
          </p:cNvSpPr>
          <p:nvPr/>
        </p:nvSpPr>
        <p:spPr bwMode="auto">
          <a:xfrm>
            <a:off x="4357688" y="1428750"/>
            <a:ext cx="478631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>
                <a:cs typeface="Times New Roman" pitchFamily="18" charset="0"/>
              </a:rPr>
              <a:t>Ампер (1775- 1836г.) выдвинул гипотезу о существовании электрических токов, циркулирующих внутри каждой молекулы вещества.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>
                <a:cs typeface="Times New Roman" pitchFamily="18" charset="0"/>
              </a:rPr>
              <a:t>В 1897 г. эту гипотезу подтвердил английский учёный Томсон, а в 1910 г. американский учёный Милликен измерил токи.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g-fotki.yandex.ru/get/6419/3859501.1e/0_a59e1_771b1249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868863"/>
            <a:ext cx="3424238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4" descr="http://img-fotki.yandex.ru/get/6419/3859501.1e/0_a59e0_bacc250a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4797425"/>
            <a:ext cx="3424238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 descr="http://www.krugosvet.ru/images/1002295_6747_007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9" r="50961" b="42633"/>
          <a:stretch>
            <a:fillRect/>
          </a:stretch>
        </p:blipFill>
        <p:spPr bwMode="auto">
          <a:xfrm>
            <a:off x="2771775" y="3284538"/>
            <a:ext cx="3400425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2794000"/>
          </a:xfrm>
        </p:spPr>
        <p:txBody>
          <a:bodyPr/>
          <a:lstStyle/>
          <a:p>
            <a:pPr algn="l"/>
            <a:r>
              <a:rPr lang="ru-RU" altLang="ru-RU" sz="2000" b="1" smtClean="0"/>
              <a:t>- Магнит состоит из множества крошечных магнитиков, их назвали </a:t>
            </a:r>
            <a:r>
              <a:rPr lang="ru-RU" altLang="ru-RU" sz="2000" b="1" i="1" smtClean="0"/>
              <a:t>доменами.</a:t>
            </a:r>
            <a:r>
              <a:rPr lang="ru-RU" altLang="ru-RU" sz="2000" b="1" smtClean="0"/>
              <a:t> У каждого домена есть 2 полюса: северный и южный. Домены есть даже в ненамагниченном железе!                                                   - Пока железо не намагнитили, его домены ориентированы беспорядочно. А когда кусок железа намагнитят, все домены поворачиваются. </a:t>
            </a:r>
            <a:br>
              <a:rPr lang="ru-RU" altLang="ru-RU" sz="2000" b="1" smtClean="0"/>
            </a:br>
            <a:r>
              <a:rPr lang="ru-RU" altLang="ru-RU" sz="2000" b="1" smtClean="0"/>
              <a:t>- Домены не исчезают, исчезает намагниченность, т.е. их упорядоченное расположение.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94563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002060"/>
                </a:solidFill>
              </a:rPr>
              <a:t>Выводы: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55451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800" smtClean="0"/>
              <a:t>Тела, длительное время сохраняющие намагниченность, называются постоянными магнитами. Магнит состоит из доменов.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В природе встречаются постоянные (магнитный железняк) и искусственные магниты (сплавы железа, никеля, кобальта, пластмасс).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Те места магнита, где обнаруживаются наиболее сильные магнитные действия, называют полюсами магнита.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Разноимённые магнитные полюса притягиваются, одноимённые отталкиваются.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Вокруг магнита существует магнитное поле, которое можно обнаружить по действию на магнитную стрелку или железные опилки.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Магнитное поле изображается с помощью магнитных линий, которые выходят из северного полюса магнита и входят в южный полюс.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Магнитные пинии не пересекаются.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Стальные предметы можно намагнитить при помощи магнита.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При ударе или нагреве магнит теряет свои магнитные свойства.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Магнитное действие можно наблюдать через стекло, картон, пластмассу, воду.</a:t>
            </a:r>
          </a:p>
          <a:p>
            <a:pPr>
              <a:lnSpc>
                <a:spcPct val="80000"/>
              </a:lnSpc>
            </a:pPr>
            <a:r>
              <a:rPr lang="ru-RU" altLang="ru-RU" sz="1800" smtClean="0"/>
              <a:t> Вещество обладает магнитными свойствами,  если в нём наблюдается вращательное движение заряженных частиц в упорядоченных плоскостях. </a:t>
            </a:r>
          </a:p>
        </p:txBody>
      </p:sp>
      <p:pic>
        <p:nvPicPr>
          <p:cNvPr id="17412" name="Picture 6" descr="i?id=392555325-62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5876925"/>
            <a:ext cx="3529012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8" descr="1233-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650" y="260350"/>
            <a:ext cx="1403350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4" name="Group 16"/>
          <p:cNvGrpSpPr>
            <a:grpSpLocks/>
          </p:cNvGrpSpPr>
          <p:nvPr/>
        </p:nvGrpSpPr>
        <p:grpSpPr bwMode="auto">
          <a:xfrm rot="-708146">
            <a:off x="0" y="404813"/>
            <a:ext cx="3168650" cy="431800"/>
            <a:chOff x="3515" y="2614"/>
            <a:chExt cx="1996" cy="340"/>
          </a:xfrm>
        </p:grpSpPr>
        <p:sp>
          <p:nvSpPr>
            <p:cNvPr id="17415" name="Rectangle 14"/>
            <p:cNvSpPr>
              <a:spLocks noChangeArrowheads="1"/>
            </p:cNvSpPr>
            <p:nvPr/>
          </p:nvSpPr>
          <p:spPr bwMode="auto">
            <a:xfrm>
              <a:off x="3515" y="2614"/>
              <a:ext cx="998" cy="34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4511" y="2609"/>
              <a:ext cx="998" cy="34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333375"/>
            <a:ext cx="7848600" cy="563563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Магнитное поле Земли</a:t>
            </a:r>
          </a:p>
        </p:txBody>
      </p:sp>
      <p:pic>
        <p:nvPicPr>
          <p:cNvPr id="3" name="Picture 4" descr="Магнитное поле Зем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341438"/>
            <a:ext cx="2928938" cy="2297112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214313" y="3625850"/>
            <a:ext cx="8929687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Английский физик </a:t>
            </a:r>
            <a:r>
              <a:rPr lang="en-US" altLang="ru-RU" sz="2400" b="1">
                <a:cs typeface="Times New Roman" pitchFamily="18" charset="0"/>
              </a:rPr>
              <a:t>XIV </a:t>
            </a:r>
            <a:r>
              <a:rPr lang="ru-RU" altLang="ru-RU" sz="2400" b="1">
                <a:cs typeface="Times New Roman" pitchFamily="18" charset="0"/>
              </a:rPr>
              <a:t>в. Уильям Герберт изготовил шарообразный магнит, исследовал его с помощью маленькой магнитной стрелки и пришел к выводу, что земной шар - огромный космический магнит.  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Внешние, расплавленные, слои ядра Земли находятся в постоянном движении. В результате этого в нем возникают магнитные поля, формирующие в конечном итоге магнитное поле Земли.</a:t>
            </a:r>
          </a:p>
        </p:txBody>
      </p:sp>
      <p:pic>
        <p:nvPicPr>
          <p:cNvPr id="18437" name="Picture 7" descr="135ceb36847da285d7aed1ff3fba1c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268413"/>
            <a:ext cx="31750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Магнитные полюсы Земли</a:t>
            </a:r>
            <a:endParaRPr lang="ru-RU" altLang="ru-RU" sz="4800" smtClean="0">
              <a:solidFill>
                <a:srgbClr val="002060"/>
              </a:solidFill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3786188"/>
            <a:ext cx="3076575" cy="2836862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428625" y="1214438"/>
            <a:ext cx="84296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cs typeface="Times New Roman" pitchFamily="18" charset="0"/>
              </a:rPr>
              <a:t>Магнитные полюсы Земли много раз менялись местами (инверсии). За последний миллион лет это случалось 7 раз.</a:t>
            </a:r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428625" y="2643188"/>
            <a:ext cx="85010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cs typeface="Times New Roman" pitchFamily="18" charset="0"/>
              </a:rPr>
              <a:t>570 лет назад магнитные полюсы Земли были расположены в районе экватора</a:t>
            </a:r>
          </a:p>
        </p:txBody>
      </p:sp>
      <p:pic>
        <p:nvPicPr>
          <p:cNvPr id="19462" name="Picture 14" descr="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25" y="3571875"/>
            <a:ext cx="3143250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Домашнее задание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marL="609600" indent="-609600" eaLnBrk="1" hangingPunct="1"/>
            <a:r>
              <a:rPr lang="ru-RU" altLang="ru-RU" sz="2000" b="1" u="sng" smtClean="0"/>
              <a:t>Для всех</a:t>
            </a:r>
            <a:r>
              <a:rPr lang="ru-RU" altLang="ru-RU" sz="2000" smtClean="0"/>
              <a:t>:</a:t>
            </a:r>
            <a:r>
              <a:rPr lang="en-US" altLang="ru-RU" sz="2000" smtClean="0"/>
              <a:t>$</a:t>
            </a:r>
            <a:r>
              <a:rPr lang="ru-RU" altLang="ru-RU" sz="2000" smtClean="0"/>
              <a:t> 10-в, задания Проверялкина.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 sz="2000" smtClean="0"/>
              <a:t>          </a:t>
            </a:r>
            <a:r>
              <a:rPr lang="ru-RU" altLang="ru-RU" sz="2000" b="1" u="sng" smtClean="0"/>
              <a:t>На выбор:</a:t>
            </a:r>
            <a:r>
              <a:rPr lang="ru-RU" altLang="ru-RU" sz="2000" smtClean="0"/>
              <a:t>  </a:t>
            </a:r>
          </a:p>
          <a:p>
            <a:pPr marL="609600" indent="-609600" eaLnBrk="1" hangingPunct="1"/>
            <a:r>
              <a:rPr lang="ru-RU" altLang="ru-RU" sz="2000" smtClean="0"/>
              <a:t>Написать сочинение на тему: « Если исчезнет магнитное поле Земли?.....»</a:t>
            </a:r>
          </a:p>
          <a:p>
            <a:pPr marL="609600" indent="-609600" eaLnBrk="1" hangingPunct="1"/>
            <a:r>
              <a:rPr lang="ru-RU" altLang="ru-RU" sz="2000" smtClean="0"/>
              <a:t>Придумать способы изготовления магнита.</a:t>
            </a:r>
          </a:p>
          <a:p>
            <a:pPr marL="609600" indent="-609600"/>
            <a:r>
              <a:rPr lang="ru-RU" altLang="ru-RU" sz="2000" smtClean="0"/>
              <a:t> Выполнить творческую работу по выбранной  теме:</a:t>
            </a:r>
          </a:p>
          <a:p>
            <a:pPr marL="609600" indent="-609600"/>
            <a:r>
              <a:rPr lang="ru-RU" altLang="ru-RU" sz="2000" smtClean="0"/>
              <a:t>История создания компаса.</a:t>
            </a:r>
          </a:p>
          <a:p>
            <a:pPr marL="609600" indent="-609600"/>
            <a:r>
              <a:rPr lang="ru-RU" altLang="ru-RU" sz="2000" smtClean="0"/>
              <a:t> Влияние магнитного поля Земли на  человека.</a:t>
            </a:r>
          </a:p>
          <a:p>
            <a:pPr marL="609600" indent="-609600"/>
            <a:r>
              <a:rPr lang="ru-RU" altLang="ru-RU" sz="2000" smtClean="0"/>
              <a:t>Северное сияние.</a:t>
            </a:r>
          </a:p>
          <a:p>
            <a:pPr marL="609600" indent="-609600"/>
            <a:r>
              <a:rPr lang="ru-RU" altLang="ru-RU" sz="2000" smtClean="0"/>
              <a:t>Магнитное поле на других космических объектах.</a:t>
            </a:r>
          </a:p>
          <a:p>
            <a:pPr marL="609600" indent="-609600"/>
            <a:r>
              <a:rPr lang="ru-RU" altLang="ru-RU" sz="2000" smtClean="0"/>
              <a:t>  Магнитные аномалии.</a:t>
            </a:r>
          </a:p>
          <a:p>
            <a:pPr marL="609600" indent="-609600"/>
            <a:r>
              <a:rPr lang="ru-RU" altLang="ru-RU" sz="2000" smtClean="0"/>
              <a:t>  Применение постоянных магнитов.</a:t>
            </a:r>
          </a:p>
          <a:p>
            <a:pPr marL="609600" indent="-609600"/>
            <a:r>
              <a:rPr lang="ru-RU" altLang="ru-RU" sz="2000" smtClean="0"/>
              <a:t>   А может кто-то напишет стихотворение о магните и его применении?</a:t>
            </a:r>
          </a:p>
        </p:txBody>
      </p:sp>
      <p:pic>
        <p:nvPicPr>
          <p:cNvPr id="20484" name="Picture 4" descr="i?id=278917905-12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476250"/>
            <a:ext cx="14287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i?id=278917905-12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14287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i?id=278917905-12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4868863"/>
            <a:ext cx="14287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i?id=24542303-61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2852738"/>
            <a:ext cx="19081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17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2060"/>
                </a:solidFill>
              </a:rPr>
              <a:t>Что вы наблюдаете?</a:t>
            </a:r>
          </a:p>
        </p:txBody>
      </p:sp>
      <p:pic>
        <p:nvPicPr>
          <p:cNvPr id="307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432117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9400" y="3844925"/>
            <a:ext cx="50546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2"/>
          <p:cNvSpPr txBox="1">
            <a:spLocks noChangeArrowheads="1"/>
          </p:cNvSpPr>
          <p:nvPr/>
        </p:nvSpPr>
        <p:spPr bwMode="auto">
          <a:xfrm>
            <a:off x="250825" y="4941888"/>
            <a:ext cx="3529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itchFamily="34" charset="0"/>
              </a:rPr>
              <a:t>Март 2013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itchFamily="34" charset="0"/>
              </a:rPr>
              <a:t>г. Псков, гора Соколиха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Магнитное поле Земли</a:t>
            </a:r>
            <a:endParaRPr lang="ru-RU" altLang="ru-RU" smtClean="0">
              <a:solidFill>
                <a:srgbClr val="002060"/>
              </a:solidFill>
            </a:endParaRPr>
          </a:p>
        </p:txBody>
      </p:sp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357188" y="4357688"/>
            <a:ext cx="85010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  Земное магнитное поле надежно защищает поверхность Земли от космического излучения, действие которого на живые организмы разрушительно.  В состав космического излучения, кроме электронов, протонов, входят и другие частицы, движущиеся в пространстве с огромными скоростями.</a:t>
            </a:r>
          </a:p>
        </p:txBody>
      </p:sp>
      <p:pic>
        <p:nvPicPr>
          <p:cNvPr id="21508" name="Рисунок 3" descr="Рисунок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1427163"/>
            <a:ext cx="4286250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 descr="http://stargazers.gsfc.nasa.gov/images/geospace_images/magnet_in_space/earth_mag_field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0263" y="1557338"/>
            <a:ext cx="385127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Магнитное поле Земли</a:t>
            </a:r>
          </a:p>
        </p:txBody>
      </p:sp>
      <p:pic>
        <p:nvPicPr>
          <p:cNvPr id="22531" name="Picture 6" descr="{F3BD3DEF-A0E8-4DB9-8705-BF2A94D6227D}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02" t="1048" r="16206" b="4544"/>
          <a:stretch>
            <a:fillRect/>
          </a:stretch>
        </p:blipFill>
        <p:spPr>
          <a:xfrm>
            <a:off x="0" y="2500313"/>
            <a:ext cx="3600450" cy="3833812"/>
          </a:xfrm>
        </p:spPr>
      </p:pic>
      <p:sp>
        <p:nvSpPr>
          <p:cNvPr id="22532" name="Line 7"/>
          <p:cNvSpPr>
            <a:spLocks noChangeShapeType="1"/>
          </p:cNvSpPr>
          <p:nvPr/>
        </p:nvSpPr>
        <p:spPr bwMode="auto">
          <a:xfrm>
            <a:off x="2500313" y="2500313"/>
            <a:ext cx="0" cy="3276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3" name="Text Box 8"/>
          <p:cNvSpPr txBox="1">
            <a:spLocks noChangeArrowheads="1"/>
          </p:cNvSpPr>
          <p:nvPr/>
        </p:nvSpPr>
        <p:spPr bwMode="auto">
          <a:xfrm>
            <a:off x="2143125" y="2000250"/>
            <a:ext cx="576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0070C0"/>
                </a:solidFill>
                <a:latin typeface="Arial" pitchFamily="34" charset="0"/>
              </a:rPr>
              <a:t>С</a:t>
            </a: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2571750" y="4071938"/>
            <a:ext cx="576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latin typeface="Arial" pitchFamily="34" charset="0"/>
              </a:rPr>
              <a:t>Ю</a:t>
            </a: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3786188" y="1500188"/>
            <a:ext cx="5643562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Магнитные аномалии: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Аномалия (лат.) - отклонение</a:t>
            </a:r>
          </a:p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Кратковременная аномалия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магнитная буря;</a:t>
            </a:r>
          </a:p>
          <a:p>
            <a:pPr>
              <a:spcBef>
                <a:spcPct val="50000"/>
              </a:spcBef>
              <a:defRPr/>
            </a:pP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Постоянные аномалии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залежи железной руды на небольшой глубине</a:t>
            </a:r>
            <a:r>
              <a:rPr lang="ru-RU" sz="2000" dirty="0"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Компас</a:t>
            </a:r>
          </a:p>
        </p:txBody>
      </p:sp>
      <p:pic>
        <p:nvPicPr>
          <p:cNvPr id="23555" name="Рисунок 2" descr="compas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1357313"/>
            <a:ext cx="2417762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3" descr="Q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88" y="1357313"/>
            <a:ext cx="27146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Рисунок 4" descr="compass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313" y="0"/>
            <a:ext cx="9525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Прямоугольник 6"/>
          <p:cNvSpPr>
            <a:spLocks noChangeArrowheads="1"/>
          </p:cNvSpPr>
          <p:nvPr/>
        </p:nvSpPr>
        <p:spPr bwMode="auto">
          <a:xfrm>
            <a:off x="214313" y="3441700"/>
            <a:ext cx="8572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 В многовековой истории мореплавания магнитный компас был и остается самым значительным изобретением. Большинство историков считают, что компас в виде плавающей в воде магнитной стрелки придумали в Китае, а в конце </a:t>
            </a:r>
            <a:r>
              <a:rPr lang="en-US" altLang="ru-RU" sz="2400" b="1">
                <a:cs typeface="Times New Roman" pitchFamily="18" charset="0"/>
              </a:rPr>
              <a:t>XII </a:t>
            </a:r>
            <a:r>
              <a:rPr lang="ru-RU" altLang="ru-RU" sz="2400" b="1">
                <a:cs typeface="Times New Roman" pitchFamily="18" charset="0"/>
              </a:rPr>
              <a:t>- начале </a:t>
            </a:r>
            <a:r>
              <a:rPr lang="en-US" altLang="ru-RU" sz="2400" b="1">
                <a:cs typeface="Times New Roman" pitchFamily="18" charset="0"/>
              </a:rPr>
              <a:t>XIII </a:t>
            </a:r>
            <a:r>
              <a:rPr lang="ru-RU" altLang="ru-RU" sz="2400" b="1">
                <a:cs typeface="Times New Roman" pitchFamily="18" charset="0"/>
              </a:rPr>
              <a:t>вв. арабские мореплаватели завезли его в Европу. Соединив магнитную стрелку с дис­ком, итальянец Флавий Джой в 1302 г. сконструировал компактную катушку - впоследствии обязательный элемент всех компасов</a:t>
            </a:r>
            <a:r>
              <a:rPr lang="ru-RU" altLang="ru-RU" sz="2400" b="1">
                <a:latin typeface="Arial" pitchFamily="34" charset="0"/>
              </a:rPr>
              <a:t>.</a:t>
            </a:r>
          </a:p>
        </p:txBody>
      </p:sp>
      <p:pic>
        <p:nvPicPr>
          <p:cNvPr id="23559" name="Picture 8" descr="Компа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88" y="1357313"/>
            <a:ext cx="25003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214313" y="0"/>
            <a:ext cx="8715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Магнитные бури.</a:t>
            </a:r>
            <a:br>
              <a:rPr lang="ru-RU" sz="4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Это интересно  </a:t>
            </a:r>
          </a:p>
        </p:txBody>
      </p:sp>
      <p:pic>
        <p:nvPicPr>
          <p:cNvPr id="24579" name="Рисунок 4" descr="earths-magnetic-field-nas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50" y="439738"/>
            <a:ext cx="8572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2643188" y="1428750"/>
            <a:ext cx="62865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 Если на Солнце происходит мощная вспышка,  то усиливается солнечный ветер. Это вызывает возмущение земного магнитного поля и приводит к магнитной буре. Пролетающие мимо Земли частицы солнечного ветра создают дополнительные магнитные поля.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Магнитные бури причиняют серьёзный вред: они оказывают сильное влияние на радиосвязь, на линии электросвязи, многие измерительные приборы показывают неверные результаты. </a:t>
            </a:r>
          </a:p>
        </p:txBody>
      </p:sp>
      <p:pic>
        <p:nvPicPr>
          <p:cNvPr id="3074" name="Picture 2" descr="C:\Users\m51\Pictures\Рисунок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348880"/>
            <a:ext cx="2360613" cy="253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12750" y="0"/>
            <a:ext cx="8320088" cy="1027113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Действие магнитного поля Земли на человека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42938" y="1357313"/>
            <a:ext cx="850106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  Изучением влияния различных факторов погодных условий на организм здорового и больного человека занимается специальная дисциплина - биометрология.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     Магнитные бури вносят разлад в работу сердечно -сосудистой, дыхательной и нервной системы, а также изменяют вязкость крови; у больных атеросклерозом и тромбофлебитом она становится гуще и быстрее свёртывается, а у здоровых людей, напротив, повышается.</a:t>
            </a:r>
          </a:p>
        </p:txBody>
      </p:sp>
      <p:pic>
        <p:nvPicPr>
          <p:cNvPr id="2050" name="Picture 2" descr="C:\Users\m51\Pictures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288" y="4400550"/>
            <a:ext cx="6067425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438150" y="1138238"/>
            <a:ext cx="8351838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Arial" pitchFamily="34" charset="0"/>
              </a:rPr>
              <a:t>Изучаем мы магниты и магнитные поля.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Эта тема интересна и, конечно же, важна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Притянул магнит булавку и иголки все собрал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Без фломастера и ручки своё поле показал.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Компас полюса укажет, север, юг определит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Никому с прямого курса отклоняться не велит.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И удар, и нагреванье изменяют свойства так,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Что магнит по назначенью применять нельзя никак.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Все вопросы эти надо обсуждать и понимать, </a:t>
            </a:r>
            <a:br>
              <a:rPr lang="ru-RU" altLang="ru-RU" sz="2400">
                <a:latin typeface="Arial" pitchFamily="34" charset="0"/>
              </a:rPr>
            </a:br>
            <a:r>
              <a:rPr lang="ru-RU" altLang="ru-RU" sz="2400">
                <a:latin typeface="Arial" pitchFamily="34" charset="0"/>
              </a:rPr>
              <a:t>Чтоб на практике спокойно можно было применять.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>
                <a:latin typeface="Arial" pitchFamily="34" charset="0"/>
              </a:rPr>
              <a:t>- </a:t>
            </a:r>
            <a:r>
              <a:rPr lang="ru-RU" altLang="ru-RU" b="1" i="1"/>
              <a:t>А может кто-то напишет стихотворение о магните и его применении?</a:t>
            </a: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438150" y="0"/>
            <a:ext cx="8229600" cy="1425575"/>
          </a:xfrm>
        </p:spPr>
        <p:txBody>
          <a:bodyPr/>
          <a:lstStyle/>
          <a:p>
            <a:r>
              <a:rPr lang="ru-RU" altLang="ru-RU" sz="4800" b="1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Магниты в нашей жизни</a:t>
            </a:r>
          </a:p>
        </p:txBody>
      </p:sp>
      <p:pic>
        <p:nvPicPr>
          <p:cNvPr id="26628" name="Picture 6" descr="i?id=165742883-2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25" y="1125538"/>
            <a:ext cx="18573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7" descr="i?id=165742883-2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5429250"/>
            <a:ext cx="18573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Рефлексия: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Знания, полученные сегодня на уроке, помогут мне……</a:t>
            </a:r>
          </a:p>
          <a:p>
            <a:pPr eaLnBrk="1" hangingPunct="1"/>
            <a:r>
              <a:rPr lang="ru-RU" altLang="ru-RU" dirty="0" smtClean="0"/>
              <a:t>……….</a:t>
            </a:r>
          </a:p>
          <a:p>
            <a:pPr eaLnBrk="1" hangingPunct="1"/>
            <a:r>
              <a:rPr lang="ru-RU" altLang="ru-RU" dirty="0" smtClean="0"/>
              <a:t>…………</a:t>
            </a:r>
          </a:p>
          <a:p>
            <a:pPr eaLnBrk="1" hangingPunct="1"/>
            <a:r>
              <a:rPr lang="ru-RU" altLang="ru-RU" dirty="0" smtClean="0"/>
              <a:t>………….</a:t>
            </a:r>
          </a:p>
          <a:p>
            <a:pPr eaLnBrk="1" hangingPunct="1"/>
            <a:r>
              <a:rPr lang="ru-RU" altLang="ru-RU" dirty="0" smtClean="0"/>
              <a:t>……………..</a:t>
            </a:r>
          </a:p>
          <a:p>
            <a:pPr eaLnBrk="1" hangingPunct="1"/>
            <a:r>
              <a:rPr lang="ru-RU" altLang="ru-RU" dirty="0" smtClean="0"/>
              <a:t>…………….</a:t>
            </a:r>
          </a:p>
        </p:txBody>
      </p:sp>
      <p:pic>
        <p:nvPicPr>
          <p:cNvPr id="27653" name="Picture 7" descr="i?id=210315383-61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4603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9" descr="i?id=652374629-18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333375"/>
            <a:ext cx="19335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1" descr="i?id=18382324-49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5589588"/>
            <a:ext cx="14287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13" descr="i?id=107550018-12-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2276475"/>
            <a:ext cx="28797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m51\Pictures\Рисунок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3" y="4547557"/>
            <a:ext cx="3074987" cy="230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625" y="3500438"/>
            <a:ext cx="845026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МОЛОДЦЫ!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Спасибо за внимание и активность!</a:t>
            </a:r>
          </a:p>
        </p:txBody>
      </p:sp>
      <p:pic>
        <p:nvPicPr>
          <p:cNvPr id="28675" name="Picture 6" descr="H:\Documents and Settings\Aida\Рабочий стол\Новая ГРАФИКА СУПЕР сборник\блестяшки\СИМВОЛЫ\530568e1e667421dbb64a5669910e33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313" y="357188"/>
            <a:ext cx="2309812" cy="242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7" descr="H:\Documents and Settings\Aida\Рабочий стол\Новая ГРАФИКА СУПЕР сборник\блестяшки\СИМВОЛЫ\530568e1e667421dbb64a5669910e33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500688" y="357188"/>
            <a:ext cx="1697037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8" descr="H:\Documents and Settings\Aida\Рабочий стол\Новая ГРАФИКА СУПЕР сборник\блестяшки\СИМВОЛЫ\530568e1e667421dbb64a5669910e33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13" y="1643063"/>
            <a:ext cx="1936750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9" descr="http://img-fotki.yandex.ru/get/6607/23869276.6c/0_916c4_23cdb56d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844622">
            <a:off x="3397250" y="4187826"/>
            <a:ext cx="19081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9" descr="http://img-fotki.yandex.ru/get/6607/23869276.6c/0_916c4_23cdb56d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844622">
            <a:off x="1965325" y="4187826"/>
            <a:ext cx="19081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9" descr="http://img-fotki.yandex.ru/get/6607/23869276.6c/0_916c4_23cdb56d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844622">
            <a:off x="5268912" y="4152901"/>
            <a:ext cx="19081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420938"/>
            <a:ext cx="9210675" cy="2124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Постоянные магниты.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Магнитное поле Земли.</a:t>
            </a:r>
          </a:p>
        </p:txBody>
      </p:sp>
      <p:pic>
        <p:nvPicPr>
          <p:cNvPr id="4100" name="Рисунок 6" descr="5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789573">
            <a:off x="684213" y="5013325"/>
            <a:ext cx="1309687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6" descr="3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4724400"/>
            <a:ext cx="2808288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7" descr="ГИЛЬБЕРТ Уильям (физик, портрет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88913"/>
            <a:ext cx="2160588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Прямоугольник 1"/>
          <p:cNvSpPr>
            <a:spLocks noChangeArrowheads="1"/>
          </p:cNvSpPr>
          <p:nvPr/>
        </p:nvSpPr>
        <p:spPr bwMode="auto">
          <a:xfrm>
            <a:off x="3203575" y="404813"/>
            <a:ext cx="4572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itchFamily="34" charset="0"/>
              </a:rPr>
              <a:t>“ Я препоручаю эти основания науки о магните … только вам, истинные философы, ищущие знания не только в книгах, но и в самих вещах”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itchFamily="34" charset="0"/>
              </a:rPr>
              <a:t>Уильям Гильберт</a:t>
            </a:r>
          </a:p>
        </p:txBody>
      </p:sp>
      <p:pic>
        <p:nvPicPr>
          <p:cNvPr id="2050" name="Picture 2" descr="C:\Users\m51\Pictures\Рисунок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4449763"/>
            <a:ext cx="2408237" cy="240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Цель урока</a:t>
            </a:r>
            <a:r>
              <a:rPr lang="ru-RU" altLang="ru-RU" smtClean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125538"/>
            <a:ext cx="8459787" cy="34559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/>
              <a:t>- изучить свойства постоянных магнитов, их  магнитные поля, 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- изучить магнитное поле Земли, </a:t>
            </a:r>
          </a:p>
          <a:p>
            <a:pPr eaLnBrk="1" hangingPunct="1">
              <a:buFontTx/>
              <a:buNone/>
            </a:pPr>
            <a:r>
              <a:rPr lang="ru-RU" altLang="ru-RU" smtClean="0"/>
              <a:t>- овладеть методами научного исследования.</a:t>
            </a:r>
          </a:p>
        </p:txBody>
      </p:sp>
      <p:pic>
        <p:nvPicPr>
          <p:cNvPr id="1026" name="Picture 2" descr="C:\Users\m51\Pictures\Рисунок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428206"/>
            <a:ext cx="5546725" cy="335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Задачи урока:</a:t>
            </a:r>
          </a:p>
        </p:txBody>
      </p:sp>
      <p:sp>
        <p:nvSpPr>
          <p:cNvPr id="6147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b="1" u="sng" smtClean="0"/>
              <a:t>Знаем:</a:t>
            </a:r>
          </a:p>
          <a:p>
            <a:endParaRPr lang="ru-RU" altLang="ru-RU" smtClean="0"/>
          </a:p>
        </p:txBody>
      </p:sp>
      <p:sp>
        <p:nvSpPr>
          <p:cNvPr id="6148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b="1" smtClean="0"/>
              <a:t>Хотим узнать:</a:t>
            </a:r>
          </a:p>
          <a:p>
            <a:r>
              <a:rPr lang="ru-RU" altLang="ru-RU" smtClean="0"/>
              <a:t>Что такое «постоянный магнит»?</a:t>
            </a:r>
          </a:p>
          <a:p>
            <a:r>
              <a:rPr lang="ru-RU" altLang="ru-RU" smtClean="0"/>
              <a:t>«Исторический портрет» магнита.</a:t>
            </a:r>
          </a:p>
          <a:p>
            <a:r>
              <a:rPr lang="ru-RU" altLang="ru-RU" smtClean="0"/>
              <a:t>Его свойства и объяснение.</a:t>
            </a:r>
          </a:p>
          <a:p>
            <a:r>
              <a:rPr lang="ru-RU" altLang="ru-RU" smtClean="0"/>
              <a:t>Магнитное поле Земли и полярные сияния.</a:t>
            </a:r>
          </a:p>
        </p:txBody>
      </p:sp>
      <p:pic>
        <p:nvPicPr>
          <p:cNvPr id="6149" name="Picture 7" descr="i?id=36397680-00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11144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i?id=36397680-00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260350"/>
            <a:ext cx="11144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Постоянные  магниты</a:t>
            </a:r>
          </a:p>
        </p:txBody>
      </p:sp>
      <p:grpSp>
        <p:nvGrpSpPr>
          <p:cNvPr id="7171" name="Group 12"/>
          <p:cNvGrpSpPr>
            <a:grpSpLocks/>
          </p:cNvGrpSpPr>
          <p:nvPr/>
        </p:nvGrpSpPr>
        <p:grpSpPr bwMode="auto">
          <a:xfrm>
            <a:off x="527050" y="3500438"/>
            <a:ext cx="1911350" cy="1981200"/>
            <a:chOff x="1402" y="2173"/>
            <a:chExt cx="1433" cy="1335"/>
          </a:xfrm>
        </p:grpSpPr>
        <p:grpSp>
          <p:nvGrpSpPr>
            <p:cNvPr id="7186" name="Group 8"/>
            <p:cNvGrpSpPr>
              <a:grpSpLocks/>
            </p:cNvGrpSpPr>
            <p:nvPr/>
          </p:nvGrpSpPr>
          <p:grpSpPr bwMode="auto">
            <a:xfrm>
              <a:off x="1402" y="2185"/>
              <a:ext cx="1401" cy="1323"/>
              <a:chOff x="1402" y="2185"/>
              <a:chExt cx="1401" cy="1323"/>
            </a:xfrm>
          </p:grpSpPr>
          <p:sp>
            <p:nvSpPr>
              <p:cNvPr id="8" name="AutoShape 6"/>
              <p:cNvSpPr>
                <a:spLocks noChangeArrowheads="1"/>
              </p:cNvSpPr>
              <p:nvPr/>
            </p:nvSpPr>
            <p:spPr bwMode="auto">
              <a:xfrm rot="2700000">
                <a:off x="1490" y="2097"/>
                <a:ext cx="1225" cy="1401"/>
              </a:xfrm>
              <a:custGeom>
                <a:avLst/>
                <a:gdLst>
                  <a:gd name="G0" fmla="+- 6572 0 0"/>
                  <a:gd name="G1" fmla="+- -8727760 0 0"/>
                  <a:gd name="G2" fmla="+- 0 0 -8727760"/>
                  <a:gd name="T0" fmla="*/ 0 256 1"/>
                  <a:gd name="T1" fmla="*/ 180 256 1"/>
                  <a:gd name="G3" fmla="+- -8727760 T0 T1"/>
                  <a:gd name="T2" fmla="*/ 0 256 1"/>
                  <a:gd name="T3" fmla="*/ 90 256 1"/>
                  <a:gd name="G4" fmla="+- -8727760 T2 T3"/>
                  <a:gd name="G5" fmla="*/ G4 2 1"/>
                  <a:gd name="T4" fmla="*/ 90 256 1"/>
                  <a:gd name="T5" fmla="*/ 0 256 1"/>
                  <a:gd name="G6" fmla="+- -8727760 T4 T5"/>
                  <a:gd name="G7" fmla="*/ G6 2 1"/>
                  <a:gd name="G8" fmla="abs -8727760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6572"/>
                  <a:gd name="G18" fmla="*/ 6572 1 2"/>
                  <a:gd name="G19" fmla="+- G18 5400 0"/>
                  <a:gd name="G20" fmla="cos G19 -8727760"/>
                  <a:gd name="G21" fmla="sin G19 -8727760"/>
                  <a:gd name="G22" fmla="+- G20 10800 0"/>
                  <a:gd name="G23" fmla="+- G21 10800 0"/>
                  <a:gd name="G24" fmla="+- 10800 0 G20"/>
                  <a:gd name="G25" fmla="+- 6572 10800 0"/>
                  <a:gd name="G26" fmla="?: G9 G17 G25"/>
                  <a:gd name="G27" fmla="?: G9 0 21600"/>
                  <a:gd name="G28" fmla="cos 10800 -8727760"/>
                  <a:gd name="G29" fmla="sin 10800 -8727760"/>
                  <a:gd name="G30" fmla="sin 6572 -8727760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8727760 G34 0"/>
                  <a:gd name="G36" fmla="?: G6 G35 G31"/>
                  <a:gd name="G37" fmla="+- 21600 0 G36"/>
                  <a:gd name="G38" fmla="?: G4 0 G33"/>
                  <a:gd name="G39" fmla="?: -8727760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4856 w 21600"/>
                  <a:gd name="T15" fmla="*/ 4465 h 21600"/>
                  <a:gd name="T16" fmla="*/ 10800 w 21600"/>
                  <a:gd name="T17" fmla="*/ 4228 h 21600"/>
                  <a:gd name="T18" fmla="*/ 16744 w 21600"/>
                  <a:gd name="T19" fmla="*/ 4465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6303" y="6007"/>
                    </a:moveTo>
                    <a:cubicBezTo>
                      <a:pt x="7521" y="4864"/>
                      <a:pt x="9129" y="4227"/>
                      <a:pt x="10800" y="4228"/>
                    </a:cubicBezTo>
                    <a:cubicBezTo>
                      <a:pt x="12470" y="4228"/>
                      <a:pt x="14078" y="4864"/>
                      <a:pt x="15296" y="6007"/>
                    </a:cubicBezTo>
                    <a:lnTo>
                      <a:pt x="18189" y="2923"/>
                    </a:lnTo>
                    <a:cubicBezTo>
                      <a:pt x="16187" y="1045"/>
                      <a:pt x="13545" y="-1"/>
                      <a:pt x="10799" y="0"/>
                    </a:cubicBezTo>
                    <a:cubicBezTo>
                      <a:pt x="8054" y="0"/>
                      <a:pt x="5412" y="1045"/>
                      <a:pt x="3410" y="292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solidFill>
                  <a:schemeClr val="accent2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latin typeface="Arial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2505" y="2737"/>
                <a:ext cx="282" cy="771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solidFill>
                  <a:schemeClr val="accent2">
                    <a:lumMod val="5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latin typeface="Arial" charset="0"/>
                </a:endParaRPr>
              </a:p>
            </p:txBody>
          </p:sp>
        </p:grpSp>
        <p:grpSp>
          <p:nvGrpSpPr>
            <p:cNvPr id="7187" name="Group 9"/>
            <p:cNvGrpSpPr>
              <a:grpSpLocks/>
            </p:cNvGrpSpPr>
            <p:nvPr/>
          </p:nvGrpSpPr>
          <p:grpSpPr bwMode="auto">
            <a:xfrm flipH="1">
              <a:off x="1489" y="2173"/>
              <a:ext cx="1346" cy="1335"/>
              <a:chOff x="1429" y="2173"/>
              <a:chExt cx="1346" cy="1335"/>
            </a:xfrm>
          </p:grpSpPr>
          <p:sp>
            <p:nvSpPr>
              <p:cNvPr id="6" name="AutoShape 10"/>
              <p:cNvSpPr>
                <a:spLocks noChangeArrowheads="1"/>
              </p:cNvSpPr>
              <p:nvPr/>
            </p:nvSpPr>
            <p:spPr bwMode="auto">
              <a:xfrm rot="2700000">
                <a:off x="1479" y="2123"/>
                <a:ext cx="1225" cy="1325"/>
              </a:xfrm>
              <a:custGeom>
                <a:avLst/>
                <a:gdLst>
                  <a:gd name="G0" fmla="+- 6572 0 0"/>
                  <a:gd name="G1" fmla="+- -8727760 0 0"/>
                  <a:gd name="G2" fmla="+- 0 0 -8727760"/>
                  <a:gd name="T0" fmla="*/ 0 256 1"/>
                  <a:gd name="T1" fmla="*/ 180 256 1"/>
                  <a:gd name="G3" fmla="+- -8727760 T0 T1"/>
                  <a:gd name="T2" fmla="*/ 0 256 1"/>
                  <a:gd name="T3" fmla="*/ 90 256 1"/>
                  <a:gd name="G4" fmla="+- -8727760 T2 T3"/>
                  <a:gd name="G5" fmla="*/ G4 2 1"/>
                  <a:gd name="T4" fmla="*/ 90 256 1"/>
                  <a:gd name="T5" fmla="*/ 0 256 1"/>
                  <a:gd name="G6" fmla="+- -8727760 T4 T5"/>
                  <a:gd name="G7" fmla="*/ G6 2 1"/>
                  <a:gd name="G8" fmla="abs -8727760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6572"/>
                  <a:gd name="G18" fmla="*/ 6572 1 2"/>
                  <a:gd name="G19" fmla="+- G18 5400 0"/>
                  <a:gd name="G20" fmla="cos G19 -8727760"/>
                  <a:gd name="G21" fmla="sin G19 -8727760"/>
                  <a:gd name="G22" fmla="+- G20 10800 0"/>
                  <a:gd name="G23" fmla="+- G21 10800 0"/>
                  <a:gd name="G24" fmla="+- 10800 0 G20"/>
                  <a:gd name="G25" fmla="+- 6572 10800 0"/>
                  <a:gd name="G26" fmla="?: G9 G17 G25"/>
                  <a:gd name="G27" fmla="?: G9 0 21600"/>
                  <a:gd name="G28" fmla="cos 10800 -8727760"/>
                  <a:gd name="G29" fmla="sin 10800 -8727760"/>
                  <a:gd name="G30" fmla="sin 6572 -8727760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8727760 G34 0"/>
                  <a:gd name="G36" fmla="?: G6 G35 G31"/>
                  <a:gd name="G37" fmla="+- 21600 0 G36"/>
                  <a:gd name="G38" fmla="?: G4 0 G33"/>
                  <a:gd name="G39" fmla="?: -8727760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4856 w 21600"/>
                  <a:gd name="T15" fmla="*/ 4465 h 21600"/>
                  <a:gd name="T16" fmla="*/ 10800 w 21600"/>
                  <a:gd name="T17" fmla="*/ 4228 h 21600"/>
                  <a:gd name="T18" fmla="*/ 16744 w 21600"/>
                  <a:gd name="T19" fmla="*/ 4465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6303" y="6007"/>
                    </a:moveTo>
                    <a:cubicBezTo>
                      <a:pt x="7521" y="4864"/>
                      <a:pt x="9129" y="4227"/>
                      <a:pt x="10800" y="4228"/>
                    </a:cubicBezTo>
                    <a:cubicBezTo>
                      <a:pt x="12470" y="4228"/>
                      <a:pt x="14078" y="4864"/>
                      <a:pt x="15296" y="6007"/>
                    </a:cubicBezTo>
                    <a:lnTo>
                      <a:pt x="18189" y="2923"/>
                    </a:lnTo>
                    <a:cubicBezTo>
                      <a:pt x="16187" y="1045"/>
                      <a:pt x="13545" y="-1"/>
                      <a:pt x="10799" y="0"/>
                    </a:cubicBezTo>
                    <a:cubicBezTo>
                      <a:pt x="8054" y="0"/>
                      <a:pt x="5412" y="1045"/>
                      <a:pt x="3410" y="2923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ln>
                    <a:solidFill>
                      <a:srgbClr val="C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189" name="Rectangle 11"/>
              <p:cNvSpPr>
                <a:spLocks noChangeArrowheads="1"/>
              </p:cNvSpPr>
              <p:nvPr/>
            </p:nvSpPr>
            <p:spPr bwMode="auto">
              <a:xfrm>
                <a:off x="2507" y="2737"/>
                <a:ext cx="268" cy="771"/>
              </a:xfrm>
              <a:prstGeom prst="rect">
                <a:avLst/>
              </a:prstGeom>
              <a:solidFill>
                <a:srgbClr val="C00000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pitchFamily="34" charset="0"/>
                </a:endParaRPr>
              </a:p>
            </p:txBody>
          </p:sp>
        </p:grpSp>
      </p:grpSp>
      <p:sp>
        <p:nvSpPr>
          <p:cNvPr id="7172" name="Text Box 24"/>
          <p:cNvSpPr txBox="1">
            <a:spLocks noChangeArrowheads="1"/>
          </p:cNvSpPr>
          <p:nvPr/>
        </p:nvSpPr>
        <p:spPr bwMode="auto">
          <a:xfrm>
            <a:off x="2500313" y="3286125"/>
            <a:ext cx="4214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2400" b="1">
                <a:cs typeface="Times New Roman" pitchFamily="18" charset="0"/>
              </a:rPr>
              <a:t>N</a:t>
            </a:r>
            <a:r>
              <a:rPr lang="ru-RU" altLang="ru-RU" sz="2400" b="1">
                <a:cs typeface="Times New Roman" pitchFamily="18" charset="0"/>
              </a:rPr>
              <a:t> – северный полюс магнита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 </a:t>
            </a:r>
            <a:r>
              <a:rPr lang="en-US" altLang="ru-RU" sz="2400" b="1">
                <a:cs typeface="Times New Roman" pitchFamily="18" charset="0"/>
              </a:rPr>
              <a:t>S</a:t>
            </a:r>
            <a:r>
              <a:rPr lang="ru-RU" altLang="ru-RU" sz="2400" b="1">
                <a:cs typeface="Times New Roman" pitchFamily="18" charset="0"/>
              </a:rPr>
              <a:t> – южный полюс магнита</a:t>
            </a:r>
          </a:p>
        </p:txBody>
      </p:sp>
      <p:sp>
        <p:nvSpPr>
          <p:cNvPr id="11" name="Rectangle 13"/>
          <p:cNvSpPr txBox="1">
            <a:spLocks noChangeArrowheads="1"/>
          </p:cNvSpPr>
          <p:nvPr/>
        </p:nvSpPr>
        <p:spPr bwMode="white">
          <a:xfrm>
            <a:off x="214313" y="1214438"/>
            <a:ext cx="714375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2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Постоянные магниты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тела, сохраняющие длительное время намагниченность.</a:t>
            </a:r>
          </a:p>
        </p:txBody>
      </p:sp>
      <p:grpSp>
        <p:nvGrpSpPr>
          <p:cNvPr id="7174" name="Group 16"/>
          <p:cNvGrpSpPr>
            <a:grpSpLocks/>
          </p:cNvGrpSpPr>
          <p:nvPr/>
        </p:nvGrpSpPr>
        <p:grpSpPr bwMode="auto">
          <a:xfrm>
            <a:off x="4786313" y="5214938"/>
            <a:ext cx="3168650" cy="431800"/>
            <a:chOff x="3515" y="2614"/>
            <a:chExt cx="1996" cy="340"/>
          </a:xfrm>
        </p:grpSpPr>
        <p:sp>
          <p:nvSpPr>
            <p:cNvPr id="7184" name="Rectangle 14"/>
            <p:cNvSpPr>
              <a:spLocks noChangeArrowheads="1"/>
            </p:cNvSpPr>
            <p:nvPr/>
          </p:nvSpPr>
          <p:spPr bwMode="auto">
            <a:xfrm>
              <a:off x="3515" y="2614"/>
              <a:ext cx="998" cy="34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4513" y="2614"/>
              <a:ext cx="998" cy="34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latin typeface="Arial" charset="0"/>
              </a:endParaRPr>
            </a:p>
          </p:txBody>
        </p:sp>
      </p:grpSp>
      <p:sp>
        <p:nvSpPr>
          <p:cNvPr id="7175" name="Text Box 17"/>
          <p:cNvSpPr txBox="1">
            <a:spLocks noChangeArrowheads="1"/>
          </p:cNvSpPr>
          <p:nvPr/>
        </p:nvSpPr>
        <p:spPr bwMode="auto">
          <a:xfrm>
            <a:off x="0" y="5715000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Дугообразный магнит</a:t>
            </a:r>
          </a:p>
        </p:txBody>
      </p:sp>
      <p:sp>
        <p:nvSpPr>
          <p:cNvPr id="7176" name="Text Box 18"/>
          <p:cNvSpPr txBox="1">
            <a:spLocks noChangeArrowheads="1"/>
          </p:cNvSpPr>
          <p:nvPr/>
        </p:nvSpPr>
        <p:spPr bwMode="auto">
          <a:xfrm>
            <a:off x="5000625" y="5715000"/>
            <a:ext cx="2857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cs typeface="Times New Roman" pitchFamily="18" charset="0"/>
              </a:rPr>
              <a:t>Полосовой магнит</a:t>
            </a:r>
          </a:p>
        </p:txBody>
      </p:sp>
      <p:sp>
        <p:nvSpPr>
          <p:cNvPr id="7177" name="Прямоугольник 16"/>
          <p:cNvSpPr>
            <a:spLocks noChangeArrowheads="1"/>
          </p:cNvSpPr>
          <p:nvPr/>
        </p:nvSpPr>
        <p:spPr bwMode="auto">
          <a:xfrm>
            <a:off x="2071688" y="5143500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>
                <a:solidFill>
                  <a:schemeClr val="bg1"/>
                </a:solidFill>
                <a:cs typeface="Times New Roman" pitchFamily="18" charset="0"/>
              </a:rPr>
              <a:t>N</a:t>
            </a:r>
            <a:endParaRPr lang="ru-RU" altLang="ru-RU" sz="20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72375" y="5214938"/>
            <a:ext cx="36988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179" name="Прямоугольник 18"/>
          <p:cNvSpPr>
            <a:spLocks noChangeArrowheads="1"/>
          </p:cNvSpPr>
          <p:nvPr/>
        </p:nvSpPr>
        <p:spPr bwMode="auto">
          <a:xfrm>
            <a:off x="642938" y="5072063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>
                <a:solidFill>
                  <a:schemeClr val="bg1"/>
                </a:solidFill>
                <a:cs typeface="Times New Roman" pitchFamily="18" charset="0"/>
              </a:rPr>
              <a:t>S</a:t>
            </a:r>
            <a:endParaRPr lang="ru-RU" altLang="ru-RU" sz="20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7180" name="Прямоугольник 19"/>
          <p:cNvSpPr>
            <a:spLocks noChangeArrowheads="1"/>
          </p:cNvSpPr>
          <p:nvPr/>
        </p:nvSpPr>
        <p:spPr bwMode="auto">
          <a:xfrm>
            <a:off x="4857750" y="5214938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>
                <a:solidFill>
                  <a:schemeClr val="bg1"/>
                </a:solidFill>
                <a:cs typeface="Times New Roman" pitchFamily="18" charset="0"/>
              </a:rPr>
              <a:t>S</a:t>
            </a:r>
            <a:endParaRPr lang="ru-RU" altLang="ru-RU" sz="20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7181" name="Прямоугольник 20"/>
          <p:cNvSpPr>
            <a:spLocks noChangeArrowheads="1"/>
          </p:cNvSpPr>
          <p:nvPr/>
        </p:nvSpPr>
        <p:spPr bwMode="auto">
          <a:xfrm>
            <a:off x="214313" y="2636838"/>
            <a:ext cx="8929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>
                <a:solidFill>
                  <a:srgbClr val="C00000"/>
                </a:solidFill>
                <a:cs typeface="Times New Roman" pitchFamily="18" charset="0"/>
              </a:rPr>
              <a:t>Полюс</a:t>
            </a:r>
            <a:r>
              <a:rPr lang="ru-RU" altLang="ru-RU" sz="2000" b="1" i="1">
                <a:cs typeface="Times New Roman" pitchFamily="18" charset="0"/>
              </a:rPr>
              <a:t> </a:t>
            </a:r>
            <a:r>
              <a:rPr lang="ru-RU" altLang="ru-RU" sz="2000" b="1" i="1">
                <a:solidFill>
                  <a:srgbClr val="C00000"/>
                </a:solidFill>
                <a:cs typeface="Times New Roman" pitchFamily="18" charset="0"/>
              </a:rPr>
              <a:t>магнита </a:t>
            </a:r>
            <a:r>
              <a:rPr lang="ru-RU" altLang="ru-RU" sz="2000" b="1">
                <a:cs typeface="Times New Roman" pitchFamily="18" charset="0"/>
              </a:rPr>
              <a:t>– место на поверхности магнита,  где магнитное поле является наиболее сильным.</a:t>
            </a:r>
          </a:p>
        </p:txBody>
      </p:sp>
      <p:pic>
        <p:nvPicPr>
          <p:cNvPr id="22" name="Рисунок 21" descr="Рисунок7.jp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9454" y="1357298"/>
            <a:ext cx="2000264" cy="1428760"/>
          </a:xfrm>
          <a:prstGeom prst="rect">
            <a:avLst/>
          </a:prstGeom>
        </p:spPr>
      </p:pic>
      <p:pic>
        <p:nvPicPr>
          <p:cNvPr id="23" name="Рисунок 22" descr="Рисунок6.jpg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0892" y="3286124"/>
            <a:ext cx="1928826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" descr="1209149832_12.jpg"/>
          <p:cNvPicPr>
            <a:picLocks noChangeAspect="1"/>
          </p:cNvPicPr>
          <p:nvPr/>
        </p:nvPicPr>
        <p:blipFill>
          <a:blip r:embed="rId2">
            <a:lum bright="16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75" y="3786188"/>
            <a:ext cx="205105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9144000" cy="874712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Искусственные и естественные магниты</a:t>
            </a: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357188" y="1143000"/>
            <a:ext cx="8358187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  <a:cs typeface="Times New Roman" pitchFamily="18" charset="0"/>
              </a:rPr>
              <a:t>Искусственные магниты - </a:t>
            </a:r>
            <a:r>
              <a:rPr lang="ru-RU" altLang="ru-RU" sz="2800" b="1">
                <a:cs typeface="Times New Roman" pitchFamily="18" charset="0"/>
              </a:rPr>
              <a:t>сталь, никель, кобальт</a:t>
            </a:r>
            <a:r>
              <a:rPr lang="ru-RU" altLang="ru-RU" sz="3600" b="1">
                <a:cs typeface="Times New Roman" pitchFamily="18" charset="0"/>
              </a:rPr>
              <a:t>.</a:t>
            </a:r>
            <a:endParaRPr lang="ru-RU" altLang="ru-RU" sz="2800" b="1" i="1">
              <a:solidFill>
                <a:srgbClr val="C00000"/>
              </a:solidFill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800" b="1" i="1">
              <a:solidFill>
                <a:srgbClr val="C00000"/>
              </a:solidFill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2800" b="1" i="1">
              <a:solidFill>
                <a:srgbClr val="C00000"/>
              </a:solidFill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i="1">
                <a:solidFill>
                  <a:srgbClr val="C00000"/>
                </a:solidFill>
                <a:cs typeface="Times New Roman" pitchFamily="18" charset="0"/>
              </a:rPr>
              <a:t>Естественные магниты - </a:t>
            </a:r>
            <a:r>
              <a:rPr lang="ru-RU" altLang="ru-RU" sz="2800" b="1">
                <a:cs typeface="Times New Roman" pitchFamily="18" charset="0"/>
              </a:rPr>
              <a:t>магнитный железняк</a:t>
            </a:r>
            <a:r>
              <a:rPr lang="ru-RU" altLang="ru-RU" sz="3600" b="1">
                <a:cs typeface="Times New Roman" pitchFamily="18" charset="0"/>
              </a:rPr>
              <a:t>.</a:t>
            </a: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1785938"/>
            <a:ext cx="2000250" cy="1487487"/>
          </a:xfrm>
          <a:prstGeom prst="rect">
            <a:avLst/>
          </a:prstGeom>
          <a:noFill/>
          <a:ln w="317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 descr="Картинка 20 из 5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7483647" y="-1128713"/>
            <a:ext cx="3000375" cy="233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8" descr="Картинка 20 из 5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7483647" y="-1128713"/>
            <a:ext cx="3000375" cy="233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Rectangle 9"/>
          <p:cNvSpPr>
            <a:spLocks noChangeArrowheads="1"/>
          </p:cNvSpPr>
          <p:nvPr/>
        </p:nvSpPr>
        <p:spPr bwMode="auto">
          <a:xfrm>
            <a:off x="214313" y="5240338"/>
            <a:ext cx="8715375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3174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>
                <a:cs typeface="Times New Roman" pitchFamily="18" charset="0"/>
              </a:rPr>
              <a:t>Природные магниты, т.е. кусочки </a:t>
            </a:r>
            <a:r>
              <a:rPr lang="ru-RU" altLang="ru-RU" sz="2000" b="1" i="1">
                <a:solidFill>
                  <a:srgbClr val="C00000"/>
                </a:solidFill>
                <a:cs typeface="Times New Roman" pitchFamily="18" charset="0"/>
              </a:rPr>
              <a:t>магнитного железняка </a:t>
            </a:r>
            <a:r>
              <a:rPr lang="ru-RU" altLang="ru-RU" sz="2000" b="1">
                <a:cs typeface="Times New Roman" pitchFamily="18" charset="0"/>
              </a:rPr>
              <a:t>- магнетита (химический состав 31% FeO и 69% Fe2O3), в разных странах назывались по-разному: китайцы называли магнит – «чу-ши»; греки – «адамас» и «каламита».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cs typeface="Times New Roman" pitchFamily="18" charset="0"/>
            </a:endParaRPr>
          </a:p>
        </p:txBody>
      </p:sp>
      <p:pic>
        <p:nvPicPr>
          <p:cNvPr id="9" name="Picture 5" descr="http://www.rapides.k12.la.us/VI/alyellow/magnet-comparison.jpg"/>
          <p:cNvPicPr>
            <a:picLocks noChangeAspect="1" noChangeArrowheads="1"/>
          </p:cNvPicPr>
          <p:nvPr/>
        </p:nvPicPr>
        <p:blipFill>
          <a:blip r:embed="rId6">
            <a:lum bright="-30000" contrast="50000"/>
          </a:blip>
          <a:srcRect/>
          <a:stretch>
            <a:fillRect/>
          </a:stretch>
        </p:blipFill>
        <p:spPr bwMode="auto">
          <a:xfrm>
            <a:off x="4857750" y="1857375"/>
            <a:ext cx="2071688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smtClean="0">
                <a:solidFill>
                  <a:srgbClr val="002060"/>
                </a:solidFill>
              </a:rPr>
              <a:t>История возникновения магнитов</a:t>
            </a:r>
            <a:endParaRPr lang="ru-RU" altLang="ru-RU" sz="4000" b="1" smtClean="0">
              <a:solidFill>
                <a:srgbClr val="00206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525588"/>
            <a:ext cx="4968875" cy="4527550"/>
          </a:xfrm>
        </p:spPr>
        <p:txBody>
          <a:bodyPr/>
          <a:lstStyle/>
          <a:p>
            <a:pPr marL="0" indent="177800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История открытия магнитов насчитывает свыше 2,5 тысяч лет.</a:t>
            </a:r>
          </a:p>
          <a:p>
            <a:pPr marL="0" indent="177800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Однажды пастух по имени Магнус, бродя по незнакомому полю, наткнулся на камень, который странным образом притягивал железный наконечник его палки, а сапоги, в которой были гвозди, с трудом отрывались от земли.</a:t>
            </a:r>
          </a:p>
          <a:p>
            <a:pPr marL="0" indent="177800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(Ближний Восток, 5 век до нашей эры).</a:t>
            </a:r>
          </a:p>
          <a:p>
            <a:pPr marL="0" indent="177800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С тех пор этот камень стали называть «камнем Магнуса», спустя некоторое время просто магнит. В том пустынном поле, где Магнус обнаружил первый магнитный камень позже были найдены залежи железной руды.</a:t>
            </a:r>
          </a:p>
          <a:p>
            <a:pPr marL="0" indent="177800">
              <a:lnSpc>
                <a:spcPct val="80000"/>
              </a:lnSpc>
              <a:buFontTx/>
              <a:buNone/>
            </a:pPr>
            <a:r>
              <a:rPr lang="ru-RU" altLang="ru-RU" sz="1800" b="1" smtClean="0"/>
              <a:t>Тит Лукреций Кар в своём сочинении «О природе вещей» писал, что камень, притягивающий железо назывался в Греции магнитом.</a:t>
            </a:r>
          </a:p>
        </p:txBody>
      </p:sp>
      <p:pic>
        <p:nvPicPr>
          <p:cNvPr id="9220" name="Picture 4" descr="magnetit_krist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4076700"/>
            <a:ext cx="3505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m51\Pictures\Рисунок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59" y="980728"/>
            <a:ext cx="2665677" cy="281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002060"/>
                </a:solidFill>
              </a:rPr>
              <a:t>Гильберт Уильям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4114800" cy="49530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altLang="ru-RU" sz="1800" smtClean="0"/>
              <a:t>В 1600 году издал книгу « О магните, магнитных телах и большом магните- Земле», в которой описаны его опыты над магнитами и электрическими свойствами тел.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altLang="ru-RU" sz="1800" smtClean="0"/>
              <a:t>Гильберт создал первую теорию магнитных явлений. Он установил, что любые магниты имеют по два полюса, при этом разноименные полюсы притягиваются, а одноименные отталкиваются. 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altLang="ru-RU" sz="1800" smtClean="0"/>
              <a:t>Проводя опыт с железным шаром, впервые выдвинул предположение о том, что Земля является гигантским магнитом. Также он предположил идею о том, что магнитные полюсы Земли могут  не совпадать с географическими полюсами планеты.</a:t>
            </a:r>
          </a:p>
        </p:txBody>
      </p:sp>
      <p:pic>
        <p:nvPicPr>
          <p:cNvPr id="10244" name="Рисунок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0200" y="1676400"/>
            <a:ext cx="3276600" cy="457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1342</Words>
  <Application>Microsoft Office PowerPoint</Application>
  <PresentationFormat>Экран (4:3)</PresentationFormat>
  <Paragraphs>138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Оформление по умолчанию</vt:lpstr>
      <vt:lpstr>Презентация PowerPoint</vt:lpstr>
      <vt:lpstr>Что вы наблюдаете?</vt:lpstr>
      <vt:lpstr>Презентация PowerPoint</vt:lpstr>
      <vt:lpstr>Цель урока:</vt:lpstr>
      <vt:lpstr>Задачи урока:</vt:lpstr>
      <vt:lpstr>Постоянные  магниты</vt:lpstr>
      <vt:lpstr>Искусственные и естественные магниты</vt:lpstr>
      <vt:lpstr>История возникновения магнитов</vt:lpstr>
      <vt:lpstr>Гильберт Уильям</vt:lpstr>
      <vt:lpstr> Андре-Мари Ампер</vt:lpstr>
      <vt:lpstr>Исследование учащихся</vt:lpstr>
      <vt:lpstr>Свойства постоянных магнитов</vt:lpstr>
      <vt:lpstr>                               Вопросы: 1. Можно ли отделить северный магнитный полюс от южного или получить магнит с одним полюсом? 2. Почему тело обладает магнитными свойствами? </vt:lpstr>
      <vt:lpstr>Гипотеза Ампера</vt:lpstr>
      <vt:lpstr>- Магнит состоит из множества крошечных магнитиков, их назвали доменами. У каждого домена есть 2 полюса: северный и южный. Домены есть даже в ненамагниченном железе!                                                   - Пока железо не намагнитили, его домены ориентированы беспорядочно. А когда кусок железа намагнитят, все домены поворачиваются.  - Домены не исчезают, исчезает намагниченность, т.е. их упорядоченное расположение.</vt:lpstr>
      <vt:lpstr>Выводы:</vt:lpstr>
      <vt:lpstr>Магнитное поле Земли</vt:lpstr>
      <vt:lpstr>Магнитные полюсы Земли</vt:lpstr>
      <vt:lpstr>Домашнее задание</vt:lpstr>
      <vt:lpstr>Магнитное поле Земли</vt:lpstr>
      <vt:lpstr>Магнитное поле Земли</vt:lpstr>
      <vt:lpstr>Компас</vt:lpstr>
      <vt:lpstr>Презентация PowerPoint</vt:lpstr>
      <vt:lpstr>Действие магнитного поля Земли на человека</vt:lpstr>
      <vt:lpstr>Магниты в нашей жизни</vt:lpstr>
      <vt:lpstr>Рефлексия: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вы наблюдаете?</dc:title>
  <dc:creator>User</dc:creator>
  <cp:lastModifiedBy>Пуденкова</cp:lastModifiedBy>
  <cp:revision>37</cp:revision>
  <dcterms:created xsi:type="dcterms:W3CDTF">2014-01-26T16:37:21Z</dcterms:created>
  <dcterms:modified xsi:type="dcterms:W3CDTF">2014-06-25T08:59:40Z</dcterms:modified>
</cp:coreProperties>
</file>