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149" autoAdjust="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F299B-5691-47AE-A87F-B2A005D9379E}" type="datetimeFigureOut">
              <a:rPr lang="ru-RU" smtClean="0"/>
              <a:pPr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5E150-F60D-423C-B218-FB37D28EDD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85738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. Плавлению твердого вещества соответствует участок графика</a:t>
            </a:r>
            <a:br>
              <a:rPr lang="ru-RU" b="1" dirty="0" smtClean="0"/>
            </a:br>
            <a:r>
              <a:rPr lang="ru-RU" b="1" dirty="0" smtClean="0"/>
              <a:t>1) АВ</a:t>
            </a:r>
            <a:r>
              <a:rPr lang="en-US" b="1" dirty="0" smtClean="0"/>
              <a:t>    </a:t>
            </a:r>
            <a:r>
              <a:rPr lang="ru-RU" b="1" dirty="0" smtClean="0"/>
              <a:t> 2)ВС  </a:t>
            </a:r>
            <a:r>
              <a:rPr lang="en-US" b="1" dirty="0" smtClean="0"/>
              <a:t>   </a:t>
            </a:r>
            <a:r>
              <a:rPr lang="ru-RU" b="1" dirty="0" smtClean="0"/>
              <a:t>3) </a:t>
            </a:r>
            <a:r>
              <a:rPr lang="en-US" b="1" dirty="0" smtClean="0"/>
              <a:t>CD     4)EF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45720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              </a:t>
            </a:r>
            <a:r>
              <a:rPr lang="en-US" dirty="0" smtClean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aseline="30000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                                  </a:t>
            </a:r>
            <a:r>
              <a:rPr lang="en-US" dirty="0" smtClean="0">
                <a:solidFill>
                  <a:schemeClr val="tx1"/>
                </a:solidFill>
              </a:rPr>
              <a:t>D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                                         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                         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</a:t>
            </a:r>
            <a:r>
              <a:rPr lang="en-US" dirty="0" smtClean="0">
                <a:solidFill>
                  <a:schemeClr val="tx1"/>
                </a:solidFill>
              </a:rPr>
              <a:t>B             C                                  E           F  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мин</a:t>
            </a:r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en-US" dirty="0" smtClean="0">
                <a:solidFill>
                  <a:schemeClr val="tx1"/>
                </a:solidFill>
              </a:rPr>
              <a:t> A                                                                               G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142976" y="4429132"/>
            <a:ext cx="735811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-999767" y="4500173"/>
            <a:ext cx="428548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14348" y="4857760"/>
            <a:ext cx="1714512" cy="857256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4429132"/>
            <a:ext cx="1428760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428992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929190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388" y="4429132"/>
            <a:ext cx="1285884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286644" y="4857760"/>
            <a:ext cx="1571636" cy="71438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43042" y="0"/>
            <a:ext cx="5786478" cy="92867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u="sng" dirty="0" smtClean="0"/>
              <a:t>О Т В Е Т Ы :</a:t>
            </a:r>
            <a:endParaRPr lang="ru-RU" b="1" i="1" u="sng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357422" y="1000108"/>
            <a:ext cx="4286280" cy="58578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000" b="1" i="1" dirty="0" smtClean="0"/>
              <a:t>1 – 2</a:t>
            </a:r>
          </a:p>
          <a:p>
            <a:pPr algn="ctr">
              <a:buNone/>
            </a:pPr>
            <a:r>
              <a:rPr lang="ru-RU" sz="4000" b="1" i="1" dirty="0" smtClean="0"/>
              <a:t>2 – 3</a:t>
            </a:r>
          </a:p>
          <a:p>
            <a:pPr algn="ctr">
              <a:buNone/>
            </a:pPr>
            <a:r>
              <a:rPr lang="ru-RU" sz="4000" b="1" i="1" dirty="0" smtClean="0"/>
              <a:t>3 – 1</a:t>
            </a:r>
          </a:p>
          <a:p>
            <a:pPr algn="ctr">
              <a:buNone/>
            </a:pPr>
            <a:r>
              <a:rPr lang="ru-RU" sz="4000" b="1" i="1" dirty="0" smtClean="0"/>
              <a:t>4 – 2</a:t>
            </a:r>
          </a:p>
          <a:p>
            <a:pPr algn="ctr">
              <a:buNone/>
            </a:pPr>
            <a:r>
              <a:rPr lang="ru-RU" sz="4000" b="1" i="1" dirty="0" smtClean="0"/>
              <a:t>5 – 1</a:t>
            </a:r>
          </a:p>
          <a:p>
            <a:pPr algn="ctr">
              <a:buNone/>
            </a:pPr>
            <a:r>
              <a:rPr lang="ru-RU" sz="4000" b="1" i="1" dirty="0" smtClean="0"/>
              <a:t>6 – 3</a:t>
            </a:r>
          </a:p>
          <a:p>
            <a:pPr algn="ctr">
              <a:buNone/>
            </a:pPr>
            <a:r>
              <a:rPr lang="ru-RU" sz="4000" b="1" i="1" dirty="0" smtClean="0"/>
              <a:t>7 – 2</a:t>
            </a:r>
          </a:p>
          <a:p>
            <a:pPr algn="ctr">
              <a:buNone/>
            </a:pPr>
            <a:r>
              <a:rPr lang="ru-RU" sz="4000" b="1" i="1" dirty="0" smtClean="0"/>
              <a:t>8 – 1</a:t>
            </a:r>
          </a:p>
          <a:p>
            <a:pPr algn="ctr">
              <a:buNone/>
            </a:pPr>
            <a:r>
              <a:rPr lang="ru-RU" sz="4000" b="1" i="1" dirty="0" smtClean="0"/>
              <a:t>9 – 1</a:t>
            </a:r>
          </a:p>
          <a:p>
            <a:pPr algn="ctr">
              <a:buNone/>
            </a:pP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85738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2</a:t>
            </a:r>
            <a:r>
              <a:rPr lang="ru-RU" b="1" dirty="0" smtClean="0"/>
              <a:t>. Нагреванию жидкости соответствует участок графика</a:t>
            </a:r>
            <a:br>
              <a:rPr lang="ru-RU" b="1" dirty="0" smtClean="0"/>
            </a:br>
            <a:r>
              <a:rPr lang="ru-RU" b="1" dirty="0" smtClean="0"/>
              <a:t>1) АВ</a:t>
            </a:r>
            <a:r>
              <a:rPr lang="en-US" b="1" dirty="0" smtClean="0"/>
              <a:t>    </a:t>
            </a:r>
            <a:r>
              <a:rPr lang="ru-RU" b="1" dirty="0" smtClean="0"/>
              <a:t> 2)ВС  </a:t>
            </a:r>
            <a:r>
              <a:rPr lang="en-US" b="1" dirty="0" smtClean="0"/>
              <a:t>   </a:t>
            </a:r>
            <a:r>
              <a:rPr lang="ru-RU" b="1" dirty="0" smtClean="0"/>
              <a:t>3) </a:t>
            </a:r>
            <a:r>
              <a:rPr lang="en-US" b="1" dirty="0" smtClean="0"/>
              <a:t>CD     4)EF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45720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              </a:t>
            </a:r>
            <a:r>
              <a:rPr lang="en-US" dirty="0" smtClean="0">
                <a:solidFill>
                  <a:schemeClr val="tx1"/>
                </a:solidFill>
              </a:rPr>
              <a:t>t, </a:t>
            </a:r>
            <a:r>
              <a:rPr lang="ru-RU" baseline="30000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                                 </a:t>
            </a:r>
            <a:r>
              <a:rPr lang="en-US" dirty="0" smtClean="0">
                <a:solidFill>
                  <a:schemeClr val="tx1"/>
                </a:solidFill>
              </a:rPr>
              <a:t>D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                                         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                         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</a:t>
            </a:r>
            <a:r>
              <a:rPr lang="en-US" dirty="0" smtClean="0">
                <a:solidFill>
                  <a:schemeClr val="tx1"/>
                </a:solidFill>
              </a:rPr>
              <a:t>B             C                                  E           F 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 smtClean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мин</a:t>
            </a:r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en-US" dirty="0" smtClean="0">
                <a:solidFill>
                  <a:schemeClr val="tx1"/>
                </a:solidFill>
              </a:rPr>
              <a:t> A                                                                               G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142976" y="4429132"/>
            <a:ext cx="735811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-999767" y="4500173"/>
            <a:ext cx="428548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14348" y="4857760"/>
            <a:ext cx="1714512" cy="857256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4429132"/>
            <a:ext cx="1428760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428992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929190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388" y="4429132"/>
            <a:ext cx="1285884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286644" y="4857760"/>
            <a:ext cx="1571636" cy="71438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859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На участке </a:t>
            </a:r>
            <a:r>
              <a:rPr lang="en-US" b="1" dirty="0" smtClean="0"/>
              <a:t>DE </a:t>
            </a:r>
            <a:r>
              <a:rPr lang="ru-RU" b="1" dirty="0" smtClean="0"/>
              <a:t>происходит</a:t>
            </a:r>
            <a:br>
              <a:rPr lang="ru-RU" b="1" dirty="0" smtClean="0"/>
            </a:br>
            <a:r>
              <a:rPr lang="ru-RU" b="1" dirty="0" smtClean="0"/>
              <a:t>1) </a:t>
            </a:r>
            <a:r>
              <a:rPr lang="ru-RU" b="1" dirty="0"/>
              <a:t>о</a:t>
            </a:r>
            <a:r>
              <a:rPr lang="ru-RU" b="1" dirty="0" smtClean="0"/>
              <a:t>хлаждение жидкости 2) отвердевание  3) охлаждение твердого тела  4) ничего не происходит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457200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              </a:t>
            </a:r>
            <a:r>
              <a:rPr lang="en-US" dirty="0" smtClean="0">
                <a:solidFill>
                  <a:schemeClr val="tx1"/>
                </a:solidFill>
              </a:rPr>
              <a:t>t, </a:t>
            </a:r>
            <a:r>
              <a:rPr lang="ru-RU" baseline="30000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      </a:t>
            </a:r>
            <a:r>
              <a:rPr lang="ru-RU" dirty="0" smtClean="0">
                <a:solidFill>
                  <a:schemeClr val="tx1"/>
                </a:solidFill>
              </a:rPr>
              <a:t>                           </a:t>
            </a:r>
            <a:r>
              <a:rPr lang="en-US" dirty="0" smtClean="0">
                <a:solidFill>
                  <a:schemeClr val="tx1"/>
                </a:solidFill>
              </a:rPr>
              <a:t>D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                                         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                         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</a:t>
            </a:r>
            <a:r>
              <a:rPr lang="en-US" dirty="0" smtClean="0">
                <a:solidFill>
                  <a:schemeClr val="tx1"/>
                </a:solidFill>
              </a:rPr>
              <a:t>B             C                                  E           F   </a:t>
            </a:r>
            <a:r>
              <a:rPr lang="en-US" dirty="0" smtClean="0">
                <a:solidFill>
                  <a:schemeClr val="tx1"/>
                </a:solidFill>
              </a:rPr>
              <a:t>t,</a:t>
            </a:r>
            <a:r>
              <a:rPr lang="ru-RU" dirty="0" smtClean="0">
                <a:solidFill>
                  <a:schemeClr val="tx1"/>
                </a:solidFill>
              </a:rPr>
              <a:t>мин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A                                                                               G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142976" y="4429132"/>
            <a:ext cx="735811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-999767" y="4500173"/>
            <a:ext cx="428548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14348" y="4857760"/>
            <a:ext cx="1714512" cy="857256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4429132"/>
            <a:ext cx="1428760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428992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929190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388" y="4429132"/>
            <a:ext cx="1285884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286644" y="4857760"/>
            <a:ext cx="1571636" cy="71438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8599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На участке </a:t>
            </a:r>
            <a:r>
              <a:rPr lang="en-US" b="1" dirty="0" smtClean="0"/>
              <a:t>EF </a:t>
            </a:r>
            <a:r>
              <a:rPr lang="ru-RU" b="1" dirty="0" smtClean="0"/>
              <a:t>происходит</a:t>
            </a:r>
            <a:br>
              <a:rPr lang="ru-RU" b="1" dirty="0" smtClean="0"/>
            </a:br>
            <a:r>
              <a:rPr lang="ru-RU" b="1" dirty="0" smtClean="0"/>
              <a:t>1) </a:t>
            </a:r>
            <a:r>
              <a:rPr lang="ru-RU" b="1" dirty="0"/>
              <a:t>о</a:t>
            </a:r>
            <a:r>
              <a:rPr lang="ru-RU" b="1" dirty="0" smtClean="0"/>
              <a:t>хлаждение жидкости 2) отвердевание  3) охлаждение твердого тела  4) ничего не происходит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45720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              </a:t>
            </a:r>
            <a:r>
              <a:rPr lang="en-US" dirty="0" smtClean="0">
                <a:solidFill>
                  <a:schemeClr val="tx1"/>
                </a:solidFill>
              </a:rPr>
              <a:t>t, </a:t>
            </a:r>
            <a:r>
              <a:rPr lang="ru-RU" baseline="30000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                                  </a:t>
            </a:r>
            <a:r>
              <a:rPr lang="en-US" dirty="0" smtClean="0">
                <a:solidFill>
                  <a:schemeClr val="tx1"/>
                </a:solidFill>
              </a:rPr>
              <a:t>D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                                         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                         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</a:t>
            </a:r>
            <a:r>
              <a:rPr lang="en-US" dirty="0" smtClean="0">
                <a:solidFill>
                  <a:schemeClr val="tx1"/>
                </a:solidFill>
              </a:rPr>
              <a:t>B             C                                  E           F 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мин</a:t>
            </a:r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en-US" dirty="0" smtClean="0">
                <a:solidFill>
                  <a:schemeClr val="tx1"/>
                </a:solidFill>
              </a:rPr>
              <a:t> A                                                                               G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142976" y="4429132"/>
            <a:ext cx="735811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-999767" y="4500173"/>
            <a:ext cx="428548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14348" y="4857760"/>
            <a:ext cx="1714512" cy="857256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4429132"/>
            <a:ext cx="1428760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428992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929190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388" y="4429132"/>
            <a:ext cx="1285884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286644" y="4857760"/>
            <a:ext cx="1571636" cy="71438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8599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5</a:t>
            </a:r>
            <a:r>
              <a:rPr lang="ru-RU" b="1" dirty="0" smtClean="0"/>
              <a:t>. Поглощение энергии происходит в процессах</a:t>
            </a:r>
            <a:br>
              <a:rPr lang="ru-RU" b="1" dirty="0" smtClean="0"/>
            </a:br>
            <a:r>
              <a:rPr lang="ru-RU" b="1" dirty="0" smtClean="0"/>
              <a:t>1)</a:t>
            </a:r>
            <a:r>
              <a:rPr lang="en-US" b="1" dirty="0" smtClean="0"/>
              <a:t>AB, BC </a:t>
            </a:r>
            <a:r>
              <a:rPr lang="ru-RU" b="1" dirty="0" smtClean="0"/>
              <a:t>и </a:t>
            </a:r>
            <a:r>
              <a:rPr lang="en-US" b="1" dirty="0" smtClean="0"/>
              <a:t>CD  2)AB </a:t>
            </a:r>
            <a:r>
              <a:rPr lang="ru-RU" b="1" dirty="0" smtClean="0"/>
              <a:t>и</a:t>
            </a:r>
            <a:r>
              <a:rPr lang="en-US" b="1" dirty="0" smtClean="0"/>
              <a:t>CD   3) DE, EF </a:t>
            </a:r>
            <a:r>
              <a:rPr lang="ru-RU" b="1" dirty="0" smtClean="0"/>
              <a:t>и </a:t>
            </a:r>
            <a:r>
              <a:rPr lang="en-US" b="1" dirty="0" smtClean="0"/>
              <a:t>FG  4) DE </a:t>
            </a:r>
            <a:r>
              <a:rPr lang="ru-RU" b="1" dirty="0" smtClean="0"/>
              <a:t>и </a:t>
            </a:r>
            <a:r>
              <a:rPr lang="en-US" b="1" dirty="0" smtClean="0"/>
              <a:t>FG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45720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              </a:t>
            </a:r>
            <a:r>
              <a:rPr lang="en-US" dirty="0" smtClean="0">
                <a:solidFill>
                  <a:schemeClr val="tx1"/>
                </a:solidFill>
              </a:rPr>
              <a:t>t, </a:t>
            </a:r>
            <a:r>
              <a:rPr lang="ru-RU" baseline="30000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      </a:t>
            </a:r>
            <a:r>
              <a:rPr lang="ru-RU" dirty="0" smtClean="0">
                <a:solidFill>
                  <a:schemeClr val="tx1"/>
                </a:solidFill>
              </a:rPr>
              <a:t>                           </a:t>
            </a:r>
            <a:r>
              <a:rPr lang="en-US" dirty="0" smtClean="0">
                <a:solidFill>
                  <a:schemeClr val="tx1"/>
                </a:solidFill>
              </a:rPr>
              <a:t>D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                                         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                         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</a:t>
            </a:r>
            <a:r>
              <a:rPr lang="en-US" dirty="0" smtClean="0">
                <a:solidFill>
                  <a:schemeClr val="tx1"/>
                </a:solidFill>
              </a:rPr>
              <a:t>B             C                                  E           F  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мин</a:t>
            </a:r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en-US" dirty="0" smtClean="0">
                <a:solidFill>
                  <a:schemeClr val="tx1"/>
                </a:solidFill>
              </a:rPr>
              <a:t> A                                                                               G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142976" y="4429132"/>
            <a:ext cx="735811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-999767" y="4500173"/>
            <a:ext cx="428548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14348" y="4857760"/>
            <a:ext cx="1714512" cy="857256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4429132"/>
            <a:ext cx="1428760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428992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929190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388" y="4429132"/>
            <a:ext cx="1285884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286644" y="4857760"/>
            <a:ext cx="1571636" cy="71438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8599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6</a:t>
            </a:r>
            <a:r>
              <a:rPr lang="ru-RU" b="1" dirty="0" smtClean="0"/>
              <a:t>. Выделение энергии происходит в процессах</a:t>
            </a:r>
            <a:br>
              <a:rPr lang="ru-RU" b="1" dirty="0" smtClean="0"/>
            </a:br>
            <a:r>
              <a:rPr lang="ru-RU" b="1" dirty="0" smtClean="0"/>
              <a:t>1)</a:t>
            </a:r>
            <a:r>
              <a:rPr lang="en-US" b="1" dirty="0" smtClean="0"/>
              <a:t>AB, BC </a:t>
            </a:r>
            <a:r>
              <a:rPr lang="ru-RU" b="1" dirty="0" smtClean="0"/>
              <a:t>и </a:t>
            </a:r>
            <a:r>
              <a:rPr lang="en-US" b="1" dirty="0" smtClean="0"/>
              <a:t>CD  2)AB </a:t>
            </a:r>
            <a:r>
              <a:rPr lang="ru-RU" b="1" dirty="0" smtClean="0"/>
              <a:t>и</a:t>
            </a:r>
            <a:r>
              <a:rPr lang="en-US" b="1" dirty="0" smtClean="0"/>
              <a:t>CD   3) DE, EF </a:t>
            </a:r>
            <a:r>
              <a:rPr lang="ru-RU" b="1" dirty="0" smtClean="0"/>
              <a:t>и </a:t>
            </a:r>
            <a:r>
              <a:rPr lang="en-US" b="1" dirty="0" smtClean="0"/>
              <a:t>FG  4) DE </a:t>
            </a:r>
            <a:r>
              <a:rPr lang="ru-RU" b="1" dirty="0" smtClean="0"/>
              <a:t>и </a:t>
            </a:r>
            <a:r>
              <a:rPr lang="en-US" b="1" dirty="0" smtClean="0"/>
              <a:t>FG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85992"/>
            <a:ext cx="9144000" cy="45720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              </a:t>
            </a:r>
            <a:r>
              <a:rPr lang="en-US" dirty="0" smtClean="0">
                <a:solidFill>
                  <a:schemeClr val="tx1"/>
                </a:solidFill>
              </a:rPr>
              <a:t>t,</a:t>
            </a:r>
            <a:r>
              <a:rPr lang="ru-RU" baseline="30000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С                                  </a:t>
            </a:r>
            <a:r>
              <a:rPr lang="en-US" dirty="0" smtClean="0">
                <a:solidFill>
                  <a:schemeClr val="tx1"/>
                </a:solidFill>
              </a:rPr>
              <a:t>D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                                          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                         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               </a:t>
            </a:r>
            <a:r>
              <a:rPr lang="en-US" dirty="0" smtClean="0">
                <a:solidFill>
                  <a:schemeClr val="tx1"/>
                </a:solidFill>
              </a:rPr>
              <a:t>B             C                                  E           F     </a:t>
            </a:r>
            <a:r>
              <a:rPr lang="en-US" dirty="0" smtClean="0">
                <a:solidFill>
                  <a:schemeClr val="tx1"/>
                </a:solidFill>
              </a:rPr>
              <a:t>t,</a:t>
            </a:r>
            <a:r>
              <a:rPr lang="ru-RU" dirty="0" smtClean="0">
                <a:solidFill>
                  <a:schemeClr val="tx1"/>
                </a:solidFill>
              </a:rPr>
              <a:t>мин</a:t>
            </a:r>
            <a:endParaRPr lang="en-US" dirty="0" smtClean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         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en-US" dirty="0" smtClean="0">
                <a:solidFill>
                  <a:schemeClr val="tx1"/>
                </a:solidFill>
              </a:rPr>
              <a:t> A                                                                               G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142976" y="4429132"/>
            <a:ext cx="735811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-999767" y="4500173"/>
            <a:ext cx="428548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714348" y="4857760"/>
            <a:ext cx="1714512" cy="857256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0232" y="4429132"/>
            <a:ext cx="1428760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428992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929190" y="2928934"/>
            <a:ext cx="1500198" cy="150019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388" y="4429132"/>
            <a:ext cx="1285884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7286644" y="4857760"/>
            <a:ext cx="1571636" cy="71438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7</a:t>
            </a:r>
            <a:r>
              <a:rPr lang="ru-RU" b="1" dirty="0" smtClean="0"/>
              <a:t>. Два твердых тела равной массы получают тепло от одинаковых источников. У какого из них больше удельная теплоемкость?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2357430"/>
            <a:ext cx="4714908" cy="450057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en-US" dirty="0" smtClean="0"/>
              <a:t>t</a:t>
            </a:r>
            <a:r>
              <a:rPr lang="ru-RU" dirty="0" smtClean="0"/>
              <a:t>, </a:t>
            </a:r>
            <a:r>
              <a:rPr lang="en-US" baseline="30000" dirty="0" err="1" smtClean="0"/>
              <a:t>o</a:t>
            </a:r>
            <a:r>
              <a:rPr lang="en-US" dirty="0" err="1" smtClean="0"/>
              <a:t>C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/>
              <a:t>               </a:t>
            </a:r>
            <a:r>
              <a:rPr lang="en-US" dirty="0" smtClean="0"/>
              <a:t>1</a:t>
            </a:r>
          </a:p>
          <a:p>
            <a:pPr>
              <a:buNone/>
            </a:pPr>
            <a:r>
              <a:rPr lang="ru-RU" smtClean="0"/>
              <a:t>                                           </a:t>
            </a:r>
            <a:r>
              <a:rPr lang="en-US" smtClean="0"/>
              <a:t>2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                                       t</a:t>
            </a:r>
            <a:r>
              <a:rPr lang="ru-RU" dirty="0" smtClean="0"/>
              <a:t>, мин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2285992"/>
            <a:ext cx="4071934" cy="4572008"/>
          </a:xfrm>
        </p:spPr>
        <p:txBody>
          <a:bodyPr>
            <a:normAutofit/>
          </a:bodyPr>
          <a:lstStyle/>
          <a:p>
            <a:pPr marL="742950" indent="-742950" algn="ctr">
              <a:buAutoNum type="arabicParenR"/>
            </a:pPr>
            <a:r>
              <a:rPr lang="ru-RU" sz="3600" b="1" dirty="0"/>
              <a:t>у</a:t>
            </a:r>
            <a:r>
              <a:rPr lang="ru-RU" sz="3600" b="1" dirty="0" smtClean="0"/>
              <a:t> тела 1</a:t>
            </a:r>
          </a:p>
          <a:p>
            <a:pPr marL="742950" indent="-742950" algn="ctr">
              <a:buAutoNum type="arabicParenR"/>
            </a:pPr>
            <a:r>
              <a:rPr lang="ru-RU" sz="3600" b="1" dirty="0"/>
              <a:t>у</a:t>
            </a:r>
            <a:r>
              <a:rPr lang="ru-RU" sz="3600" b="1" dirty="0" smtClean="0"/>
              <a:t> тела 2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3) </a:t>
            </a:r>
            <a:r>
              <a:rPr lang="ru-RU" sz="3600" b="1" dirty="0"/>
              <a:t>т</a:t>
            </a:r>
            <a:r>
              <a:rPr lang="ru-RU" sz="3600" b="1" dirty="0" smtClean="0"/>
              <a:t>еплоемкости одинаковы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4) ничего определенного сказать нельзя</a:t>
            </a:r>
            <a:endParaRPr lang="ru-RU" sz="36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V="1">
            <a:off x="-928726" y="4286256"/>
            <a:ext cx="3643338" cy="7143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928662" y="6072206"/>
            <a:ext cx="414340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28662" y="5072074"/>
            <a:ext cx="1143008" cy="1000132"/>
          </a:xfrm>
          <a:prstGeom prst="line">
            <a:avLst/>
          </a:prstGeom>
          <a:ln w="444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071670" y="5072074"/>
            <a:ext cx="1428760" cy="1588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3178959" y="3178967"/>
            <a:ext cx="2214578" cy="1571636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28596" y="4572008"/>
            <a:ext cx="2000264" cy="1000132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928794" y="4071942"/>
            <a:ext cx="2857520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4643438" y="3643314"/>
            <a:ext cx="571504" cy="285752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8. Два твердых тела равной массы получают тепло от одинаковых источников. У какого из них выше температура плавления?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2357430"/>
            <a:ext cx="4714908" cy="450057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en-US" dirty="0" smtClean="0"/>
              <a:t>t</a:t>
            </a:r>
            <a:r>
              <a:rPr lang="ru-RU" dirty="0" smtClean="0"/>
              <a:t>, </a:t>
            </a:r>
            <a:r>
              <a:rPr lang="en-US" baseline="30000" dirty="0" err="1" smtClean="0"/>
              <a:t>o</a:t>
            </a:r>
            <a:r>
              <a:rPr lang="en-US" dirty="0" err="1" smtClean="0"/>
              <a:t>C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/>
              <a:t>               </a:t>
            </a:r>
            <a:r>
              <a:rPr lang="en-US" dirty="0" smtClean="0"/>
              <a:t>1</a:t>
            </a:r>
          </a:p>
          <a:p>
            <a:pPr>
              <a:buNone/>
            </a:pPr>
            <a:r>
              <a:rPr lang="ru-RU" dirty="0" smtClean="0"/>
              <a:t>                                           </a:t>
            </a:r>
            <a:r>
              <a:rPr lang="en-US" dirty="0" smtClean="0"/>
              <a:t>2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                                       t</a:t>
            </a:r>
            <a:r>
              <a:rPr lang="ru-RU" dirty="0" smtClean="0"/>
              <a:t>, мин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2285992"/>
            <a:ext cx="4071934" cy="4572008"/>
          </a:xfrm>
        </p:spPr>
        <p:txBody>
          <a:bodyPr>
            <a:normAutofit/>
          </a:bodyPr>
          <a:lstStyle/>
          <a:p>
            <a:pPr marL="742950" indent="-742950" algn="ctr">
              <a:buAutoNum type="arabicParenR"/>
            </a:pPr>
            <a:r>
              <a:rPr lang="ru-RU" sz="3600" b="1" dirty="0"/>
              <a:t>у</a:t>
            </a:r>
            <a:r>
              <a:rPr lang="ru-RU" sz="3600" b="1" dirty="0" smtClean="0"/>
              <a:t> тела 1</a:t>
            </a:r>
          </a:p>
          <a:p>
            <a:pPr marL="742950" indent="-742950" algn="ctr">
              <a:buAutoNum type="arabicParenR"/>
            </a:pPr>
            <a:r>
              <a:rPr lang="ru-RU" sz="3600" b="1" dirty="0"/>
              <a:t>у</a:t>
            </a:r>
            <a:r>
              <a:rPr lang="ru-RU" sz="3600" b="1" dirty="0" smtClean="0"/>
              <a:t> тела 2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3) температуры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одинаковы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4) ничего определенного сказать нельзя</a:t>
            </a:r>
            <a:endParaRPr lang="ru-RU" sz="36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V="1">
            <a:off x="-928726" y="4286256"/>
            <a:ext cx="3643338" cy="7143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928662" y="6072206"/>
            <a:ext cx="414340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28662" y="5072074"/>
            <a:ext cx="1143008" cy="1000132"/>
          </a:xfrm>
          <a:prstGeom prst="line">
            <a:avLst/>
          </a:prstGeom>
          <a:ln w="444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071670" y="5072074"/>
            <a:ext cx="1428760" cy="1588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3178959" y="3178967"/>
            <a:ext cx="2214578" cy="1571636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28596" y="4572008"/>
            <a:ext cx="2000264" cy="1000132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928794" y="4071942"/>
            <a:ext cx="2857520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4643438" y="3643314"/>
            <a:ext cx="571504" cy="285752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9. Два твердых тела равной массы получают тепло от одинаковых источников. У какого из них дольше длится процесс плавления?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2357430"/>
            <a:ext cx="4714908" cy="45005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en-US" dirty="0" smtClean="0"/>
              <a:t>t</a:t>
            </a:r>
            <a:r>
              <a:rPr lang="ru-RU" dirty="0" smtClean="0"/>
              <a:t>, </a:t>
            </a:r>
            <a:r>
              <a:rPr lang="en-US" baseline="30000" dirty="0" err="1" smtClean="0"/>
              <a:t>o</a:t>
            </a:r>
            <a:r>
              <a:rPr lang="en-US" dirty="0" err="1" smtClean="0"/>
              <a:t>C</a:t>
            </a: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/>
              <a:t>               </a:t>
            </a:r>
            <a:r>
              <a:rPr lang="en-US" dirty="0" smtClean="0"/>
              <a:t>1</a:t>
            </a:r>
          </a:p>
          <a:p>
            <a:pPr>
              <a:buNone/>
            </a:pPr>
            <a:r>
              <a:rPr lang="ru-RU" dirty="0" smtClean="0"/>
              <a:t>                                           </a:t>
            </a:r>
            <a:r>
              <a:rPr lang="en-US" dirty="0" smtClean="0"/>
              <a:t>2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                                       t</a:t>
            </a:r>
            <a:r>
              <a:rPr lang="ru-RU" dirty="0" smtClean="0"/>
              <a:t>, мин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2285992"/>
            <a:ext cx="4071934" cy="4572008"/>
          </a:xfrm>
        </p:spPr>
        <p:txBody>
          <a:bodyPr>
            <a:normAutofit/>
          </a:bodyPr>
          <a:lstStyle/>
          <a:p>
            <a:pPr marL="742950" indent="-742950" algn="ctr">
              <a:buAutoNum type="arabicParenR"/>
            </a:pPr>
            <a:r>
              <a:rPr lang="ru-RU" sz="3600" b="1" dirty="0"/>
              <a:t>у</a:t>
            </a:r>
            <a:r>
              <a:rPr lang="ru-RU" sz="3600" b="1" dirty="0" smtClean="0"/>
              <a:t> тела 1</a:t>
            </a:r>
          </a:p>
          <a:p>
            <a:pPr marL="742950" indent="-742950" algn="ctr">
              <a:buAutoNum type="arabicParenR"/>
            </a:pPr>
            <a:r>
              <a:rPr lang="ru-RU" sz="3600" b="1" dirty="0"/>
              <a:t>у</a:t>
            </a:r>
            <a:r>
              <a:rPr lang="ru-RU" sz="3600" b="1" dirty="0" smtClean="0"/>
              <a:t> тела 2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3) одинаково         4) ничего определенного сказать нельзя</a:t>
            </a:r>
            <a:endParaRPr lang="ru-RU" sz="36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V="1">
            <a:off x="-928726" y="4286256"/>
            <a:ext cx="3643338" cy="7143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928662" y="6072206"/>
            <a:ext cx="4143404" cy="158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28662" y="5072074"/>
            <a:ext cx="1143008" cy="1000132"/>
          </a:xfrm>
          <a:prstGeom prst="line">
            <a:avLst/>
          </a:prstGeom>
          <a:ln w="444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071670" y="5072074"/>
            <a:ext cx="1428760" cy="1588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3178959" y="3178967"/>
            <a:ext cx="2214578" cy="1571636"/>
          </a:xfrm>
          <a:prstGeom prst="line">
            <a:avLst/>
          </a:prstGeom>
          <a:ln w="412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28596" y="4572008"/>
            <a:ext cx="2000264" cy="1000132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928794" y="4071942"/>
            <a:ext cx="2857520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4643438" y="3643314"/>
            <a:ext cx="571504" cy="285752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327</Words>
  <Application>Microsoft Office PowerPoint</Application>
  <PresentationFormat>Экран 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1. Плавлению твердого вещества соответствует участок графика 1) АВ     2)ВС     3) CD     4)EF</vt:lpstr>
      <vt:lpstr>2. Нагреванию жидкости соответствует участок графика 1) АВ     2)ВС     3) CD     4)EF</vt:lpstr>
      <vt:lpstr>3. На участке DE происходит 1) охлаждение жидкости 2) отвердевание  3) охлаждение твердого тела  4) ничего не происходит</vt:lpstr>
      <vt:lpstr>4. На участке EF происходит 1) охлаждение жидкости 2) отвердевание  3) охлаждение твердого тела  4) ничего не происходит</vt:lpstr>
      <vt:lpstr>5. Поглощение энергии происходит в процессах 1)AB, BC и CD  2)AB иCD   3) DE, EF и FG  4) DE и FG </vt:lpstr>
      <vt:lpstr>6. Выделение энергии происходит в процессах 1)AB, BC и CD  2)AB иCD   3) DE, EF и FG  4) DE и FG </vt:lpstr>
      <vt:lpstr>7. Два твердых тела равной массы получают тепло от одинаковых источников. У какого из них больше удельная теплоемкость?</vt:lpstr>
      <vt:lpstr>8. Два твердых тела равной массы получают тепло от одинаковых источников. У какого из них выше температура плавления?</vt:lpstr>
      <vt:lpstr>9. Два твердых тела равной массы получают тепло от одинаковых источников. У какого из них дольше длится процесс плавления?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Ирина </cp:lastModifiedBy>
  <cp:revision>12</cp:revision>
  <dcterms:created xsi:type="dcterms:W3CDTF">2010-05-09T17:07:37Z</dcterms:created>
  <dcterms:modified xsi:type="dcterms:W3CDTF">2010-05-11T08:53:26Z</dcterms:modified>
</cp:coreProperties>
</file>