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56" r:id="rId4"/>
    <p:sldId id="260" r:id="rId5"/>
    <p:sldId id="257" r:id="rId6"/>
    <p:sldId id="258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C1E8-07A7-41F8-AE1D-9D547C075B3F}" type="datetimeFigureOut">
              <a:rPr lang="ru-RU" smtClean="0"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9B9B-EDA5-47E2-9E11-26DB49EA884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C1E8-07A7-41F8-AE1D-9D547C075B3F}" type="datetimeFigureOut">
              <a:rPr lang="ru-RU" smtClean="0"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9B9B-EDA5-47E2-9E11-26DB49EA884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C1E8-07A7-41F8-AE1D-9D547C075B3F}" type="datetimeFigureOut">
              <a:rPr lang="ru-RU" smtClean="0"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9B9B-EDA5-47E2-9E11-26DB49EA884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C1E8-07A7-41F8-AE1D-9D547C075B3F}" type="datetimeFigureOut">
              <a:rPr lang="ru-RU" smtClean="0"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9B9B-EDA5-47E2-9E11-26DB49EA884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C1E8-07A7-41F8-AE1D-9D547C075B3F}" type="datetimeFigureOut">
              <a:rPr lang="ru-RU" smtClean="0"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9B9B-EDA5-47E2-9E11-26DB49EA884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C1E8-07A7-41F8-AE1D-9D547C075B3F}" type="datetimeFigureOut">
              <a:rPr lang="ru-RU" smtClean="0"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9B9B-EDA5-47E2-9E11-26DB49EA884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C1E8-07A7-41F8-AE1D-9D547C075B3F}" type="datetimeFigureOut">
              <a:rPr lang="ru-RU" smtClean="0"/>
              <a:t>11.04.2010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9B9B-EDA5-47E2-9E11-26DB49EA884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C1E8-07A7-41F8-AE1D-9D547C075B3F}" type="datetimeFigureOut">
              <a:rPr lang="ru-RU" smtClean="0"/>
              <a:t>11.04.2010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9B9B-EDA5-47E2-9E11-26DB49EA884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C1E8-07A7-41F8-AE1D-9D547C075B3F}" type="datetimeFigureOut">
              <a:rPr lang="ru-RU" smtClean="0"/>
              <a:t>11.04.2010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9B9B-EDA5-47E2-9E11-26DB49EA884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C1E8-07A7-41F8-AE1D-9D547C075B3F}" type="datetimeFigureOut">
              <a:rPr lang="ru-RU" smtClean="0"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9B9B-EDA5-47E2-9E11-26DB49EA884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5C1E8-07A7-41F8-AE1D-9D547C075B3F}" type="datetimeFigureOut">
              <a:rPr lang="ru-RU" smtClean="0"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59B9B-EDA5-47E2-9E11-26DB49EA884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5C1E8-07A7-41F8-AE1D-9D547C075B3F}" type="datetimeFigureOut">
              <a:rPr lang="ru-RU" smtClean="0"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59B9B-EDA5-47E2-9E11-26DB49EA884B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429000"/>
          </a:xfrm>
        </p:spPr>
        <p:txBody>
          <a:bodyPr>
            <a:noAutofit/>
          </a:bodyPr>
          <a:lstStyle/>
          <a:p>
            <a:r>
              <a:rPr lang="en-US" b="1" dirty="0" smtClean="0"/>
              <a:t>1</a:t>
            </a:r>
            <a:r>
              <a:rPr lang="ru-RU" b="1" dirty="0" smtClean="0"/>
              <a:t>. Холодную металлическую ложечку опустили в стакан с горячей водой. Как изменится внутренняя энергия ложечки? Каким способом?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357562"/>
            <a:ext cx="9144000" cy="35004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1) увеличится путем совершения работы  2) уменьшится путем совершения работы 3) увеличится путем теплопередачи   4) уменьшится путем теплопередачи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85992"/>
          </a:xfrm>
        </p:spPr>
        <p:txBody>
          <a:bodyPr/>
          <a:lstStyle/>
          <a:p>
            <a:r>
              <a:rPr lang="ru-RU" b="1" dirty="0" smtClean="0"/>
              <a:t>2. После того, как горячую воду налили в холодный стакан, внутренняя энергия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85992"/>
            <a:ext cx="9144000" cy="435771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4600" b="1" dirty="0" smtClean="0"/>
              <a:t>1) и воды, и стакана уменьшилась    2) и воды, и стакана увеличилась    3) стакана уменьшилась, а воды увеличилась   4) стакана увеличилась, а воды уменьшилась</a:t>
            </a:r>
            <a:endParaRPr lang="ru-RU" sz="46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3"/>
            <a:ext cx="9144000" cy="2786081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3. Какой вид теплообмена сопровождается переносом вещества?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071810"/>
            <a:ext cx="9144000" cy="342902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1) теплопроводность                            2) конвекция     3) излучение (лучистый теплообмен)                       4) теплопроводность и излучение (лучистый теплообмен)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/>
          <a:lstStyle/>
          <a:p>
            <a:r>
              <a:rPr lang="ru-RU" b="1" dirty="0"/>
              <a:t>4</a:t>
            </a:r>
            <a:r>
              <a:rPr lang="ru-RU" b="1" dirty="0" smtClean="0"/>
              <a:t>. Каким путем происходит перенос энергии от Солнца к Земле?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786058"/>
            <a:ext cx="9001156" cy="392909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914400" indent="-914400" algn="ctr">
              <a:buAutoNum type="arabicParenR"/>
            </a:pPr>
            <a:r>
              <a:rPr lang="ru-RU" sz="5400" b="1" dirty="0" smtClean="0"/>
              <a:t>теплопроводностью  </a:t>
            </a:r>
          </a:p>
          <a:p>
            <a:pPr marL="914400" indent="-914400" algn="ctr">
              <a:buNone/>
            </a:pPr>
            <a:r>
              <a:rPr lang="ru-RU" sz="5400" b="1" dirty="0" smtClean="0"/>
              <a:t> 2) конвекцией   </a:t>
            </a:r>
          </a:p>
          <a:p>
            <a:pPr marL="914400" indent="-914400" algn="ctr">
              <a:buNone/>
            </a:pPr>
            <a:r>
              <a:rPr lang="ru-RU" sz="5400" b="1" dirty="0" smtClean="0"/>
              <a:t>3) излучением  </a:t>
            </a:r>
          </a:p>
          <a:p>
            <a:pPr marL="914400" indent="-914400" algn="ctr">
              <a:buNone/>
            </a:pPr>
            <a:r>
              <a:rPr lang="ru-RU" sz="5400" b="1" dirty="0" smtClean="0"/>
              <a:t> 4) парообразованием</a:t>
            </a:r>
            <a:endParaRPr lang="ru-RU" sz="5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33575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5. При передаче твердому телу массой</a:t>
            </a:r>
            <a:r>
              <a:rPr lang="en-US" b="1" dirty="0" smtClean="0"/>
              <a:t> </a:t>
            </a:r>
            <a:r>
              <a:rPr lang="en-US" b="1" i="1" dirty="0" smtClean="0"/>
              <a:t>m</a:t>
            </a:r>
            <a:r>
              <a:rPr lang="ru-RU" b="1" dirty="0" smtClean="0"/>
              <a:t> количества теплоты, равного </a:t>
            </a:r>
            <a:r>
              <a:rPr lang="en-US" b="1" i="1" dirty="0" smtClean="0"/>
              <a:t>Q</a:t>
            </a:r>
            <a:r>
              <a:rPr lang="ru-RU" b="1" i="1" dirty="0" smtClean="0"/>
              <a:t>, </a:t>
            </a:r>
            <a:r>
              <a:rPr lang="ru-RU" b="1" dirty="0" smtClean="0"/>
              <a:t>температура тела повысилась на ∆</a:t>
            </a:r>
            <a:r>
              <a:rPr lang="en-US" b="1" i="1" dirty="0" smtClean="0"/>
              <a:t>t</a:t>
            </a:r>
            <a:r>
              <a:rPr lang="ru-RU" b="1" i="1" dirty="0" smtClean="0"/>
              <a:t>.</a:t>
            </a:r>
            <a:r>
              <a:rPr lang="ru-RU" b="1" dirty="0" smtClean="0"/>
              <a:t> Какое выражение определяет удельную теплоемкость этого тела?</a:t>
            </a:r>
            <a:endParaRPr lang="ru-RU" b="1" dirty="0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</p:nvPr>
        </p:nvGraphicFramePr>
        <p:xfrm>
          <a:off x="142875" y="3429000"/>
          <a:ext cx="8786814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3407"/>
                <a:gridCol w="4393407"/>
              </a:tblGrid>
              <a:tr h="17145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7145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 smtClean="0"/>
                        <a:t>   4) Qm∆t</a:t>
                      </a:r>
                      <a:endParaRPr lang="ru-RU" sz="5400" b="1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5" name="Прямая соединительная линия 14"/>
          <p:cNvCxnSpPr/>
          <p:nvPr/>
        </p:nvCxnSpPr>
        <p:spPr>
          <a:xfrm>
            <a:off x="1643042" y="4214818"/>
            <a:ext cx="1285884" cy="1588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000760" y="4286256"/>
            <a:ext cx="1285884" cy="1588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643042" y="5786454"/>
            <a:ext cx="1285884" cy="1588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28662" y="3286124"/>
            <a:ext cx="1714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arenR"/>
            </a:pPr>
            <a:r>
              <a:rPr lang="en-US" sz="5400" b="1" dirty="0" smtClean="0"/>
              <a:t>Q</a:t>
            </a:r>
          </a:p>
          <a:p>
            <a:pPr marL="914400" indent="-914400"/>
            <a:r>
              <a:rPr lang="en-US" sz="5400" b="1" dirty="0" smtClean="0"/>
              <a:t>      </a:t>
            </a:r>
            <a:r>
              <a:rPr lang="en-US" sz="5400" b="1" dirty="0"/>
              <a:t>m</a:t>
            </a:r>
            <a:endParaRPr lang="ru-RU" sz="5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429256" y="3286124"/>
            <a:ext cx="21431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arenR" startAt="2"/>
            </a:pPr>
            <a:r>
              <a:rPr lang="en-US" sz="5400" b="1" dirty="0" smtClean="0"/>
              <a:t>Q</a:t>
            </a:r>
          </a:p>
          <a:p>
            <a:pPr marL="914400" indent="-914400"/>
            <a:r>
              <a:rPr lang="en-US" sz="5400" b="1" dirty="0"/>
              <a:t> </a:t>
            </a:r>
            <a:r>
              <a:rPr lang="en-US" sz="5400" b="1" dirty="0" smtClean="0"/>
              <a:t>   m∆t</a:t>
            </a:r>
            <a:endParaRPr lang="ru-RU" sz="5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071538" y="4929198"/>
            <a:ext cx="23574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arenR" startAt="3"/>
            </a:pPr>
            <a:r>
              <a:rPr lang="en-US" sz="5400" b="1" dirty="0" smtClean="0"/>
              <a:t>Q</a:t>
            </a:r>
          </a:p>
          <a:p>
            <a:pPr marL="914400" indent="-914400"/>
            <a:r>
              <a:rPr lang="en-US" sz="5400" b="1" dirty="0"/>
              <a:t> </a:t>
            </a:r>
            <a:r>
              <a:rPr lang="en-US" sz="5400" b="1" dirty="0" smtClean="0"/>
              <a:t>    ∆t</a:t>
            </a:r>
            <a:endParaRPr lang="ru-RU" sz="5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86874" cy="2928934"/>
          </a:xfrm>
        </p:spPr>
        <p:txBody>
          <a:bodyPr/>
          <a:lstStyle/>
          <a:p>
            <a:r>
              <a:rPr lang="ru-RU" b="1" dirty="0" smtClean="0"/>
              <a:t>6. Какая физическая величина определяет количество теплоты, необходимое для нагревания вещества массой 1 кг на 1</a:t>
            </a:r>
            <a:r>
              <a:rPr lang="ru-RU" b="1" baseline="30000" dirty="0" smtClean="0"/>
              <a:t>о</a:t>
            </a:r>
            <a:r>
              <a:rPr lang="ru-RU" b="1" dirty="0" smtClean="0"/>
              <a:t>С?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496"/>
            <a:ext cx="9144000" cy="40005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tx1"/>
                </a:solidFill>
              </a:rPr>
              <a:t>1) удельная теплота сгорания       2) удельная теплота парообразования    3) удельная теплота плавления                        4) удельная теплоемкость</a:t>
            </a:r>
            <a:endParaRPr lang="ru-RU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274638"/>
            <a:ext cx="4500594" cy="114300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i="1" u="sng" dirty="0" smtClean="0"/>
              <a:t>О Т В Е Т Ы :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06" y="1571612"/>
            <a:ext cx="2500330" cy="5286388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1 – 3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2 – 4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3 – 2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4 – 3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5 – 2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6 – 4</a:t>
            </a:r>
          </a:p>
          <a:p>
            <a:pPr algn="ctr">
              <a:buNone/>
            </a:pP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256</Words>
  <Application>Microsoft Office PowerPoint</Application>
  <PresentationFormat>Экран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1. Холодную металлическую ложечку опустили в стакан с горячей водой. Как изменится внутренняя энергия ложечки? Каким способом?</vt:lpstr>
      <vt:lpstr>2. После того, как горячую воду налили в холодный стакан, внутренняя энергия</vt:lpstr>
      <vt:lpstr>3. Какой вид теплообмена сопровождается переносом вещества?</vt:lpstr>
      <vt:lpstr>4. Каким путем происходит перенос энергии от Солнца к Земле?</vt:lpstr>
      <vt:lpstr>5. При передаче твердому телу массой m количества теплоты, равного Q, температура тела повысилась на ∆t. Какое выражение определяет удельную теплоемкость этого тела?</vt:lpstr>
      <vt:lpstr>6. Какая физическая величина определяет количество теплоты, необходимое для нагревания вещества массой 1 кг на 1оС?</vt:lpstr>
      <vt:lpstr>О Т В Е Т Ы 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Какой вид теплообмена сопровождается переносом вещества?</dc:title>
  <dc:creator>Admin</dc:creator>
  <cp:lastModifiedBy>Admin</cp:lastModifiedBy>
  <cp:revision>7</cp:revision>
  <dcterms:created xsi:type="dcterms:W3CDTF">2010-04-11T15:02:34Z</dcterms:created>
  <dcterms:modified xsi:type="dcterms:W3CDTF">2010-04-11T16:08:20Z</dcterms:modified>
</cp:coreProperties>
</file>