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2244" y="-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95274-3332-4F7D-B686-456A59DB6A02}" type="datetimeFigureOut">
              <a:rPr lang="ru-RU" smtClean="0"/>
              <a:t>25.10.2010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8C2C8-A676-4458-A1A9-4DA7544930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95274-3332-4F7D-B686-456A59DB6A02}" type="datetimeFigureOut">
              <a:rPr lang="ru-RU" smtClean="0"/>
              <a:t>25.10.2010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8C2C8-A676-4458-A1A9-4DA7544930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95274-3332-4F7D-B686-456A59DB6A02}" type="datetimeFigureOut">
              <a:rPr lang="ru-RU" smtClean="0"/>
              <a:t>25.10.2010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8C2C8-A676-4458-A1A9-4DA7544930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95274-3332-4F7D-B686-456A59DB6A02}" type="datetimeFigureOut">
              <a:rPr lang="ru-RU" smtClean="0"/>
              <a:t>25.10.2010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8C2C8-A676-4458-A1A9-4DA7544930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95274-3332-4F7D-B686-456A59DB6A02}" type="datetimeFigureOut">
              <a:rPr lang="ru-RU" smtClean="0"/>
              <a:t>25.10.2010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8C2C8-A676-4458-A1A9-4DA7544930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95274-3332-4F7D-B686-456A59DB6A02}" type="datetimeFigureOut">
              <a:rPr lang="ru-RU" smtClean="0"/>
              <a:t>25.10.2010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8C2C8-A676-4458-A1A9-4DA7544930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95274-3332-4F7D-B686-456A59DB6A02}" type="datetimeFigureOut">
              <a:rPr lang="ru-RU" smtClean="0"/>
              <a:t>25.10.2010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8C2C8-A676-4458-A1A9-4DA7544930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95274-3332-4F7D-B686-456A59DB6A02}" type="datetimeFigureOut">
              <a:rPr lang="ru-RU" smtClean="0"/>
              <a:t>25.10.2010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8C2C8-A676-4458-A1A9-4DA7544930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95274-3332-4F7D-B686-456A59DB6A02}" type="datetimeFigureOut">
              <a:rPr lang="ru-RU" smtClean="0"/>
              <a:t>25.10.2010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8C2C8-A676-4458-A1A9-4DA7544930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95274-3332-4F7D-B686-456A59DB6A02}" type="datetimeFigureOut">
              <a:rPr lang="ru-RU" smtClean="0"/>
              <a:t>25.10.2010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8C2C8-A676-4458-A1A9-4DA7544930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95274-3332-4F7D-B686-456A59DB6A02}" type="datetimeFigureOut">
              <a:rPr lang="ru-RU" smtClean="0"/>
              <a:t>25.10.2010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8C2C8-A676-4458-A1A9-4DA7544930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195274-3332-4F7D-B686-456A59DB6A02}" type="datetimeFigureOut">
              <a:rPr lang="ru-RU" smtClean="0"/>
              <a:t>25.10.2010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8C2C8-A676-4458-A1A9-4DA75449309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35743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1</a:t>
            </a:r>
            <a:r>
              <a:rPr lang="ru-RU" b="1" dirty="0" smtClean="0"/>
              <a:t>. Протон движется в направлении к северному полюсу магнита как показано на рисунке. Определите направление силы Лоренца.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2571744"/>
            <a:ext cx="3257544" cy="3554419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sz="16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2928926" y="2571744"/>
            <a:ext cx="6072230" cy="414340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 algn="ctr">
              <a:buAutoNum type="arabicPeriod"/>
            </a:pPr>
            <a:r>
              <a:rPr lang="ru-RU" sz="3200" b="1" dirty="0" smtClean="0"/>
              <a:t>Влево</a:t>
            </a:r>
          </a:p>
          <a:p>
            <a:pPr marL="514350" indent="-514350" algn="ctr">
              <a:buNone/>
            </a:pPr>
            <a:r>
              <a:rPr lang="ru-RU" sz="3200" b="1" dirty="0" smtClean="0"/>
              <a:t>2. Вправо</a:t>
            </a:r>
          </a:p>
          <a:p>
            <a:pPr marL="514350" indent="-514350" algn="ctr">
              <a:buNone/>
            </a:pPr>
            <a:r>
              <a:rPr lang="ru-RU" sz="3200" b="1" dirty="0" smtClean="0"/>
              <a:t>3. Перпендикулярно плоскости чертежа к наблюдателю</a:t>
            </a:r>
          </a:p>
          <a:p>
            <a:pPr marL="514350" indent="-514350" algn="ctr">
              <a:buNone/>
            </a:pPr>
            <a:r>
              <a:rPr lang="ru-RU" sz="3200" b="1" dirty="0" smtClean="0"/>
              <a:t>4. Перпендикулярно плоскости чертежа от наблюдателя</a:t>
            </a:r>
          </a:p>
          <a:p>
            <a:pPr marL="514350" indent="-514350" algn="ctr">
              <a:buNone/>
            </a:pPr>
            <a:r>
              <a:rPr lang="ru-RU" sz="3200" b="1" dirty="0" smtClean="0"/>
              <a:t>5. Сила Лоренца равна нулю</a:t>
            </a:r>
            <a:endParaRPr lang="ru-RU" sz="32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3786190"/>
            <a:ext cx="42862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85918" y="4714884"/>
            <a:ext cx="428628" cy="85725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857356" y="3143248"/>
            <a:ext cx="285752" cy="28575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 стрелкой 10"/>
          <p:cNvCxnSpPr/>
          <p:nvPr/>
        </p:nvCxnSpPr>
        <p:spPr>
          <a:xfrm rot="5400000">
            <a:off x="1857357" y="3571875"/>
            <a:ext cx="286546" cy="796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 flipH="1">
            <a:off x="1643041" y="3071810"/>
            <a:ext cx="92869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+    </a:t>
            </a:r>
          </a:p>
          <a:p>
            <a:r>
              <a:rPr lang="ru-RU" dirty="0"/>
              <a:t> </a:t>
            </a:r>
            <a:r>
              <a:rPr lang="ru-RU" dirty="0" smtClean="0"/>
              <a:t>      </a:t>
            </a:r>
            <a:r>
              <a:rPr lang="el-GR" dirty="0" smtClean="0"/>
              <a:t>υ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   </a:t>
            </a:r>
            <a:r>
              <a:rPr lang="en-US" dirty="0" smtClean="0"/>
              <a:t>N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S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71462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2. На рисунке показаны траектории  частиц, вылетающих из радиоактивного источника в магнитное поле. Какая из них принадлежит нейтрону?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928934"/>
            <a:ext cx="3114668" cy="371477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4000" b="1" dirty="0" smtClean="0"/>
              <a:t>1) 1</a:t>
            </a:r>
          </a:p>
          <a:p>
            <a:pPr algn="ctr">
              <a:buNone/>
            </a:pPr>
            <a:r>
              <a:rPr lang="ru-RU" sz="4000" b="1" dirty="0" smtClean="0"/>
              <a:t>2) 2</a:t>
            </a:r>
          </a:p>
          <a:p>
            <a:pPr algn="ctr">
              <a:buNone/>
            </a:pPr>
            <a:r>
              <a:rPr lang="ru-RU" sz="4000" b="1" dirty="0" smtClean="0"/>
              <a:t>3) 3</a:t>
            </a:r>
          </a:p>
          <a:p>
            <a:pPr algn="ctr">
              <a:buNone/>
            </a:pPr>
            <a:r>
              <a:rPr lang="ru-RU" sz="4000" b="1" dirty="0" smtClean="0"/>
              <a:t>4) 4</a:t>
            </a:r>
          </a:p>
          <a:p>
            <a:pPr algn="ctr">
              <a:buNone/>
            </a:pPr>
            <a:r>
              <a:rPr lang="ru-RU" sz="4000" b="1" dirty="0" smtClean="0"/>
              <a:t>5) 5</a:t>
            </a:r>
            <a:endParaRPr lang="ru-RU" sz="40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86182" y="2285992"/>
            <a:ext cx="5286412" cy="428628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∙           ∙           ∙           ∙           ∙           ∙    </a:t>
            </a:r>
          </a:p>
          <a:p>
            <a:pPr>
              <a:buNone/>
            </a:pPr>
            <a:r>
              <a:rPr lang="ru-RU" dirty="0" smtClean="0"/>
              <a:t>           </a:t>
            </a:r>
            <a:r>
              <a:rPr lang="ru-RU" b="1" dirty="0" smtClean="0"/>
              <a:t>2                 3                4</a:t>
            </a:r>
            <a:endParaRPr lang="ru-RU" dirty="0"/>
          </a:p>
          <a:p>
            <a:pPr>
              <a:buNone/>
            </a:pPr>
            <a:r>
              <a:rPr lang="ru-RU" b="1" dirty="0" smtClean="0"/>
              <a:t>∙           ∙            ∙           ∙           ∙          ∙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b="1" dirty="0" smtClean="0"/>
              <a:t>∙            ∙           ∙            ∙          ∙          ∙</a:t>
            </a:r>
          </a:p>
          <a:p>
            <a:pPr>
              <a:buNone/>
            </a:pPr>
            <a:r>
              <a:rPr lang="ru-RU" dirty="0" smtClean="0"/>
              <a:t>     </a:t>
            </a:r>
            <a:r>
              <a:rPr lang="ru-RU" b="1" dirty="0" smtClean="0"/>
              <a:t>1                                                     5</a:t>
            </a:r>
            <a:endParaRPr lang="ru-RU" dirty="0"/>
          </a:p>
          <a:p>
            <a:pPr>
              <a:buNone/>
            </a:pPr>
            <a:r>
              <a:rPr lang="ru-RU" b="1" dirty="0" smtClean="0"/>
              <a:t>∙            ∙          ∙             ∙          ∙          ∙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215074" y="5786454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500826" y="5786454"/>
            <a:ext cx="142876" cy="41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429388" y="6000768"/>
            <a:ext cx="285752" cy="2857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>
            <a:off x="6500826" y="2643182"/>
            <a:ext cx="71438" cy="3350439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Дуга 9"/>
          <p:cNvSpPr/>
          <p:nvPr/>
        </p:nvSpPr>
        <p:spPr>
          <a:xfrm rot="10800000" flipV="1">
            <a:off x="6559526" y="4357695"/>
            <a:ext cx="2584474" cy="2447780"/>
          </a:xfrm>
          <a:prstGeom prst="arc">
            <a:avLst>
              <a:gd name="adj1" fmla="val 11993210"/>
              <a:gd name="adj2" fmla="val 0"/>
            </a:avLst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>
            <a:off x="4000496" y="4429108"/>
            <a:ext cx="2557474" cy="2428892"/>
          </a:xfrm>
          <a:prstGeom prst="arc">
            <a:avLst>
              <a:gd name="adj1" fmla="val 11784902"/>
              <a:gd name="adj2" fmla="val 312212"/>
            </a:avLst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уга 11"/>
          <p:cNvSpPr/>
          <p:nvPr/>
        </p:nvSpPr>
        <p:spPr>
          <a:xfrm>
            <a:off x="6572264" y="3000372"/>
            <a:ext cx="4000528" cy="4500594"/>
          </a:xfrm>
          <a:prstGeom prst="arc">
            <a:avLst>
              <a:gd name="adj1" fmla="val 10598646"/>
              <a:gd name="adj2" fmla="val 16904855"/>
            </a:avLst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Дуга 13"/>
          <p:cNvSpPr/>
          <p:nvPr/>
        </p:nvSpPr>
        <p:spPr>
          <a:xfrm>
            <a:off x="928662" y="3000372"/>
            <a:ext cx="5643602" cy="6143668"/>
          </a:xfrm>
          <a:prstGeom prst="arc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71462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3</a:t>
            </a:r>
            <a:r>
              <a:rPr lang="ru-RU" b="1" dirty="0" smtClean="0"/>
              <a:t>. На рисунке показаны траектории  частиц, вылетающих из радиоактивного источника в магнитное поле. Какие из них принадлежат отрицательно заряженным частицам?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928934"/>
            <a:ext cx="3114668" cy="371477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4800" b="1" dirty="0" smtClean="0"/>
              <a:t>1) 1 и 2</a:t>
            </a:r>
          </a:p>
          <a:p>
            <a:pPr algn="ctr">
              <a:buNone/>
            </a:pPr>
            <a:r>
              <a:rPr lang="ru-RU" sz="4800" b="1" dirty="0" smtClean="0"/>
              <a:t>2) 2, 3 и 4</a:t>
            </a:r>
          </a:p>
          <a:p>
            <a:pPr algn="ctr">
              <a:buNone/>
            </a:pPr>
            <a:r>
              <a:rPr lang="ru-RU" sz="4800" b="1" dirty="0" smtClean="0"/>
              <a:t>3) 4 и 5</a:t>
            </a:r>
          </a:p>
          <a:p>
            <a:pPr algn="ctr">
              <a:buNone/>
            </a:pPr>
            <a:r>
              <a:rPr lang="ru-RU" sz="4800" b="1" dirty="0" smtClean="0"/>
              <a:t>4) 1 и 5</a:t>
            </a:r>
          </a:p>
          <a:p>
            <a:pPr algn="ctr">
              <a:buNone/>
            </a:pPr>
            <a:endParaRPr lang="ru-RU" sz="40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86182" y="2285992"/>
            <a:ext cx="5286412" cy="428628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∙           ∙           ∙           ∙           ∙           ∙    </a:t>
            </a:r>
          </a:p>
          <a:p>
            <a:pPr>
              <a:buNone/>
            </a:pPr>
            <a:r>
              <a:rPr lang="ru-RU" dirty="0" smtClean="0"/>
              <a:t>           </a:t>
            </a:r>
            <a:r>
              <a:rPr lang="ru-RU" b="1" dirty="0" smtClean="0"/>
              <a:t>2                 3                4</a:t>
            </a:r>
            <a:endParaRPr lang="ru-RU" dirty="0"/>
          </a:p>
          <a:p>
            <a:pPr>
              <a:buNone/>
            </a:pPr>
            <a:r>
              <a:rPr lang="ru-RU" b="1" dirty="0" smtClean="0"/>
              <a:t>∙           ∙            ∙           ∙           ∙          ∙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b="1" dirty="0" smtClean="0"/>
              <a:t>∙            ∙           ∙            ∙          ∙          ∙</a:t>
            </a:r>
          </a:p>
          <a:p>
            <a:pPr>
              <a:buNone/>
            </a:pPr>
            <a:r>
              <a:rPr lang="ru-RU" dirty="0" smtClean="0"/>
              <a:t>     </a:t>
            </a:r>
            <a:r>
              <a:rPr lang="ru-RU" b="1" dirty="0" smtClean="0"/>
              <a:t>1                                                     5</a:t>
            </a:r>
            <a:endParaRPr lang="ru-RU" dirty="0"/>
          </a:p>
          <a:p>
            <a:pPr>
              <a:buNone/>
            </a:pPr>
            <a:r>
              <a:rPr lang="ru-RU" b="1" dirty="0" smtClean="0"/>
              <a:t>∙            ∙          ∙             ∙          ∙          ∙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215074" y="5786454"/>
            <a:ext cx="71438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500826" y="5786454"/>
            <a:ext cx="142876" cy="41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429388" y="6000768"/>
            <a:ext cx="285752" cy="2857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>
            <a:off x="6500826" y="2643182"/>
            <a:ext cx="71438" cy="3350439"/>
          </a:xfrm>
          <a:prstGeom prst="straightConnector1">
            <a:avLst/>
          </a:prstGeom>
          <a:ln w="3175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Дуга 9"/>
          <p:cNvSpPr/>
          <p:nvPr/>
        </p:nvSpPr>
        <p:spPr>
          <a:xfrm rot="10800000" flipV="1">
            <a:off x="6559526" y="4357695"/>
            <a:ext cx="2584474" cy="2447780"/>
          </a:xfrm>
          <a:prstGeom prst="arc">
            <a:avLst>
              <a:gd name="adj1" fmla="val 11993210"/>
              <a:gd name="adj2" fmla="val 0"/>
            </a:avLst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>
            <a:off x="4000496" y="4429108"/>
            <a:ext cx="2557474" cy="2428892"/>
          </a:xfrm>
          <a:prstGeom prst="arc">
            <a:avLst>
              <a:gd name="adj1" fmla="val 11784902"/>
              <a:gd name="adj2" fmla="val 312212"/>
            </a:avLst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уга 11"/>
          <p:cNvSpPr/>
          <p:nvPr/>
        </p:nvSpPr>
        <p:spPr>
          <a:xfrm>
            <a:off x="6572264" y="3000372"/>
            <a:ext cx="4000528" cy="4500594"/>
          </a:xfrm>
          <a:prstGeom prst="arc">
            <a:avLst>
              <a:gd name="adj1" fmla="val 10598646"/>
              <a:gd name="adj2" fmla="val 16904855"/>
            </a:avLst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Дуга 13"/>
          <p:cNvSpPr/>
          <p:nvPr/>
        </p:nvSpPr>
        <p:spPr>
          <a:xfrm>
            <a:off x="928662" y="3000372"/>
            <a:ext cx="5643602" cy="6143668"/>
          </a:xfrm>
          <a:prstGeom prst="arc">
            <a:avLst/>
          </a:prstGeom>
          <a:ln w="317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939916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4</a:t>
            </a:r>
            <a:r>
              <a:rPr lang="ru-RU" b="1" dirty="0" smtClean="0"/>
              <a:t>. Определите направление силы Ампера, действующей на проводник с током </a:t>
            </a:r>
            <a:r>
              <a:rPr lang="en-US" b="1" i="1" dirty="0" smtClean="0"/>
              <a:t>I</a:t>
            </a:r>
            <a:r>
              <a:rPr lang="ru-RU" b="1" i="1" dirty="0" smtClean="0"/>
              <a:t> </a:t>
            </a:r>
            <a:r>
              <a:rPr lang="ru-RU" b="1" dirty="0" smtClean="0"/>
              <a:t>в магнитном поле соленоида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14554"/>
            <a:ext cx="4038600" cy="4357718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                                      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  </a:t>
            </a:r>
            <a:r>
              <a:rPr lang="en-US" b="1" i="1" dirty="0" smtClean="0"/>
              <a:t>I</a:t>
            </a:r>
          </a:p>
          <a:p>
            <a:pPr>
              <a:buNone/>
            </a:pPr>
            <a:endParaRPr lang="en-US" b="1" i="1" dirty="0"/>
          </a:p>
          <a:p>
            <a:pPr>
              <a:buNone/>
            </a:pPr>
            <a:endParaRPr lang="en-US" b="1" i="1" dirty="0" smtClean="0"/>
          </a:p>
          <a:p>
            <a:pPr>
              <a:buNone/>
            </a:pPr>
            <a:r>
              <a:rPr lang="en-US" b="1" i="1" dirty="0"/>
              <a:t> </a:t>
            </a:r>
            <a:r>
              <a:rPr lang="en-US" b="1" i="1" dirty="0" smtClean="0"/>
              <a:t>     +                        -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357430"/>
            <a:ext cx="4038600" cy="421484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514350" indent="-514350" algn="ctr">
              <a:buAutoNum type="arabicParenR"/>
            </a:pPr>
            <a:r>
              <a:rPr lang="ru-RU" sz="4800" b="1" dirty="0" smtClean="0">
                <a:solidFill>
                  <a:srgbClr val="7030A0"/>
                </a:solidFill>
              </a:rPr>
              <a:t>вверх</a:t>
            </a:r>
          </a:p>
          <a:p>
            <a:pPr marL="514350" indent="-514350" algn="ctr">
              <a:buNone/>
            </a:pPr>
            <a:r>
              <a:rPr lang="ru-RU" sz="4800" b="1" dirty="0" smtClean="0">
                <a:solidFill>
                  <a:srgbClr val="7030A0"/>
                </a:solidFill>
              </a:rPr>
              <a:t>2) вниз</a:t>
            </a:r>
          </a:p>
          <a:p>
            <a:pPr marL="514350" indent="-514350" algn="ctr">
              <a:buNone/>
            </a:pPr>
            <a:r>
              <a:rPr lang="ru-RU" sz="4800" b="1" dirty="0" smtClean="0">
                <a:solidFill>
                  <a:srgbClr val="7030A0"/>
                </a:solidFill>
              </a:rPr>
              <a:t>3) вправо</a:t>
            </a:r>
          </a:p>
          <a:p>
            <a:pPr marL="514350" indent="-514350" algn="ctr">
              <a:buNone/>
            </a:pPr>
            <a:r>
              <a:rPr lang="ru-RU" sz="4800" b="1" dirty="0" smtClean="0">
                <a:solidFill>
                  <a:srgbClr val="7030A0"/>
                </a:solidFill>
              </a:rPr>
              <a:t>4) влево</a:t>
            </a:r>
          </a:p>
          <a:p>
            <a:pPr marL="514350" indent="-514350" algn="ctr">
              <a:buNone/>
            </a:pP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3286124"/>
            <a:ext cx="2071702" cy="57150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 flipV="1">
            <a:off x="1214414" y="5500702"/>
            <a:ext cx="142876" cy="142876"/>
          </a:xfrm>
          <a:prstGeom prst="ellipse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 flipV="1">
            <a:off x="2928926" y="5500702"/>
            <a:ext cx="142876" cy="142876"/>
          </a:xfrm>
          <a:prstGeom prst="ellipse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 flipH="1" flipV="1">
            <a:off x="463521" y="4679165"/>
            <a:ext cx="1643868" cy="794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олилиния 15"/>
          <p:cNvSpPr/>
          <p:nvPr/>
        </p:nvSpPr>
        <p:spPr>
          <a:xfrm>
            <a:off x="1286540" y="3177363"/>
            <a:ext cx="494413" cy="832883"/>
          </a:xfrm>
          <a:custGeom>
            <a:avLst/>
            <a:gdLst>
              <a:gd name="connsiteX0" fmla="*/ 0 w 494413"/>
              <a:gd name="connsiteY0" fmla="*/ 86832 h 832883"/>
              <a:gd name="connsiteX1" fmla="*/ 85060 w 494413"/>
              <a:gd name="connsiteY1" fmla="*/ 1772 h 832883"/>
              <a:gd name="connsiteX2" fmla="*/ 191386 w 494413"/>
              <a:gd name="connsiteY2" fmla="*/ 76200 h 832883"/>
              <a:gd name="connsiteX3" fmla="*/ 191386 w 494413"/>
              <a:gd name="connsiteY3" fmla="*/ 139995 h 832883"/>
              <a:gd name="connsiteX4" fmla="*/ 212651 w 494413"/>
              <a:gd name="connsiteY4" fmla="*/ 363279 h 832883"/>
              <a:gd name="connsiteX5" fmla="*/ 244548 w 494413"/>
              <a:gd name="connsiteY5" fmla="*/ 533400 h 832883"/>
              <a:gd name="connsiteX6" fmla="*/ 287079 w 494413"/>
              <a:gd name="connsiteY6" fmla="*/ 746051 h 832883"/>
              <a:gd name="connsiteX7" fmla="*/ 308344 w 494413"/>
              <a:gd name="connsiteY7" fmla="*/ 799214 h 832883"/>
              <a:gd name="connsiteX8" fmla="*/ 382772 w 494413"/>
              <a:gd name="connsiteY8" fmla="*/ 831111 h 832883"/>
              <a:gd name="connsiteX9" fmla="*/ 435934 w 494413"/>
              <a:gd name="connsiteY9" fmla="*/ 809846 h 832883"/>
              <a:gd name="connsiteX10" fmla="*/ 457200 w 494413"/>
              <a:gd name="connsiteY10" fmla="*/ 788581 h 832883"/>
              <a:gd name="connsiteX11" fmla="*/ 489097 w 494413"/>
              <a:gd name="connsiteY11" fmla="*/ 714153 h 832883"/>
              <a:gd name="connsiteX12" fmla="*/ 489097 w 494413"/>
              <a:gd name="connsiteY12" fmla="*/ 692888 h 832883"/>
              <a:gd name="connsiteX13" fmla="*/ 489097 w 494413"/>
              <a:gd name="connsiteY13" fmla="*/ 692888 h 832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94413" h="832883">
                <a:moveTo>
                  <a:pt x="0" y="86832"/>
                </a:moveTo>
                <a:cubicBezTo>
                  <a:pt x="26581" y="45188"/>
                  <a:pt x="53162" y="3544"/>
                  <a:pt x="85060" y="1772"/>
                </a:cubicBezTo>
                <a:cubicBezTo>
                  <a:pt x="116958" y="0"/>
                  <a:pt x="173665" y="53163"/>
                  <a:pt x="191386" y="76200"/>
                </a:cubicBezTo>
                <a:cubicBezTo>
                  <a:pt x="209107" y="99237"/>
                  <a:pt x="187842" y="92149"/>
                  <a:pt x="191386" y="139995"/>
                </a:cubicBezTo>
                <a:cubicBezTo>
                  <a:pt x="194930" y="187841"/>
                  <a:pt x="203791" y="297712"/>
                  <a:pt x="212651" y="363279"/>
                </a:cubicBezTo>
                <a:cubicBezTo>
                  <a:pt x="221511" y="428846"/>
                  <a:pt x="232143" y="469605"/>
                  <a:pt x="244548" y="533400"/>
                </a:cubicBezTo>
                <a:cubicBezTo>
                  <a:pt x="256953" y="597195"/>
                  <a:pt x="276446" y="701749"/>
                  <a:pt x="287079" y="746051"/>
                </a:cubicBezTo>
                <a:cubicBezTo>
                  <a:pt x="297712" y="790353"/>
                  <a:pt x="292395" y="785037"/>
                  <a:pt x="308344" y="799214"/>
                </a:cubicBezTo>
                <a:cubicBezTo>
                  <a:pt x="324293" y="813391"/>
                  <a:pt x="361507" y="829339"/>
                  <a:pt x="382772" y="831111"/>
                </a:cubicBezTo>
                <a:cubicBezTo>
                  <a:pt x="404037" y="832883"/>
                  <a:pt x="423529" y="816934"/>
                  <a:pt x="435934" y="809846"/>
                </a:cubicBezTo>
                <a:cubicBezTo>
                  <a:pt x="448339" y="802758"/>
                  <a:pt x="448340" y="804530"/>
                  <a:pt x="457200" y="788581"/>
                </a:cubicBezTo>
                <a:cubicBezTo>
                  <a:pt x="466060" y="772632"/>
                  <a:pt x="483781" y="730102"/>
                  <a:pt x="489097" y="714153"/>
                </a:cubicBezTo>
                <a:cubicBezTo>
                  <a:pt x="494413" y="698204"/>
                  <a:pt x="489097" y="692888"/>
                  <a:pt x="489097" y="692888"/>
                </a:cubicBezTo>
                <a:lnTo>
                  <a:pt x="489097" y="692888"/>
                </a:lnTo>
              </a:path>
            </a:pathLst>
          </a:cu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1850065" y="3152553"/>
            <a:ext cx="584791" cy="808075"/>
          </a:xfrm>
          <a:custGeom>
            <a:avLst/>
            <a:gdLst>
              <a:gd name="connsiteX0" fmla="*/ 0 w 584791"/>
              <a:gd name="connsiteY0" fmla="*/ 122275 h 808075"/>
              <a:gd name="connsiteX1" fmla="*/ 53163 w 584791"/>
              <a:gd name="connsiteY1" fmla="*/ 37214 h 808075"/>
              <a:gd name="connsiteX2" fmla="*/ 159488 w 584791"/>
              <a:gd name="connsiteY2" fmla="*/ 15949 h 808075"/>
              <a:gd name="connsiteX3" fmla="*/ 233916 w 584791"/>
              <a:gd name="connsiteY3" fmla="*/ 132907 h 808075"/>
              <a:gd name="connsiteX4" fmla="*/ 255182 w 584791"/>
              <a:gd name="connsiteY4" fmla="*/ 260498 h 808075"/>
              <a:gd name="connsiteX5" fmla="*/ 318977 w 584791"/>
              <a:gd name="connsiteY5" fmla="*/ 547577 h 808075"/>
              <a:gd name="connsiteX6" fmla="*/ 361507 w 584791"/>
              <a:gd name="connsiteY6" fmla="*/ 675168 h 808075"/>
              <a:gd name="connsiteX7" fmla="*/ 382772 w 584791"/>
              <a:gd name="connsiteY7" fmla="*/ 749596 h 808075"/>
              <a:gd name="connsiteX8" fmla="*/ 446568 w 584791"/>
              <a:gd name="connsiteY8" fmla="*/ 802759 h 808075"/>
              <a:gd name="connsiteX9" fmla="*/ 531628 w 584791"/>
              <a:gd name="connsiteY9" fmla="*/ 781494 h 808075"/>
              <a:gd name="connsiteX10" fmla="*/ 574158 w 584791"/>
              <a:gd name="connsiteY10" fmla="*/ 717698 h 808075"/>
              <a:gd name="connsiteX11" fmla="*/ 584791 w 584791"/>
              <a:gd name="connsiteY11" fmla="*/ 707066 h 808075"/>
              <a:gd name="connsiteX12" fmla="*/ 584791 w 584791"/>
              <a:gd name="connsiteY12" fmla="*/ 707066 h 808075"/>
              <a:gd name="connsiteX13" fmla="*/ 584791 w 584791"/>
              <a:gd name="connsiteY13" fmla="*/ 707066 h 808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84791" h="808075">
                <a:moveTo>
                  <a:pt x="0" y="122275"/>
                </a:moveTo>
                <a:cubicBezTo>
                  <a:pt x="13291" y="88605"/>
                  <a:pt x="26582" y="54935"/>
                  <a:pt x="53163" y="37214"/>
                </a:cubicBezTo>
                <a:cubicBezTo>
                  <a:pt x="79744" y="19493"/>
                  <a:pt x="129363" y="0"/>
                  <a:pt x="159488" y="15949"/>
                </a:cubicBezTo>
                <a:cubicBezTo>
                  <a:pt x="189613" y="31898"/>
                  <a:pt x="217967" y="92149"/>
                  <a:pt x="233916" y="132907"/>
                </a:cubicBezTo>
                <a:cubicBezTo>
                  <a:pt x="249865" y="173665"/>
                  <a:pt x="241005" y="191386"/>
                  <a:pt x="255182" y="260498"/>
                </a:cubicBezTo>
                <a:cubicBezTo>
                  <a:pt x="269359" y="329610"/>
                  <a:pt x="301256" y="478466"/>
                  <a:pt x="318977" y="547577"/>
                </a:cubicBezTo>
                <a:cubicBezTo>
                  <a:pt x="336698" y="616688"/>
                  <a:pt x="350875" y="641498"/>
                  <a:pt x="361507" y="675168"/>
                </a:cubicBezTo>
                <a:cubicBezTo>
                  <a:pt x="372139" y="708838"/>
                  <a:pt x="368595" y="728331"/>
                  <a:pt x="382772" y="749596"/>
                </a:cubicBezTo>
                <a:cubicBezTo>
                  <a:pt x="396949" y="770861"/>
                  <a:pt x="421759" y="797443"/>
                  <a:pt x="446568" y="802759"/>
                </a:cubicBezTo>
                <a:cubicBezTo>
                  <a:pt x="471377" y="808075"/>
                  <a:pt x="510363" y="795671"/>
                  <a:pt x="531628" y="781494"/>
                </a:cubicBezTo>
                <a:cubicBezTo>
                  <a:pt x="552893" y="767317"/>
                  <a:pt x="565298" y="730103"/>
                  <a:pt x="574158" y="717698"/>
                </a:cubicBezTo>
                <a:cubicBezTo>
                  <a:pt x="583018" y="705293"/>
                  <a:pt x="584791" y="707066"/>
                  <a:pt x="584791" y="707066"/>
                </a:cubicBezTo>
                <a:lnTo>
                  <a:pt x="584791" y="707066"/>
                </a:lnTo>
                <a:lnTo>
                  <a:pt x="584791" y="707066"/>
                </a:lnTo>
              </a:path>
            </a:pathLst>
          </a:cu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2551814" y="3164958"/>
            <a:ext cx="446567" cy="715926"/>
          </a:xfrm>
          <a:custGeom>
            <a:avLst/>
            <a:gdLst>
              <a:gd name="connsiteX0" fmla="*/ 0 w 446567"/>
              <a:gd name="connsiteY0" fmla="*/ 120502 h 715926"/>
              <a:gd name="connsiteX1" fmla="*/ 63795 w 446567"/>
              <a:gd name="connsiteY1" fmla="*/ 99237 h 715926"/>
              <a:gd name="connsiteX2" fmla="*/ 138223 w 446567"/>
              <a:gd name="connsiteY2" fmla="*/ 35442 h 715926"/>
              <a:gd name="connsiteX3" fmla="*/ 255181 w 446567"/>
              <a:gd name="connsiteY3" fmla="*/ 3544 h 715926"/>
              <a:gd name="connsiteX4" fmla="*/ 318977 w 446567"/>
              <a:gd name="connsiteY4" fmla="*/ 56707 h 715926"/>
              <a:gd name="connsiteX5" fmla="*/ 350874 w 446567"/>
              <a:gd name="connsiteY5" fmla="*/ 173665 h 715926"/>
              <a:gd name="connsiteX6" fmla="*/ 361507 w 446567"/>
              <a:gd name="connsiteY6" fmla="*/ 258726 h 715926"/>
              <a:gd name="connsiteX7" fmla="*/ 361507 w 446567"/>
              <a:gd name="connsiteY7" fmla="*/ 311889 h 715926"/>
              <a:gd name="connsiteX8" fmla="*/ 393405 w 446567"/>
              <a:gd name="connsiteY8" fmla="*/ 418214 h 715926"/>
              <a:gd name="connsiteX9" fmla="*/ 414670 w 446567"/>
              <a:gd name="connsiteY9" fmla="*/ 535172 h 715926"/>
              <a:gd name="connsiteX10" fmla="*/ 425302 w 446567"/>
              <a:gd name="connsiteY10" fmla="*/ 641498 h 715926"/>
              <a:gd name="connsiteX11" fmla="*/ 446567 w 446567"/>
              <a:gd name="connsiteY11" fmla="*/ 715926 h 715926"/>
              <a:gd name="connsiteX12" fmla="*/ 446567 w 446567"/>
              <a:gd name="connsiteY12" fmla="*/ 715926 h 715926"/>
              <a:gd name="connsiteX13" fmla="*/ 446567 w 446567"/>
              <a:gd name="connsiteY13" fmla="*/ 694661 h 715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46567" h="715926">
                <a:moveTo>
                  <a:pt x="0" y="120502"/>
                </a:moveTo>
                <a:cubicBezTo>
                  <a:pt x="20379" y="116958"/>
                  <a:pt x="40758" y="113414"/>
                  <a:pt x="63795" y="99237"/>
                </a:cubicBezTo>
                <a:cubicBezTo>
                  <a:pt x="86832" y="85060"/>
                  <a:pt x="106325" y="51391"/>
                  <a:pt x="138223" y="35442"/>
                </a:cubicBezTo>
                <a:cubicBezTo>
                  <a:pt x="170121" y="19493"/>
                  <a:pt x="225055" y="0"/>
                  <a:pt x="255181" y="3544"/>
                </a:cubicBezTo>
                <a:cubicBezTo>
                  <a:pt x="285307" y="7088"/>
                  <a:pt x="303028" y="28354"/>
                  <a:pt x="318977" y="56707"/>
                </a:cubicBezTo>
                <a:cubicBezTo>
                  <a:pt x="334926" y="85060"/>
                  <a:pt x="343786" y="139995"/>
                  <a:pt x="350874" y="173665"/>
                </a:cubicBezTo>
                <a:cubicBezTo>
                  <a:pt x="357962" y="207335"/>
                  <a:pt x="359735" y="235689"/>
                  <a:pt x="361507" y="258726"/>
                </a:cubicBezTo>
                <a:cubicBezTo>
                  <a:pt x="363279" y="281763"/>
                  <a:pt x="356191" y="285308"/>
                  <a:pt x="361507" y="311889"/>
                </a:cubicBezTo>
                <a:cubicBezTo>
                  <a:pt x="366823" y="338470"/>
                  <a:pt x="384545" y="381000"/>
                  <a:pt x="393405" y="418214"/>
                </a:cubicBezTo>
                <a:cubicBezTo>
                  <a:pt x="402265" y="455428"/>
                  <a:pt x="409354" y="497958"/>
                  <a:pt x="414670" y="535172"/>
                </a:cubicBezTo>
                <a:cubicBezTo>
                  <a:pt x="419986" y="572386"/>
                  <a:pt x="419986" y="611372"/>
                  <a:pt x="425302" y="641498"/>
                </a:cubicBezTo>
                <a:cubicBezTo>
                  <a:pt x="430618" y="671624"/>
                  <a:pt x="446567" y="715926"/>
                  <a:pt x="446567" y="715926"/>
                </a:cubicBezTo>
                <a:lnTo>
                  <a:pt x="446567" y="715926"/>
                </a:lnTo>
                <a:lnTo>
                  <a:pt x="446567" y="694661"/>
                </a:lnTo>
              </a:path>
            </a:pathLst>
          </a:cu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>
            <a:stCxn id="18" idx="11"/>
          </p:cNvCxnSpPr>
          <p:nvPr/>
        </p:nvCxnSpPr>
        <p:spPr>
          <a:xfrm>
            <a:off x="2998381" y="3880884"/>
            <a:ext cx="1983" cy="161981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>
            <a:off x="3571868" y="3286124"/>
            <a:ext cx="571504" cy="571504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rot="16200000" flipH="1">
            <a:off x="3786182" y="3500438"/>
            <a:ext cx="142876" cy="142876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>
            <a:off x="3786182" y="3500438"/>
            <a:ext cx="142876" cy="142876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35743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5. По графику зависимости магнитного потока от времени определите ЭДС индукции в контуре в момент времени  3 с.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85992"/>
            <a:ext cx="4114800" cy="4357718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Ф, Вб</a:t>
            </a:r>
          </a:p>
          <a:p>
            <a:pPr>
              <a:buNone/>
            </a:pPr>
            <a:r>
              <a:rPr lang="ru-RU" b="1" dirty="0" smtClean="0"/>
              <a:t>0,5</a:t>
            </a:r>
          </a:p>
          <a:p>
            <a:pPr>
              <a:buNone/>
            </a:pPr>
            <a:r>
              <a:rPr lang="ru-RU" b="1" dirty="0" smtClean="0"/>
              <a:t>0,4</a:t>
            </a:r>
          </a:p>
          <a:p>
            <a:pPr>
              <a:buNone/>
            </a:pPr>
            <a:r>
              <a:rPr lang="ru-RU" b="1" dirty="0" smtClean="0"/>
              <a:t>0,3</a:t>
            </a:r>
          </a:p>
          <a:p>
            <a:pPr>
              <a:buNone/>
            </a:pPr>
            <a:r>
              <a:rPr lang="ru-RU" b="1" dirty="0" smtClean="0"/>
              <a:t>0,2</a:t>
            </a:r>
          </a:p>
          <a:p>
            <a:pPr>
              <a:buNone/>
            </a:pPr>
            <a:r>
              <a:rPr lang="ru-RU" b="1" dirty="0" smtClean="0"/>
              <a:t>0,1</a:t>
            </a:r>
          </a:p>
          <a:p>
            <a:pPr>
              <a:buNone/>
            </a:pPr>
            <a:r>
              <a:rPr lang="ru-RU" b="1" dirty="0"/>
              <a:t> </a:t>
            </a:r>
            <a:r>
              <a:rPr lang="ru-RU" b="1" dirty="0" smtClean="0"/>
              <a:t>    0      2     4     6     8     </a:t>
            </a:r>
            <a:r>
              <a:rPr lang="en-US" b="1" dirty="0" smtClean="0"/>
              <a:t>t</a:t>
            </a:r>
            <a:r>
              <a:rPr lang="ru-RU" b="1" dirty="0" smtClean="0"/>
              <a:t>, с</a:t>
            </a:r>
          </a:p>
          <a:p>
            <a:pPr>
              <a:buNone/>
            </a:pPr>
            <a:endParaRPr lang="ru-RU" b="1" dirty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/>
          </a:p>
          <a:p>
            <a:pPr>
              <a:buNone/>
            </a:pP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357430"/>
            <a:ext cx="4038600" cy="376873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 algn="ctr">
              <a:buAutoNum type="arabicParenR"/>
            </a:pPr>
            <a:r>
              <a:rPr lang="ru-RU" sz="4800" b="1" dirty="0" smtClean="0">
                <a:solidFill>
                  <a:srgbClr val="002060"/>
                </a:solidFill>
              </a:rPr>
              <a:t> 0 В</a:t>
            </a:r>
          </a:p>
          <a:p>
            <a:pPr marL="514350" indent="-514350" algn="ctr">
              <a:buNone/>
            </a:pPr>
            <a:r>
              <a:rPr lang="ru-RU" sz="4800" b="1" dirty="0" smtClean="0">
                <a:solidFill>
                  <a:srgbClr val="002060"/>
                </a:solidFill>
              </a:rPr>
              <a:t>2) ≈ 0,13 В</a:t>
            </a:r>
          </a:p>
          <a:p>
            <a:pPr marL="514350" indent="-514350" algn="ctr">
              <a:buNone/>
            </a:pPr>
            <a:r>
              <a:rPr lang="ru-RU" sz="4800" b="1" dirty="0" smtClean="0">
                <a:solidFill>
                  <a:srgbClr val="002060"/>
                </a:solidFill>
              </a:rPr>
              <a:t>3) 1,2 В</a:t>
            </a:r>
          </a:p>
          <a:p>
            <a:pPr marL="514350" indent="-514350" algn="ctr">
              <a:buNone/>
            </a:pPr>
            <a:r>
              <a:rPr lang="ru-RU" sz="4800" b="1" dirty="0" smtClean="0">
                <a:solidFill>
                  <a:srgbClr val="002060"/>
                </a:solidFill>
              </a:rPr>
              <a:t>4) 2 В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857224" y="5429264"/>
            <a:ext cx="3429024" cy="1588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 flipH="1" flipV="1">
            <a:off x="-536611" y="4107661"/>
            <a:ext cx="3072628" cy="794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000100" y="3571876"/>
            <a:ext cx="1285884" cy="1588"/>
          </a:xfrm>
          <a:prstGeom prst="line">
            <a:avLst/>
          </a:prstGeom>
          <a:ln w="19050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 flipH="1" flipV="1">
            <a:off x="785786" y="4500570"/>
            <a:ext cx="1857388" cy="1588"/>
          </a:xfrm>
          <a:prstGeom prst="line">
            <a:avLst/>
          </a:prstGeom>
          <a:ln w="19050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 flipH="1" flipV="1">
            <a:off x="1357290" y="4214818"/>
            <a:ext cx="2428892" cy="1588"/>
          </a:xfrm>
          <a:prstGeom prst="line">
            <a:avLst/>
          </a:prstGeom>
          <a:ln w="19050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 flipH="1" flipV="1">
            <a:off x="1358084" y="4499776"/>
            <a:ext cx="1857388" cy="1588"/>
          </a:xfrm>
          <a:prstGeom prst="line">
            <a:avLst/>
          </a:prstGeom>
          <a:ln w="19050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000100" y="3000372"/>
            <a:ext cx="1571636" cy="1588"/>
          </a:xfrm>
          <a:prstGeom prst="line">
            <a:avLst/>
          </a:prstGeom>
          <a:ln w="19050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 flipH="1" flipV="1">
            <a:off x="428596" y="4143380"/>
            <a:ext cx="1857388" cy="71438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714480" y="3571876"/>
            <a:ext cx="571504" cy="15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 flipH="1" flipV="1">
            <a:off x="2143108" y="3143248"/>
            <a:ext cx="571504" cy="285752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6200000" flipH="1">
            <a:off x="1785918" y="3786190"/>
            <a:ext cx="2428892" cy="857256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 flipH="1" flipV="1">
            <a:off x="2821769" y="539354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35743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6</a:t>
            </a:r>
            <a:r>
              <a:rPr lang="ru-RU" b="1" dirty="0" smtClean="0"/>
              <a:t>. По графику зависимости магнитного потока от времени определите, в каком интервале времени ЭДС индукции в контуре максимальна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85992"/>
            <a:ext cx="4114800" cy="4357718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Ф, Вб</a:t>
            </a:r>
          </a:p>
          <a:p>
            <a:pPr>
              <a:buNone/>
            </a:pPr>
            <a:r>
              <a:rPr lang="ru-RU" b="1" dirty="0" smtClean="0"/>
              <a:t>0,5</a:t>
            </a:r>
          </a:p>
          <a:p>
            <a:pPr>
              <a:buNone/>
            </a:pPr>
            <a:r>
              <a:rPr lang="ru-RU" b="1" dirty="0" smtClean="0"/>
              <a:t>0,4</a:t>
            </a:r>
          </a:p>
          <a:p>
            <a:pPr>
              <a:buNone/>
            </a:pPr>
            <a:r>
              <a:rPr lang="ru-RU" b="1" dirty="0" smtClean="0"/>
              <a:t>0,3</a:t>
            </a:r>
          </a:p>
          <a:p>
            <a:pPr>
              <a:buNone/>
            </a:pPr>
            <a:r>
              <a:rPr lang="ru-RU" b="1" dirty="0" smtClean="0"/>
              <a:t>0,2</a:t>
            </a:r>
          </a:p>
          <a:p>
            <a:pPr>
              <a:buNone/>
            </a:pPr>
            <a:r>
              <a:rPr lang="ru-RU" b="1" dirty="0" smtClean="0"/>
              <a:t>0,1</a:t>
            </a:r>
          </a:p>
          <a:p>
            <a:pPr>
              <a:buNone/>
            </a:pPr>
            <a:r>
              <a:rPr lang="ru-RU" b="1" dirty="0"/>
              <a:t> </a:t>
            </a:r>
            <a:r>
              <a:rPr lang="ru-RU" b="1" dirty="0" smtClean="0"/>
              <a:t>    0      2     4     6     8     </a:t>
            </a:r>
            <a:r>
              <a:rPr lang="en-US" b="1" dirty="0" smtClean="0"/>
              <a:t>t</a:t>
            </a:r>
            <a:r>
              <a:rPr lang="ru-RU" b="1" dirty="0" smtClean="0"/>
              <a:t>, с</a:t>
            </a:r>
          </a:p>
          <a:p>
            <a:pPr>
              <a:buNone/>
            </a:pPr>
            <a:endParaRPr lang="ru-RU" b="1" dirty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/>
          </a:p>
          <a:p>
            <a:pPr>
              <a:buNone/>
            </a:pP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357430"/>
            <a:ext cx="4038600" cy="376873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914400" indent="-914400" algn="ctr">
              <a:buAutoNum type="arabicParenR"/>
            </a:pP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</a:rPr>
              <a:t>0 – 2 с</a:t>
            </a:r>
          </a:p>
          <a:p>
            <a:pPr marL="914400" indent="-914400" algn="ctr">
              <a:buNone/>
            </a:pP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</a:rPr>
              <a:t>2) 2 – 4 с</a:t>
            </a:r>
          </a:p>
          <a:p>
            <a:pPr marL="914400" indent="-914400" algn="ctr">
              <a:buNone/>
            </a:pP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</a:rPr>
              <a:t>3) 4 – 5 с</a:t>
            </a:r>
          </a:p>
          <a:p>
            <a:pPr marL="914400" indent="-914400" algn="ctr">
              <a:buNone/>
            </a:pP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</a:rPr>
              <a:t>4) 5 – 10 с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857224" y="5500702"/>
            <a:ext cx="3429024" cy="1588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 flipH="1" flipV="1">
            <a:off x="-536611" y="4107661"/>
            <a:ext cx="3072628" cy="794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000100" y="3571876"/>
            <a:ext cx="1285884" cy="1588"/>
          </a:xfrm>
          <a:prstGeom prst="line">
            <a:avLst/>
          </a:prstGeom>
          <a:ln w="19050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 flipH="1" flipV="1">
            <a:off x="750861" y="4536289"/>
            <a:ext cx="1928032" cy="794"/>
          </a:xfrm>
          <a:prstGeom prst="line">
            <a:avLst/>
          </a:prstGeom>
          <a:ln w="19050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 flipH="1" flipV="1">
            <a:off x="1322365" y="4250537"/>
            <a:ext cx="2499536" cy="794"/>
          </a:xfrm>
          <a:prstGeom prst="line">
            <a:avLst/>
          </a:prstGeom>
          <a:ln w="19050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 flipH="1" flipV="1">
            <a:off x="1322365" y="4535495"/>
            <a:ext cx="1928826" cy="1588"/>
          </a:xfrm>
          <a:prstGeom prst="line">
            <a:avLst/>
          </a:prstGeom>
          <a:ln w="19050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000100" y="3000372"/>
            <a:ext cx="1571636" cy="1588"/>
          </a:xfrm>
          <a:prstGeom prst="line">
            <a:avLst/>
          </a:prstGeom>
          <a:ln w="19050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 flipH="1" flipV="1">
            <a:off x="392877" y="4179099"/>
            <a:ext cx="1928826" cy="71438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714480" y="3571876"/>
            <a:ext cx="571504" cy="15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 flipH="1" flipV="1">
            <a:off x="2143108" y="3143248"/>
            <a:ext cx="571504" cy="285752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6200000" flipH="1">
            <a:off x="2035951" y="3536157"/>
            <a:ext cx="2500330" cy="142876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 flipH="1" flipV="1">
            <a:off x="2786844" y="5429264"/>
            <a:ext cx="142082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 flipH="1" flipV="1">
            <a:off x="3358348" y="5429264"/>
            <a:ext cx="142082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1428759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О Т В Е Т Ы :</a:t>
            </a:r>
            <a:endParaRPr lang="ru-RU" b="1" i="1" u="sng" dirty="0">
              <a:solidFill>
                <a:srgbClr val="FF000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214678" y="1928802"/>
            <a:ext cx="3286148" cy="4714908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1 – 5</a:t>
            </a:r>
          </a:p>
          <a:p>
            <a:r>
              <a:rPr lang="ru-RU" sz="4400" b="1" dirty="0" smtClean="0">
                <a:solidFill>
                  <a:schemeClr val="bg1"/>
                </a:solidFill>
              </a:rPr>
              <a:t>2 – 3</a:t>
            </a:r>
          </a:p>
          <a:p>
            <a:r>
              <a:rPr lang="ru-RU" sz="4400" b="1" dirty="0" smtClean="0">
                <a:solidFill>
                  <a:schemeClr val="bg1"/>
                </a:solidFill>
              </a:rPr>
              <a:t>3 – 1</a:t>
            </a:r>
          </a:p>
          <a:p>
            <a:r>
              <a:rPr lang="ru-RU" sz="4400" b="1" dirty="0" smtClean="0">
                <a:solidFill>
                  <a:schemeClr val="bg1"/>
                </a:solidFill>
              </a:rPr>
              <a:t>4 – 2</a:t>
            </a:r>
          </a:p>
          <a:p>
            <a:r>
              <a:rPr lang="ru-RU" sz="4400" b="1" dirty="0" smtClean="0">
                <a:solidFill>
                  <a:schemeClr val="bg1"/>
                </a:solidFill>
              </a:rPr>
              <a:t>5 – 1</a:t>
            </a:r>
          </a:p>
          <a:p>
            <a:r>
              <a:rPr lang="ru-RU" sz="4400" b="1" smtClean="0">
                <a:solidFill>
                  <a:schemeClr val="bg1"/>
                </a:solidFill>
              </a:rPr>
              <a:t>6 – 1</a:t>
            </a:r>
            <a:endParaRPr lang="ru-RU" sz="4400" b="1" dirty="0" smtClean="0">
              <a:solidFill>
                <a:schemeClr val="bg1"/>
              </a:solidFill>
            </a:endParaRPr>
          </a:p>
          <a:p>
            <a:endParaRPr lang="ru-RU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369</Words>
  <Application>Microsoft Office PowerPoint</Application>
  <PresentationFormat>Экран (4:3)</PresentationFormat>
  <Paragraphs>103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1. Протон движется в направлении к северному полюсу магнита как показано на рисунке. Определите направление силы Лоренца.</vt:lpstr>
      <vt:lpstr>2. На рисунке показаны траектории  частиц, вылетающих из радиоактивного источника в магнитное поле. Какая из них принадлежит нейтрону? </vt:lpstr>
      <vt:lpstr>3. На рисунке показаны траектории  частиц, вылетающих из радиоактивного источника в магнитное поле. Какие из них принадлежат отрицательно заряженным частицам? </vt:lpstr>
      <vt:lpstr>4. Определите направление силы Ампера, действующей на проводник с током I в магнитном поле соленоида</vt:lpstr>
      <vt:lpstr>5. По графику зависимости магнитного потока от времени определите ЭДС индукции в контуре в момент времени  3 с.</vt:lpstr>
      <vt:lpstr>6. По графику зависимости магнитного потока от времени определите, в каком интервале времени ЭДС индукции в контуре максимальна</vt:lpstr>
      <vt:lpstr>О Т В Е Т Ы 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Протон движется в направлении к северному полюсу магнита</dc:title>
  <dc:creator>Admin</dc:creator>
  <cp:lastModifiedBy>Admin</cp:lastModifiedBy>
  <cp:revision>9</cp:revision>
  <dcterms:created xsi:type="dcterms:W3CDTF">2010-10-25T18:04:50Z</dcterms:created>
  <dcterms:modified xsi:type="dcterms:W3CDTF">2010-10-25T19:35:58Z</dcterms:modified>
</cp:coreProperties>
</file>