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D7F00-E24D-4F40-9055-DBF3B4185CE5}" type="datetimeFigureOut">
              <a:rPr lang="ru-RU" smtClean="0"/>
              <a:pPr/>
              <a:t>01.12.2010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C0F52-E13E-4618-9E34-D1AF936C53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357694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1. Как изменится период свободных электромагнитных колебаний в контуре,</a:t>
            </a:r>
            <a:r>
              <a:rPr lang="en-US" b="1" dirty="0" smtClean="0"/>
              <a:t>   </a:t>
            </a:r>
            <a:r>
              <a:rPr lang="ru-RU" b="1" dirty="0" smtClean="0"/>
              <a:t>если ключ            переместить </a:t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                                                 </a:t>
            </a:r>
            <a:r>
              <a:rPr lang="ru-RU" b="1" dirty="0" smtClean="0"/>
              <a:t>из </a:t>
            </a:r>
            <a:br>
              <a:rPr lang="ru-RU" b="1" dirty="0" smtClean="0"/>
            </a:br>
            <a:r>
              <a:rPr lang="en-US" dirty="0" smtClean="0">
                <a:solidFill>
                  <a:srgbClr val="FF0000"/>
                </a:solidFill>
              </a:rPr>
              <a:t>L              </a:t>
            </a:r>
            <a:r>
              <a:rPr lang="en-US" sz="3100" b="1" dirty="0" smtClean="0">
                <a:solidFill>
                  <a:srgbClr val="FF0000"/>
                </a:solidFill>
              </a:rPr>
              <a:t>1 </a:t>
            </a:r>
            <a:r>
              <a:rPr lang="en-US" dirty="0" smtClean="0">
                <a:solidFill>
                  <a:srgbClr val="FF0000"/>
                </a:solidFill>
              </a:rPr>
              <a:t>                         </a:t>
            </a:r>
            <a:r>
              <a:rPr lang="ru-RU" b="1" dirty="0" smtClean="0"/>
              <a:t>положения 1</a:t>
            </a:r>
            <a:br>
              <a:rPr lang="ru-RU" b="1" dirty="0" smtClean="0"/>
            </a:br>
            <a:r>
              <a:rPr lang="en-US" b="1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9L              </a:t>
            </a:r>
            <a:r>
              <a:rPr lang="en-US" sz="3100" b="1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                  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в положение 2?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4429132"/>
            <a:ext cx="9144000" cy="242886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/>
              <a:t>1) увеличится в 3 раза    2) уменьшится в 3 раза          </a:t>
            </a:r>
          </a:p>
          <a:p>
            <a:pPr algn="ctr">
              <a:buNone/>
            </a:pPr>
            <a:r>
              <a:rPr lang="ru-RU" sz="3600" b="1" dirty="0" smtClean="0"/>
              <a:t> 3) увеличится в 9 раз     4) уменьшится в 9 раз</a:t>
            </a:r>
            <a:endParaRPr lang="ru-RU" sz="36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00100" y="2357430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43174" y="2357430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214282" y="3143248"/>
            <a:ext cx="157163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286910" y="2999578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00100" y="3286124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000100" y="3929066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57554" y="3643314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2035951" y="2393149"/>
            <a:ext cx="500066" cy="1588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393935" y="2392355"/>
            <a:ext cx="500066" cy="1588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Дуга 36"/>
          <p:cNvSpPr/>
          <p:nvPr/>
        </p:nvSpPr>
        <p:spPr>
          <a:xfrm>
            <a:off x="1500166" y="3071810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/>
          <p:nvPr/>
        </p:nvSpPr>
        <p:spPr>
          <a:xfrm>
            <a:off x="1714480" y="3071810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>
            <a:off x="1928794" y="3071810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>
            <a:off x="2143108" y="3071810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>
            <a:off x="2357422" y="3071810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>
            <a:off x="1714480" y="3714752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44"/>
          <p:cNvSpPr/>
          <p:nvPr/>
        </p:nvSpPr>
        <p:spPr>
          <a:xfrm>
            <a:off x="1500166" y="3714752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>
            <a:off x="1928794" y="3714752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/>
          <p:nvPr/>
        </p:nvSpPr>
        <p:spPr>
          <a:xfrm>
            <a:off x="2143108" y="3714752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/>
          <p:nvPr/>
        </p:nvSpPr>
        <p:spPr>
          <a:xfrm>
            <a:off x="2357422" y="3714752"/>
            <a:ext cx="214314" cy="428628"/>
          </a:xfrm>
          <a:prstGeom prst="arc">
            <a:avLst>
              <a:gd name="adj1" fmla="val 1114907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2571736" y="3286124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571736" y="3929066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16200000" flipH="1">
            <a:off x="3036083" y="3321843"/>
            <a:ext cx="357190" cy="285752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>
            <a:off x="2928926" y="3500438"/>
            <a:ext cx="428628" cy="142876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28612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Как изменится частота собственных электромагнитных колебаний в контуре, если ключ К перевести из положения 1 в положение 2?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2928934"/>
            <a:ext cx="4857752" cy="378621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742950" indent="-742950" algn="ctr">
              <a:buAutoNum type="arabicParenR"/>
            </a:pPr>
            <a:r>
              <a:rPr lang="ru-RU" sz="3600" b="1" dirty="0" smtClean="0"/>
              <a:t>уменьшится в 4 раза 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 2) уменьшится в 2 раза  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3) увеличится в 2 раза </a:t>
            </a:r>
          </a:p>
          <a:p>
            <a:pPr marL="742950" indent="-742950" algn="ctr">
              <a:buNone/>
            </a:pPr>
            <a:r>
              <a:rPr lang="ru-RU" sz="3600" b="1" dirty="0" smtClean="0"/>
              <a:t> 4) увеличится в 4 </a:t>
            </a:r>
            <a:r>
              <a:rPr lang="ru-RU" sz="4000" b="1" dirty="0" smtClean="0"/>
              <a:t>раза</a:t>
            </a:r>
            <a:endParaRPr lang="ru-RU" sz="4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71809"/>
            <a:ext cx="3929090" cy="321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429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3</a:t>
            </a:r>
            <a:r>
              <a:rPr lang="ru-RU" b="1" dirty="0" smtClean="0"/>
              <a:t>. На рисунке приведен график зависимости силы тока от времени в колебательном контуре. Индуктивность катушки 0,2 Гн. Максимальное значение энергии электрического поля равно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43636" y="3214686"/>
            <a:ext cx="3000364" cy="3643314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ctr">
              <a:buAutoNum type="arabicParenR"/>
            </a:pPr>
            <a:r>
              <a:rPr lang="ru-RU" sz="4000" b="1" dirty="0" smtClean="0"/>
              <a:t>2,5∙10</a:t>
            </a:r>
            <a:r>
              <a:rPr lang="ru-RU" sz="4000" b="1" baseline="30000" dirty="0" smtClean="0"/>
              <a:t>-6</a:t>
            </a:r>
            <a:r>
              <a:rPr lang="ru-RU" sz="4000" b="1" dirty="0" smtClean="0"/>
              <a:t> Дж</a:t>
            </a:r>
          </a:p>
          <a:p>
            <a:pPr marL="514350" indent="-514350" algn="ctr">
              <a:buAutoNum type="arabicParenR"/>
            </a:pPr>
            <a:r>
              <a:rPr lang="ru-RU" sz="4000" b="1" dirty="0" smtClean="0"/>
              <a:t>5 ∙10</a:t>
            </a:r>
            <a:r>
              <a:rPr lang="ru-RU" sz="4000" b="1" baseline="30000" dirty="0" smtClean="0"/>
              <a:t>-6</a:t>
            </a:r>
            <a:r>
              <a:rPr lang="ru-RU" sz="4000" b="1" dirty="0" smtClean="0"/>
              <a:t> Дж</a:t>
            </a:r>
          </a:p>
          <a:p>
            <a:pPr marL="514350" indent="-514350" algn="ctr">
              <a:buAutoNum type="arabicParenR"/>
            </a:pPr>
            <a:r>
              <a:rPr lang="ru-RU" sz="4000" b="1" dirty="0" smtClean="0"/>
              <a:t>5 ∙10</a:t>
            </a:r>
            <a:r>
              <a:rPr lang="ru-RU" sz="4000" b="1" baseline="30000" dirty="0" smtClean="0"/>
              <a:t>-4</a:t>
            </a:r>
            <a:r>
              <a:rPr lang="ru-RU" sz="4000" b="1" dirty="0" smtClean="0"/>
              <a:t> Дж</a:t>
            </a:r>
          </a:p>
          <a:p>
            <a:pPr marL="514350" indent="-514350" algn="ctr">
              <a:buAutoNum type="arabicParenR"/>
            </a:pPr>
            <a:r>
              <a:rPr lang="ru-RU" sz="4000" b="1" dirty="0" smtClean="0"/>
              <a:t>10</a:t>
            </a:r>
            <a:r>
              <a:rPr lang="ru-RU" sz="4000" b="1" baseline="30000" dirty="0" smtClean="0"/>
              <a:t>-3</a:t>
            </a:r>
            <a:r>
              <a:rPr lang="ru-RU" sz="4000" b="1" dirty="0" smtClean="0"/>
              <a:t> Дж</a:t>
            </a:r>
          </a:p>
          <a:p>
            <a:pPr marL="514350" indent="-514350" algn="ctr">
              <a:buAutoNum type="arabicParenR"/>
            </a:pP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 l="4584" r="5833"/>
          <a:stretch>
            <a:fillRect/>
          </a:stretch>
        </p:blipFill>
        <p:spPr bwMode="auto">
          <a:xfrm>
            <a:off x="142844" y="3437306"/>
            <a:ext cx="6000792" cy="3349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542928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4. </a:t>
            </a:r>
            <a:r>
              <a:rPr lang="ru-RU" sz="4900" b="1" dirty="0"/>
              <a:t>В колебательном контуре в начальный момент времени напряжение на конденсаторе максимально. Через </a:t>
            </a:r>
            <a:r>
              <a:rPr lang="ru-RU" sz="4900" b="1" dirty="0" smtClean="0"/>
              <a:t>какой минимальный промежуток времени в долях периода колебаний </a:t>
            </a:r>
            <a:r>
              <a:rPr lang="ru-RU" sz="4900" b="1" dirty="0"/>
              <a:t>напряжение на конденсаторе станет равным нулю?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44" y="5357826"/>
            <a:ext cx="8858312" cy="150017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800" b="1" dirty="0" smtClean="0"/>
              <a:t> 1)Т/4    2) Т/2</a:t>
            </a:r>
            <a:r>
              <a:rPr lang="ru-RU" sz="4800" b="1" baseline="30000" dirty="0" smtClean="0"/>
              <a:t>     </a:t>
            </a:r>
            <a:r>
              <a:rPr lang="ru-RU" sz="4800" b="1" dirty="0" smtClean="0"/>
              <a:t>3) 3Т/4    4) Т 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5786446" cy="407194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dirty="0" smtClean="0"/>
              <a:t>5. </a:t>
            </a:r>
            <a:r>
              <a:rPr lang="ru-RU" sz="3200" dirty="0"/>
              <a:t>На рисунке приведен график зависимости силы тока от времени в колебательном контуре. </a:t>
            </a:r>
            <a:r>
              <a:rPr lang="ru-RU" sz="3200" dirty="0" smtClean="0"/>
              <a:t> На каком из графиков правильно показан процесс изменения энергии электрического поля конденсатора?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49953" r="2113" b="5627"/>
          <a:stretch>
            <a:fillRect/>
          </a:stretch>
        </p:blipFill>
        <p:spPr bwMode="auto">
          <a:xfrm>
            <a:off x="4786315" y="4071942"/>
            <a:ext cx="435768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t="3030" r="2113" b="54427"/>
          <a:stretch>
            <a:fillRect/>
          </a:stretch>
        </p:blipFill>
        <p:spPr bwMode="auto">
          <a:xfrm>
            <a:off x="0" y="4214794"/>
            <a:ext cx="471487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4584" r="5833"/>
          <a:stretch>
            <a:fillRect/>
          </a:stretch>
        </p:blipFill>
        <p:spPr bwMode="auto">
          <a:xfrm>
            <a:off x="5786446" y="0"/>
            <a:ext cx="3169698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857628"/>
          </a:xfrm>
        </p:spPr>
        <p:txBody>
          <a:bodyPr>
            <a:noAutofit/>
          </a:bodyPr>
          <a:lstStyle/>
          <a:p>
            <a:pPr algn="ctr"/>
            <a:r>
              <a:rPr lang="ru-RU" sz="3400" dirty="0" smtClean="0"/>
              <a:t>6. Период малых вертикальных колебаний груза массы </a:t>
            </a:r>
            <a:r>
              <a:rPr lang="en-US" sz="3400" i="1" dirty="0" smtClean="0"/>
              <a:t>m</a:t>
            </a:r>
            <a:r>
              <a:rPr lang="ru-RU" sz="3400" dirty="0" smtClean="0"/>
              <a:t>, подвешенного на резиновом жгуте, равен </a:t>
            </a:r>
            <a:r>
              <a:rPr lang="ru-RU" sz="3400" i="1" dirty="0" smtClean="0"/>
              <a:t>Т</a:t>
            </a:r>
            <a:r>
              <a:rPr lang="ru-RU" sz="3400" i="1" baseline="-25000" dirty="0" smtClean="0"/>
              <a:t>о</a:t>
            </a:r>
            <a:r>
              <a:rPr lang="ru-RU" sz="3400" dirty="0" smtClean="0"/>
              <a:t>. Зависимость силы упругости резинового жгута </a:t>
            </a:r>
            <a:r>
              <a:rPr lang="en-US" sz="3400" i="1" dirty="0" smtClean="0"/>
              <a:t>F</a:t>
            </a:r>
            <a:r>
              <a:rPr lang="ru-RU" sz="3400" dirty="0" smtClean="0"/>
              <a:t> от удлинения </a:t>
            </a:r>
            <a:r>
              <a:rPr lang="ru-RU" sz="3400" i="1" dirty="0" err="1" smtClean="0"/>
              <a:t>х</a:t>
            </a:r>
            <a:r>
              <a:rPr lang="ru-RU" sz="3400" dirty="0" smtClean="0"/>
              <a:t> изображена на графике. Период малых вертикальных колебаний груза массой 4</a:t>
            </a:r>
            <a:r>
              <a:rPr lang="en-US" sz="3400" i="1" dirty="0" smtClean="0"/>
              <a:t>m</a:t>
            </a:r>
            <a:r>
              <a:rPr lang="en-US" sz="3400" dirty="0" smtClean="0"/>
              <a:t> </a:t>
            </a:r>
            <a:r>
              <a:rPr lang="ru-RU" sz="3400" dirty="0" smtClean="0"/>
              <a:t>на этом жгуте - </a:t>
            </a:r>
            <a:r>
              <a:rPr lang="ru-RU" sz="3400" i="1" dirty="0" smtClean="0"/>
              <a:t>Т</a:t>
            </a:r>
            <a:r>
              <a:rPr lang="ru-RU" sz="3400" dirty="0" smtClean="0"/>
              <a:t> удовлетворяет соотношению</a:t>
            </a:r>
            <a:endParaRPr lang="ru-RU" sz="3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8" y="3929066"/>
            <a:ext cx="3214710" cy="292893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 algn="ctr">
              <a:buAutoNum type="arabicParenR"/>
            </a:pPr>
            <a:r>
              <a:rPr lang="ru-RU" sz="4000" b="1" i="1" dirty="0" smtClean="0"/>
              <a:t>Т </a:t>
            </a:r>
            <a:r>
              <a:rPr lang="en-US" sz="4000" b="1" i="1" dirty="0" smtClean="0"/>
              <a:t>&gt;</a:t>
            </a:r>
            <a:r>
              <a:rPr lang="ru-RU" sz="4000" b="1" i="1" dirty="0" smtClean="0"/>
              <a:t> </a:t>
            </a:r>
            <a:r>
              <a:rPr lang="en-US" sz="4000" b="1" i="1" dirty="0" smtClean="0"/>
              <a:t>2T</a:t>
            </a:r>
            <a:r>
              <a:rPr lang="ru-RU" sz="4000" b="1" i="1" baseline="-25000" dirty="0" smtClean="0"/>
              <a:t>о</a:t>
            </a:r>
          </a:p>
          <a:p>
            <a:pPr marL="514350" indent="-514350" algn="ctr">
              <a:buFont typeface="Arial" pitchFamily="34" charset="0"/>
              <a:buAutoNum type="arabicParenR"/>
            </a:pPr>
            <a:r>
              <a:rPr lang="ru-RU" sz="4000" b="1" i="1" dirty="0" smtClean="0"/>
              <a:t>Т = </a:t>
            </a:r>
            <a:r>
              <a:rPr lang="en-US" sz="4000" b="1" i="1" dirty="0" smtClean="0"/>
              <a:t>2T</a:t>
            </a:r>
            <a:r>
              <a:rPr lang="ru-RU" sz="4000" b="1" i="1" baseline="-25000" dirty="0" smtClean="0"/>
              <a:t>о</a:t>
            </a:r>
          </a:p>
          <a:p>
            <a:pPr marL="514350" indent="-514350" algn="ctr">
              <a:buFont typeface="Arial" pitchFamily="34" charset="0"/>
              <a:buAutoNum type="arabicParenR"/>
            </a:pPr>
            <a:r>
              <a:rPr lang="ru-RU" sz="4000" b="1" i="1" dirty="0" smtClean="0"/>
              <a:t>Т = </a:t>
            </a:r>
            <a:r>
              <a:rPr lang="en-US" sz="4000" b="1" i="1" dirty="0" smtClean="0"/>
              <a:t>T</a:t>
            </a:r>
            <a:r>
              <a:rPr lang="ru-RU" sz="4000" b="1" i="1" baseline="-25000" dirty="0" smtClean="0"/>
              <a:t>о</a:t>
            </a:r>
          </a:p>
          <a:p>
            <a:pPr marL="514350" indent="-514350" algn="ctr">
              <a:buFont typeface="Arial" pitchFamily="34" charset="0"/>
              <a:buAutoNum type="arabicParenR"/>
            </a:pPr>
            <a:r>
              <a:rPr lang="ru-RU" sz="4000" b="1" i="1" dirty="0" smtClean="0"/>
              <a:t>Т</a:t>
            </a:r>
            <a:r>
              <a:rPr lang="en-US" sz="4000" b="1" i="1" dirty="0" smtClean="0"/>
              <a:t> &lt; 0</a:t>
            </a:r>
            <a:r>
              <a:rPr lang="ru-RU" sz="4000" b="1" i="1" dirty="0" smtClean="0"/>
              <a:t>,5</a:t>
            </a:r>
            <a:r>
              <a:rPr lang="en-US" sz="4000" b="1" i="1" dirty="0" smtClean="0"/>
              <a:t>T</a:t>
            </a:r>
            <a:r>
              <a:rPr lang="ru-RU" sz="4000" b="1" i="1" baseline="-25000" dirty="0" smtClean="0"/>
              <a:t>о</a:t>
            </a:r>
          </a:p>
          <a:p>
            <a:pPr marL="514350" indent="-514350" algn="ctr">
              <a:buNone/>
            </a:pPr>
            <a:endParaRPr lang="ru-RU" b="1" i="1" dirty="0" smtClean="0"/>
          </a:p>
          <a:p>
            <a:pPr marL="514350" indent="-514350" algn="ctr">
              <a:buAutoNum type="arabicParenR"/>
            </a:pP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857628"/>
            <a:ext cx="4757742" cy="2786082"/>
          </a:xfrm>
        </p:spPr>
        <p:txBody>
          <a:bodyPr/>
          <a:lstStyle/>
          <a:p>
            <a:r>
              <a:rPr lang="en-US" sz="2000" b="1" i="1" dirty="0" smtClean="0"/>
              <a:t>       F</a:t>
            </a:r>
          </a:p>
          <a:p>
            <a:r>
              <a:rPr lang="en-US" sz="2000" b="1" i="1" dirty="0" smtClean="0"/>
              <a:t>   4mg</a:t>
            </a:r>
          </a:p>
          <a:p>
            <a:r>
              <a:rPr lang="en-US" sz="2000" b="1" i="1" dirty="0" smtClean="0"/>
              <a:t>   3mg</a:t>
            </a:r>
          </a:p>
          <a:p>
            <a:r>
              <a:rPr lang="en-US" sz="2000" b="1" i="1" dirty="0" smtClean="0"/>
              <a:t>   2mg</a:t>
            </a:r>
          </a:p>
          <a:p>
            <a:r>
              <a:rPr lang="en-US" sz="2000" b="1" i="1" dirty="0"/>
              <a:t> </a:t>
            </a:r>
            <a:r>
              <a:rPr lang="en-US" sz="2000" b="1" i="1" dirty="0" smtClean="0"/>
              <a:t>    mg</a:t>
            </a:r>
          </a:p>
          <a:p>
            <a:r>
              <a:rPr lang="en-US" sz="2000" b="1" i="1" dirty="0" smtClean="0"/>
              <a:t>      0                                                                   </a:t>
            </a:r>
            <a:r>
              <a:rPr lang="ru-RU" sz="2000" b="1" i="1" dirty="0" err="1"/>
              <a:t>х</a:t>
            </a:r>
            <a:endParaRPr lang="ru-RU" sz="2000" b="1" i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107125" y="5107793"/>
            <a:ext cx="2214578" cy="158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142976" y="5857892"/>
            <a:ext cx="3643338" cy="158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214414" y="5572140"/>
            <a:ext cx="3500462" cy="1588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14414" y="4429132"/>
            <a:ext cx="3500462" cy="1588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олилиния 19"/>
          <p:cNvSpPr/>
          <p:nvPr/>
        </p:nvSpPr>
        <p:spPr>
          <a:xfrm>
            <a:off x="1213503" y="4235866"/>
            <a:ext cx="3490956" cy="1618003"/>
          </a:xfrm>
          <a:custGeom>
            <a:avLst/>
            <a:gdLst>
              <a:gd name="connsiteX0" fmla="*/ 0 w 3490956"/>
              <a:gd name="connsiteY0" fmla="*/ 1618003 h 1618003"/>
              <a:gd name="connsiteX1" fmla="*/ 230736 w 3490956"/>
              <a:gd name="connsiteY1" fmla="*/ 1216351 h 1618003"/>
              <a:gd name="connsiteX2" fmla="*/ 452927 w 3490956"/>
              <a:gd name="connsiteY2" fmla="*/ 934340 h 1618003"/>
              <a:gd name="connsiteX3" fmla="*/ 726392 w 3490956"/>
              <a:gd name="connsiteY3" fmla="*/ 669420 h 1618003"/>
              <a:gd name="connsiteX4" fmla="*/ 1051133 w 3490956"/>
              <a:gd name="connsiteY4" fmla="*/ 481413 h 1618003"/>
              <a:gd name="connsiteX5" fmla="*/ 1307506 w 3490956"/>
              <a:gd name="connsiteY5" fmla="*/ 361771 h 1618003"/>
              <a:gd name="connsiteX6" fmla="*/ 1828800 w 3490956"/>
              <a:gd name="connsiteY6" fmla="*/ 190855 h 1618003"/>
              <a:gd name="connsiteX7" fmla="*/ 1845891 w 3490956"/>
              <a:gd name="connsiteY7" fmla="*/ 199401 h 1618003"/>
              <a:gd name="connsiteX8" fmla="*/ 2538101 w 3490956"/>
              <a:gd name="connsiteY8" fmla="*/ 88306 h 1618003"/>
              <a:gd name="connsiteX9" fmla="*/ 3341405 w 3490956"/>
              <a:gd name="connsiteY9" fmla="*/ 11394 h 1618003"/>
              <a:gd name="connsiteX10" fmla="*/ 3435409 w 3490956"/>
              <a:gd name="connsiteY10" fmla="*/ 19940 h 161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90956" h="1618003">
                <a:moveTo>
                  <a:pt x="0" y="1618003"/>
                </a:moveTo>
                <a:cubicBezTo>
                  <a:pt x="77624" y="1474149"/>
                  <a:pt x="155248" y="1330295"/>
                  <a:pt x="230736" y="1216351"/>
                </a:cubicBezTo>
                <a:cubicBezTo>
                  <a:pt x="306224" y="1102407"/>
                  <a:pt x="370318" y="1025495"/>
                  <a:pt x="452927" y="934340"/>
                </a:cubicBezTo>
                <a:cubicBezTo>
                  <a:pt x="535536" y="843185"/>
                  <a:pt x="626691" y="744908"/>
                  <a:pt x="726392" y="669420"/>
                </a:cubicBezTo>
                <a:cubicBezTo>
                  <a:pt x="826093" y="593932"/>
                  <a:pt x="954281" y="532688"/>
                  <a:pt x="1051133" y="481413"/>
                </a:cubicBezTo>
                <a:cubicBezTo>
                  <a:pt x="1147985" y="430138"/>
                  <a:pt x="1177895" y="410197"/>
                  <a:pt x="1307506" y="361771"/>
                </a:cubicBezTo>
                <a:cubicBezTo>
                  <a:pt x="1437117" y="313345"/>
                  <a:pt x="1739069" y="217917"/>
                  <a:pt x="1828800" y="190855"/>
                </a:cubicBezTo>
                <a:cubicBezTo>
                  <a:pt x="1918531" y="163793"/>
                  <a:pt x="1727674" y="216492"/>
                  <a:pt x="1845891" y="199401"/>
                </a:cubicBezTo>
                <a:cubicBezTo>
                  <a:pt x="1964108" y="182310"/>
                  <a:pt x="2288849" y="119641"/>
                  <a:pt x="2538101" y="88306"/>
                </a:cubicBezTo>
                <a:cubicBezTo>
                  <a:pt x="2787353" y="56972"/>
                  <a:pt x="3191854" y="22788"/>
                  <a:pt x="3341405" y="11394"/>
                </a:cubicBezTo>
                <a:cubicBezTo>
                  <a:pt x="3490956" y="0"/>
                  <a:pt x="3463182" y="9970"/>
                  <a:pt x="3435409" y="1994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1214414" y="4857760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214414" y="5214950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2071670" y="5786454"/>
            <a:ext cx="14367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3214678" y="5786454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/>
              <a:t>О Т В Е Т Ы :</a:t>
            </a:r>
            <a:endParaRPr lang="ru-RU" b="1" i="1" u="sng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00430" y="1600200"/>
            <a:ext cx="2357454" cy="490063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b="1" i="1" dirty="0" smtClean="0"/>
              <a:t>1 – 1</a:t>
            </a:r>
          </a:p>
          <a:p>
            <a:pPr algn="ctr">
              <a:buNone/>
            </a:pPr>
            <a:r>
              <a:rPr lang="ru-RU" sz="4800" b="1" i="1" dirty="0" smtClean="0"/>
              <a:t>2 – 2</a:t>
            </a:r>
          </a:p>
          <a:p>
            <a:pPr algn="ctr">
              <a:buNone/>
            </a:pPr>
            <a:r>
              <a:rPr lang="ru-RU" sz="4800" b="1" i="1" dirty="0" smtClean="0"/>
              <a:t>3 – 1</a:t>
            </a:r>
          </a:p>
          <a:p>
            <a:pPr algn="ctr">
              <a:buNone/>
            </a:pPr>
            <a:r>
              <a:rPr lang="ru-RU" sz="4800" b="1" i="1" dirty="0" smtClean="0"/>
              <a:t>4 – 1</a:t>
            </a:r>
          </a:p>
          <a:p>
            <a:pPr algn="ctr">
              <a:buNone/>
            </a:pPr>
            <a:r>
              <a:rPr lang="ru-RU" sz="4800" b="1" i="1" dirty="0" smtClean="0"/>
              <a:t>5 – 4</a:t>
            </a:r>
          </a:p>
          <a:p>
            <a:pPr algn="ctr">
              <a:buNone/>
            </a:pPr>
            <a:r>
              <a:rPr lang="ru-RU" sz="4800" b="1" i="1" dirty="0" smtClean="0"/>
              <a:t>6 – 1</a:t>
            </a:r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296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Как изменится период свободных электромагнитных колебаний в контуре,   если ключ            переместить   c                                                 из  L              1                          положения 1  9L              2                    в положение 2?</vt:lpstr>
      <vt:lpstr>2. Как изменится частота собственных электромагнитных колебаний в контуре, если ключ К перевести из положения 1 в положение 2?</vt:lpstr>
      <vt:lpstr>3. На рисунке приведен график зависимости силы тока от времени в колебательном контуре. Индуктивность катушки 0,2 Гн. Максимальное значение энергии электрического поля равно</vt:lpstr>
      <vt:lpstr>4. В колебательном контуре в начальный момент времени напряжение на конденсаторе максимально. Через какой минимальный промежуток времени в долях периода колебаний напряжение на конденсаторе станет равным нулю?  </vt:lpstr>
      <vt:lpstr>5. На рисунке приведен график зависимости силы тока от времени в колебательном контуре.  На каком из графиков правильно показан процесс изменения энергии электрического поля конденсатора?</vt:lpstr>
      <vt:lpstr>6. Период малых вертикальных колебаний груза массы m, подвешенного на резиновом жгуте, равен То. Зависимость силы упругости резинового жгута F от удлинения х изображена на графике. Период малых вертикальных колебаний груза массой 4m на этом жгуте - Т удовлетворяет соотношению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Ирина </cp:lastModifiedBy>
  <cp:revision>20</cp:revision>
  <dcterms:created xsi:type="dcterms:W3CDTF">2010-11-29T16:42:43Z</dcterms:created>
  <dcterms:modified xsi:type="dcterms:W3CDTF">2010-12-01T07:50:58Z</dcterms:modified>
</cp:coreProperties>
</file>