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7FF8-7B29-4370-8B5F-FCD7520B90AE}" type="datetimeFigureOut">
              <a:rPr lang="ru-RU" smtClean="0"/>
              <a:t>19.01.2010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C095E-3315-4E17-AC05-48D6B48FF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7FF8-7B29-4370-8B5F-FCD7520B90AE}" type="datetimeFigureOut">
              <a:rPr lang="ru-RU" smtClean="0"/>
              <a:t>19.01.2010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C095E-3315-4E17-AC05-48D6B48FF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7FF8-7B29-4370-8B5F-FCD7520B90AE}" type="datetimeFigureOut">
              <a:rPr lang="ru-RU" smtClean="0"/>
              <a:t>19.01.2010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C095E-3315-4E17-AC05-48D6B48FF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7FF8-7B29-4370-8B5F-FCD7520B90AE}" type="datetimeFigureOut">
              <a:rPr lang="ru-RU" smtClean="0"/>
              <a:t>19.01.2010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C095E-3315-4E17-AC05-48D6B48FF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7FF8-7B29-4370-8B5F-FCD7520B90AE}" type="datetimeFigureOut">
              <a:rPr lang="ru-RU" smtClean="0"/>
              <a:t>19.01.2010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C095E-3315-4E17-AC05-48D6B48FF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7FF8-7B29-4370-8B5F-FCD7520B90AE}" type="datetimeFigureOut">
              <a:rPr lang="ru-RU" smtClean="0"/>
              <a:t>19.01.2010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C095E-3315-4E17-AC05-48D6B48FF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7FF8-7B29-4370-8B5F-FCD7520B90AE}" type="datetimeFigureOut">
              <a:rPr lang="ru-RU" smtClean="0"/>
              <a:t>19.01.2010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C095E-3315-4E17-AC05-48D6B48FF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7FF8-7B29-4370-8B5F-FCD7520B90AE}" type="datetimeFigureOut">
              <a:rPr lang="ru-RU" smtClean="0"/>
              <a:t>19.01.2010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C095E-3315-4E17-AC05-48D6B48FF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7FF8-7B29-4370-8B5F-FCD7520B90AE}" type="datetimeFigureOut">
              <a:rPr lang="ru-RU" smtClean="0"/>
              <a:t>19.01.2010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C095E-3315-4E17-AC05-48D6B48FF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7FF8-7B29-4370-8B5F-FCD7520B90AE}" type="datetimeFigureOut">
              <a:rPr lang="ru-RU" smtClean="0"/>
              <a:t>19.01.2010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C095E-3315-4E17-AC05-48D6B48FF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77FF8-7B29-4370-8B5F-FCD7520B90AE}" type="datetimeFigureOut">
              <a:rPr lang="ru-RU" smtClean="0"/>
              <a:t>19.01.2010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C095E-3315-4E17-AC05-48D6B48FFF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77FF8-7B29-4370-8B5F-FCD7520B90AE}" type="datetimeFigureOut">
              <a:rPr lang="ru-RU" smtClean="0"/>
              <a:t>19.01.2010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C095E-3315-4E17-AC05-48D6B48FFF2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35743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 </a:t>
            </a:r>
            <a:r>
              <a:rPr lang="ru-RU" b="1" dirty="0"/>
              <a:t>Какой из графиков, изображенных на рисунке, </a:t>
            </a:r>
            <a:r>
              <a:rPr lang="ru-RU" b="1" dirty="0" smtClean="0"/>
              <a:t>соответствует </a:t>
            </a:r>
            <a:r>
              <a:rPr lang="ru-RU" b="1" dirty="0"/>
              <a:t>процессу, проведенному при постоянной температуре газа?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64" y="2500306"/>
            <a:ext cx="8715436" cy="4000528"/>
          </a:xfrm>
        </p:spPr>
        <p:txBody>
          <a:bodyPr/>
          <a:lstStyle/>
          <a:p>
            <a:r>
              <a:rPr lang="en-US" dirty="0" smtClean="0"/>
              <a:t>                                   </a:t>
            </a:r>
            <a:r>
              <a:rPr lang="en-US" sz="4000" b="1" dirty="0" smtClean="0">
                <a:solidFill>
                  <a:srgbClr val="7030A0"/>
                </a:solidFill>
              </a:rPr>
              <a:t>1) 1</a:t>
            </a:r>
          </a:p>
          <a:p>
            <a:r>
              <a:rPr lang="en-US" sz="4000" b="1" dirty="0">
                <a:solidFill>
                  <a:srgbClr val="7030A0"/>
                </a:solidFill>
              </a:rPr>
              <a:t> </a:t>
            </a:r>
            <a:r>
              <a:rPr lang="en-US" sz="4000" b="1" dirty="0" smtClean="0">
                <a:solidFill>
                  <a:srgbClr val="7030A0"/>
                </a:solidFill>
              </a:rPr>
              <a:t>                           2) 2</a:t>
            </a:r>
            <a:endParaRPr lang="en-US" sz="4000" b="1" dirty="0">
              <a:solidFill>
                <a:srgbClr val="7030A0"/>
              </a:solidFill>
            </a:endParaRPr>
          </a:p>
          <a:p>
            <a:r>
              <a:rPr lang="en-US" sz="4000" b="1" dirty="0" smtClean="0">
                <a:solidFill>
                  <a:srgbClr val="7030A0"/>
                </a:solidFill>
              </a:rPr>
              <a:t>                            3) 3</a:t>
            </a:r>
          </a:p>
          <a:p>
            <a:r>
              <a:rPr lang="en-US" sz="4000" b="1" dirty="0">
                <a:solidFill>
                  <a:srgbClr val="7030A0"/>
                </a:solidFill>
              </a:rPr>
              <a:t> </a:t>
            </a:r>
            <a:r>
              <a:rPr lang="en-US" sz="4000" b="1" dirty="0" smtClean="0">
                <a:solidFill>
                  <a:srgbClr val="7030A0"/>
                </a:solidFill>
              </a:rPr>
              <a:t>                           4) 4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 flipH="1" flipV="1">
            <a:off x="-571536" y="4572008"/>
            <a:ext cx="3429024" cy="158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1142976" y="6286520"/>
            <a:ext cx="4071966" cy="158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821505" y="5107793"/>
            <a:ext cx="1500198" cy="85725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1678761" y="3750471"/>
            <a:ext cx="1357322" cy="71438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000232" y="4786322"/>
            <a:ext cx="1214446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 flipH="1" flipV="1">
            <a:off x="1357290" y="4143380"/>
            <a:ext cx="1285884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Дуга 20"/>
          <p:cNvSpPr/>
          <p:nvPr/>
        </p:nvSpPr>
        <p:spPr>
          <a:xfrm rot="9590464">
            <a:off x="1932163" y="3376914"/>
            <a:ext cx="2136402" cy="2057646"/>
          </a:xfrm>
          <a:prstGeom prst="arc">
            <a:avLst>
              <a:gd name="adj1" fmla="val 17144947"/>
              <a:gd name="adj2" fmla="val 0"/>
            </a:avLst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214414" y="2643182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/>
              <a:t>р</a:t>
            </a:r>
            <a:endParaRPr lang="ru-RU" sz="36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786314" y="5715016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V</a:t>
            </a:r>
            <a:endParaRPr lang="ru-RU" sz="3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928794" y="3286124"/>
            <a:ext cx="483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ru-RU" sz="2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2643174" y="3357562"/>
            <a:ext cx="483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ru-RU" sz="2400" b="1" dirty="0"/>
          </a:p>
        </p:txBody>
      </p:sp>
      <p:sp>
        <p:nvSpPr>
          <p:cNvPr id="28" name="TextBox 27"/>
          <p:cNvSpPr txBox="1"/>
          <p:nvPr/>
        </p:nvSpPr>
        <p:spPr>
          <a:xfrm flipH="1">
            <a:off x="3286116" y="4572008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</a:t>
            </a:r>
            <a:endParaRPr lang="ru-RU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143240" y="5286388"/>
            <a:ext cx="327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4</a:t>
            </a:r>
            <a:endParaRPr lang="ru-RU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14554"/>
          </a:xfrm>
        </p:spPr>
        <p:txBody>
          <a:bodyPr>
            <a:normAutofit fontScale="90000"/>
          </a:bodyPr>
          <a:lstStyle/>
          <a:p>
            <a:r>
              <a:rPr lang="en-US" b="1" smtClean="0"/>
              <a:t>2</a:t>
            </a:r>
            <a:r>
              <a:rPr lang="ru-RU" b="1" smtClean="0"/>
              <a:t>. На рисунке приведен цикл, осуществляемый с идеальным газом. Изохорному нагреванию соответствует участок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85992"/>
            <a:ext cx="8229600" cy="4025921"/>
          </a:xfrm>
        </p:spPr>
        <p:txBody>
          <a:bodyPr/>
          <a:lstStyle/>
          <a:p>
            <a:pPr lvl="0">
              <a:buNone/>
            </a:pPr>
            <a:r>
              <a:rPr lang="ru-RU" smtClean="0"/>
              <a:t> 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 flipH="1" flipV="1">
            <a:off x="-357222" y="4429132"/>
            <a:ext cx="3286148" cy="1588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1071538" y="5857892"/>
            <a:ext cx="4214842" cy="1588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1107257" y="5250669"/>
            <a:ext cx="785818" cy="428628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285852" y="5072074"/>
            <a:ext cx="1214446" cy="785818"/>
          </a:xfrm>
          <a:prstGeom prst="line">
            <a:avLst/>
          </a:prstGeom>
          <a:ln w="222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714480" y="5072074"/>
            <a:ext cx="785818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2500298" y="3571876"/>
            <a:ext cx="2214578" cy="150019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1428728" y="3857628"/>
            <a:ext cx="1500198" cy="928694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643174" y="3571876"/>
            <a:ext cx="2071702" cy="158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57224" y="2500306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V</a:t>
            </a:r>
            <a:endParaRPr lang="ru-RU" sz="3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4857752" y="5857893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T</a:t>
            </a:r>
            <a:endParaRPr lang="ru-RU" sz="36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214546" y="3071810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     </a:t>
            </a:r>
            <a:r>
              <a:rPr lang="ru-RU" sz="2400" b="1" dirty="0" smtClean="0"/>
              <a:t>А                            В</a:t>
            </a:r>
            <a:endParaRPr lang="ru-RU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500166" y="5072074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         C</a:t>
            </a:r>
            <a:endParaRPr lang="ru-RU" sz="2400" b="1" dirty="0"/>
          </a:p>
        </p:txBody>
      </p:sp>
      <p:cxnSp>
        <p:nvCxnSpPr>
          <p:cNvPr id="33" name="Прямая со стрелкой 32"/>
          <p:cNvCxnSpPr/>
          <p:nvPr/>
        </p:nvCxnSpPr>
        <p:spPr>
          <a:xfrm flipV="1">
            <a:off x="2643174" y="3571876"/>
            <a:ext cx="1000132" cy="1"/>
          </a:xfrm>
          <a:prstGeom prst="straightConnector1">
            <a:avLst/>
          </a:prstGeom>
          <a:ln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10800000" flipV="1">
            <a:off x="3500430" y="3571876"/>
            <a:ext cx="1143008" cy="785818"/>
          </a:xfrm>
          <a:prstGeom prst="straightConnector1">
            <a:avLst/>
          </a:prstGeom>
          <a:ln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endCxn id="31" idx="0"/>
          </p:cNvCxnSpPr>
          <p:nvPr/>
        </p:nvCxnSpPr>
        <p:spPr>
          <a:xfrm rot="10800000">
            <a:off x="2107390" y="5072074"/>
            <a:ext cx="392909" cy="1588"/>
          </a:xfrm>
          <a:prstGeom prst="straightConnector1">
            <a:avLst/>
          </a:prstGeom>
          <a:ln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5400000" flipH="1" flipV="1">
            <a:off x="1571604" y="4429132"/>
            <a:ext cx="785818" cy="500066"/>
          </a:xfrm>
          <a:prstGeom prst="straightConnector1">
            <a:avLst/>
          </a:prstGeom>
          <a:ln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143636" y="2714620"/>
            <a:ext cx="26432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ru-RU" sz="5400" b="1" dirty="0" smtClean="0">
                <a:solidFill>
                  <a:srgbClr val="C00000"/>
                </a:solidFill>
              </a:rPr>
              <a:t>АВ</a:t>
            </a:r>
          </a:p>
          <a:p>
            <a:pPr marL="514350" indent="-514350">
              <a:buAutoNum type="arabicParenR"/>
            </a:pPr>
            <a:r>
              <a:rPr lang="ru-RU" sz="5400" b="1" dirty="0" smtClean="0">
                <a:solidFill>
                  <a:srgbClr val="C00000"/>
                </a:solidFill>
              </a:rPr>
              <a:t>ВС</a:t>
            </a:r>
          </a:p>
          <a:p>
            <a:pPr marL="514350" indent="-514350">
              <a:buAutoNum type="arabicParenR"/>
            </a:pPr>
            <a:r>
              <a:rPr lang="ru-RU" sz="5400" b="1" dirty="0" smtClean="0">
                <a:solidFill>
                  <a:srgbClr val="C00000"/>
                </a:solidFill>
              </a:rPr>
              <a:t>С</a:t>
            </a:r>
            <a:r>
              <a:rPr lang="en-US" sz="5400" b="1" dirty="0" smtClean="0">
                <a:solidFill>
                  <a:srgbClr val="C00000"/>
                </a:solidFill>
              </a:rPr>
              <a:t>D</a:t>
            </a:r>
          </a:p>
          <a:p>
            <a:pPr marL="514350" indent="-514350">
              <a:buAutoNum type="arabicParenR"/>
            </a:pPr>
            <a:r>
              <a:rPr lang="en-US" sz="5400" b="1" dirty="0" smtClean="0">
                <a:solidFill>
                  <a:srgbClr val="C00000"/>
                </a:solidFill>
              </a:rPr>
              <a:t>DA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2" name="Содержимое 2"/>
          <p:cNvSpPr txBox="1">
            <a:spLocks/>
          </p:cNvSpPr>
          <p:nvPr/>
        </p:nvSpPr>
        <p:spPr>
          <a:xfrm>
            <a:off x="500034" y="2285992"/>
            <a:ext cx="8229600" cy="40259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214686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3</a:t>
            </a:r>
            <a:r>
              <a:rPr lang="ru-RU" b="1" dirty="0" smtClean="0"/>
              <a:t>. При нагревании идеального газа его абсолютная температура увеличилась в 2 раза. Как изменилась при этом  средняя кинетическая энергия теплового движения молекул газа?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876"/>
            <a:ext cx="8572560" cy="307183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lvl="0">
              <a:buNone/>
            </a:pPr>
            <a:endParaRPr lang="ru-RU" b="1" dirty="0" smtClean="0"/>
          </a:p>
          <a:p>
            <a:pPr marL="514350" lvl="0" indent="-514350" algn="ctr">
              <a:buAutoNum type="arabicParenR"/>
            </a:pPr>
            <a:r>
              <a:rPr lang="ru-RU" sz="4000" b="1" dirty="0" smtClean="0"/>
              <a:t>увеличилась в 2 раза</a:t>
            </a:r>
          </a:p>
          <a:p>
            <a:pPr marL="514350" lvl="0" indent="-514350" algn="ctr">
              <a:buAutoNum type="arabicParenR"/>
            </a:pPr>
            <a:r>
              <a:rPr lang="ru-RU" sz="4000" b="1" dirty="0"/>
              <a:t>у</a:t>
            </a:r>
            <a:r>
              <a:rPr lang="ru-RU" sz="4000" b="1" dirty="0" smtClean="0"/>
              <a:t>величилась в 4 раза</a:t>
            </a:r>
          </a:p>
          <a:p>
            <a:pPr marL="514350" lvl="0" indent="-514350" algn="ctr">
              <a:buAutoNum type="arabicParenR"/>
            </a:pPr>
            <a:r>
              <a:rPr lang="ru-RU" sz="4000" b="1" dirty="0"/>
              <a:t>у</a:t>
            </a:r>
            <a:r>
              <a:rPr lang="ru-RU" sz="4000" b="1" dirty="0" smtClean="0"/>
              <a:t>величилась в 16 раз</a:t>
            </a:r>
          </a:p>
          <a:p>
            <a:pPr marL="514350" lvl="0" indent="-514350" algn="ctr">
              <a:buAutoNum type="arabicParenR"/>
            </a:pPr>
            <a:r>
              <a:rPr lang="ru-RU" sz="4000" b="1" dirty="0"/>
              <a:t>н</a:t>
            </a:r>
            <a:r>
              <a:rPr lang="ru-RU" sz="4000" b="1" dirty="0" smtClean="0"/>
              <a:t>е изменилась</a:t>
            </a:r>
            <a:endParaRPr lang="ru-RU" sz="40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9144000" cy="278608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4. Зависимость объема идеального газа от температуры показана на </a:t>
            </a:r>
            <a:r>
              <a:rPr lang="en-US" b="1" dirty="0" smtClean="0"/>
              <a:t>VT-</a:t>
            </a:r>
            <a:r>
              <a:rPr lang="ru-RU" b="1" dirty="0" smtClean="0"/>
              <a:t>диаграмме. В какой из точек давление газа максимально? Масса газа постоянна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3071810"/>
            <a:ext cx="8715436" cy="3786190"/>
          </a:xfrm>
        </p:spPr>
        <p:txBody>
          <a:bodyPr/>
          <a:lstStyle/>
          <a:p>
            <a:r>
              <a:rPr lang="en-US" dirty="0" smtClean="0"/>
              <a:t>          </a:t>
            </a:r>
            <a:r>
              <a:rPr lang="ru-RU" dirty="0" smtClean="0"/>
              <a:t>                         </a:t>
            </a:r>
            <a:r>
              <a:rPr lang="en-US" sz="4400" b="1" dirty="0" smtClean="0">
                <a:solidFill>
                  <a:schemeClr val="accent3">
                    <a:lumMod val="50000"/>
                  </a:schemeClr>
                </a:solidFill>
              </a:rPr>
              <a:t>1) 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А</a:t>
            </a:r>
          </a:p>
          <a:p>
            <a:r>
              <a:rPr lang="ru-RU" sz="4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                 </a:t>
            </a:r>
            <a:r>
              <a:rPr lang="en-US" sz="4400" b="1" dirty="0" smtClean="0">
                <a:solidFill>
                  <a:schemeClr val="accent3">
                    <a:lumMod val="50000"/>
                  </a:schemeClr>
                </a:solidFill>
              </a:rPr>
              <a:t>      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 2) В</a:t>
            </a:r>
          </a:p>
          <a:p>
            <a:r>
              <a:rPr lang="ru-RU" sz="4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      </a:t>
            </a:r>
            <a:r>
              <a:rPr lang="en-US" sz="4400" b="1" dirty="0" smtClean="0">
                <a:solidFill>
                  <a:schemeClr val="accent3">
                    <a:lumMod val="50000"/>
                  </a:schemeClr>
                </a:solidFill>
              </a:rPr>
              <a:t>                  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3) С</a:t>
            </a:r>
          </a:p>
          <a:p>
            <a:r>
              <a:rPr lang="en-US" sz="4400" b="1" dirty="0" smtClean="0">
                <a:solidFill>
                  <a:schemeClr val="accent3">
                    <a:lumMod val="50000"/>
                  </a:schemeClr>
                </a:solidFill>
              </a:rPr>
              <a:t>                         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4) </a:t>
            </a:r>
            <a:r>
              <a:rPr lang="en-US" sz="4400" b="1" dirty="0" smtClean="0">
                <a:solidFill>
                  <a:schemeClr val="accent3">
                    <a:lumMod val="50000"/>
                  </a:schemeClr>
                </a:solidFill>
              </a:rPr>
              <a:t>D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 flipH="1" flipV="1">
            <a:off x="-607255" y="4822041"/>
            <a:ext cx="2928958" cy="1588"/>
          </a:xfrm>
          <a:prstGeom prst="straightConnector1">
            <a:avLst/>
          </a:prstGeom>
          <a:ln w="254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857224" y="6286520"/>
            <a:ext cx="3357586" cy="1588"/>
          </a:xfrm>
          <a:prstGeom prst="straightConnector1">
            <a:avLst/>
          </a:prstGeom>
          <a:ln w="254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1357290" y="4214818"/>
            <a:ext cx="2357454" cy="1285884"/>
          </a:xfrm>
          <a:prstGeom prst="ellipse">
            <a:avLst/>
          </a:prstGeom>
          <a:noFill/>
          <a:ln w="3492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857224" y="4286256"/>
            <a:ext cx="2286016" cy="2000264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857224" y="5143512"/>
            <a:ext cx="3071834" cy="1143008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178563" y="4893479"/>
            <a:ext cx="2071702" cy="71438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28596" y="3286124"/>
            <a:ext cx="45005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V</a:t>
            </a:r>
          </a:p>
          <a:p>
            <a:endParaRPr lang="en-US" sz="2400" b="1" dirty="0"/>
          </a:p>
          <a:p>
            <a:r>
              <a:rPr lang="en-US" sz="2400" b="1" dirty="0" smtClean="0"/>
              <a:t>                                        C</a:t>
            </a:r>
          </a:p>
          <a:p>
            <a:r>
              <a:rPr lang="en-US" sz="2400" b="1" dirty="0"/>
              <a:t> </a:t>
            </a:r>
            <a:r>
              <a:rPr lang="en-US" sz="2400" b="1" dirty="0" smtClean="0"/>
              <a:t>         </a:t>
            </a:r>
            <a:r>
              <a:rPr lang="ru-RU" sz="2400" b="1" dirty="0" smtClean="0"/>
              <a:t>В</a:t>
            </a:r>
          </a:p>
          <a:p>
            <a:endParaRPr lang="ru-RU" sz="2400" b="1" dirty="0"/>
          </a:p>
          <a:p>
            <a:r>
              <a:rPr lang="ru-RU" sz="2400" b="1" dirty="0" smtClean="0"/>
              <a:t>               А                         </a:t>
            </a:r>
            <a:r>
              <a:rPr lang="en-US" sz="2400" b="1" dirty="0" smtClean="0"/>
              <a:t>D</a:t>
            </a:r>
          </a:p>
          <a:p>
            <a:endParaRPr lang="en-US" sz="2400" b="1" dirty="0"/>
          </a:p>
          <a:p>
            <a:endParaRPr lang="en-US" sz="2400" b="1" dirty="0" smtClean="0"/>
          </a:p>
          <a:p>
            <a:r>
              <a:rPr lang="en-US" sz="2400" b="1" dirty="0"/>
              <a:t> </a:t>
            </a:r>
            <a:r>
              <a:rPr lang="en-US" sz="2400" b="1" dirty="0" smtClean="0"/>
              <a:t>  0                                                  T</a:t>
            </a:r>
            <a:r>
              <a:rPr lang="ru-RU" sz="2400" b="1" dirty="0" smtClean="0"/>
              <a:t> 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                            </a:t>
            </a:r>
            <a:endParaRPr lang="ru-RU" sz="2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5. Давление неизменного количества идеального газа уменьшилось в 2 раза, температура газа уменьшилась в 2 раза. При этом объем газа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321471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/>
              <a:t> 1) увеличился в 2 раза</a:t>
            </a:r>
          </a:p>
          <a:p>
            <a:pPr algn="ctr">
              <a:buNone/>
            </a:pPr>
            <a:r>
              <a:rPr lang="ru-RU" sz="4000" b="1" dirty="0" smtClean="0"/>
              <a:t>2) уменьшился в 2 раза</a:t>
            </a:r>
          </a:p>
          <a:p>
            <a:pPr algn="ctr">
              <a:buNone/>
            </a:pPr>
            <a:r>
              <a:rPr lang="ru-RU" sz="4000" b="1" dirty="0" smtClean="0"/>
              <a:t>3) уменьшился в 4 раза</a:t>
            </a:r>
          </a:p>
          <a:p>
            <a:pPr algn="ctr">
              <a:buNone/>
            </a:pPr>
            <a:r>
              <a:rPr lang="ru-RU" sz="4000" b="1" dirty="0" smtClean="0"/>
              <a:t>4) </a:t>
            </a:r>
            <a:r>
              <a:rPr lang="ru-RU" sz="4000" b="1" dirty="0"/>
              <a:t>н</a:t>
            </a:r>
            <a:r>
              <a:rPr lang="ru-RU" sz="4000" b="1" dirty="0" smtClean="0"/>
              <a:t>е изменился</a:t>
            </a:r>
            <a:endParaRPr lang="ru-RU" sz="40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u="sng" dirty="0" smtClean="0"/>
              <a:t>О Т В Е Т Ы: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857364"/>
            <a:ext cx="8501122" cy="4525963"/>
          </a:xfrm>
        </p:spPr>
        <p:style>
          <a:lnRef idx="2">
            <a:schemeClr val="accent6"/>
          </a:lnRef>
          <a:fillRef idx="1001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 1 – 4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2 – 1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3 – 1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4 – 4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5 - 4</a:t>
            </a:r>
          </a:p>
          <a:p>
            <a:pPr algn="ctr">
              <a:buNone/>
            </a:pP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232</Words>
  <Application>Microsoft Office PowerPoint</Application>
  <PresentationFormat>Экран (4:3)</PresentationFormat>
  <Paragraphs>54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1. Какой из графиков, изображенных на рисунке, соответствует процессу, проведенному при постоянной температуре газа?</vt:lpstr>
      <vt:lpstr>2. На рисунке приведен цикл, осуществляемый с идеальным газом. Изохорному нагреванию соответствует участок</vt:lpstr>
      <vt:lpstr>3. При нагревании идеального газа его абсолютная температура увеличилась в 2 раза. Как изменилась при этом  средняя кинетическая энергия теплового движения молекул газа?</vt:lpstr>
      <vt:lpstr>4. Зависимость объема идеального газа от температуры показана на VT-диаграмме. В какой из точек давление газа максимально? Масса газа постоянна</vt:lpstr>
      <vt:lpstr>5. Давление неизменного количества идеального газа уменьшилось в 2 раза, температура газа уменьшилась в 2 раза. При этом объем газа</vt:lpstr>
      <vt:lpstr>О Т В Е Т Ы: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Какой из графиков, изображенных на рисунке, соответствует процессу, проведенному при постоянной температуре газа?</dc:title>
  <dc:creator>Admin</dc:creator>
  <cp:lastModifiedBy>Admin</cp:lastModifiedBy>
  <cp:revision>9</cp:revision>
  <dcterms:created xsi:type="dcterms:W3CDTF">2010-01-19T19:14:13Z</dcterms:created>
  <dcterms:modified xsi:type="dcterms:W3CDTF">2010-01-19T20:44:01Z</dcterms:modified>
</cp:coreProperties>
</file>