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93695-D546-4EDF-828F-7E88FDBE0307}" type="datetimeFigureOut">
              <a:rPr lang="ru-RU" smtClean="0"/>
              <a:t>08.04.2010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0E3AF-3947-46F3-BB9B-4CA5134265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93695-D546-4EDF-828F-7E88FDBE0307}" type="datetimeFigureOut">
              <a:rPr lang="ru-RU" smtClean="0"/>
              <a:t>08.04.2010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0E3AF-3947-46F3-BB9B-4CA5134265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93695-D546-4EDF-828F-7E88FDBE0307}" type="datetimeFigureOut">
              <a:rPr lang="ru-RU" smtClean="0"/>
              <a:t>08.04.2010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0E3AF-3947-46F3-BB9B-4CA5134265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93695-D546-4EDF-828F-7E88FDBE0307}" type="datetimeFigureOut">
              <a:rPr lang="ru-RU" smtClean="0"/>
              <a:t>08.04.2010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0E3AF-3947-46F3-BB9B-4CA5134265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93695-D546-4EDF-828F-7E88FDBE0307}" type="datetimeFigureOut">
              <a:rPr lang="ru-RU" smtClean="0"/>
              <a:t>08.04.2010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0E3AF-3947-46F3-BB9B-4CA5134265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93695-D546-4EDF-828F-7E88FDBE0307}" type="datetimeFigureOut">
              <a:rPr lang="ru-RU" smtClean="0"/>
              <a:t>08.04.2010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0E3AF-3947-46F3-BB9B-4CA5134265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93695-D546-4EDF-828F-7E88FDBE0307}" type="datetimeFigureOut">
              <a:rPr lang="ru-RU" smtClean="0"/>
              <a:t>08.04.2010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0E3AF-3947-46F3-BB9B-4CA5134265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93695-D546-4EDF-828F-7E88FDBE0307}" type="datetimeFigureOut">
              <a:rPr lang="ru-RU" smtClean="0"/>
              <a:t>08.04.2010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0E3AF-3947-46F3-BB9B-4CA5134265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93695-D546-4EDF-828F-7E88FDBE0307}" type="datetimeFigureOut">
              <a:rPr lang="ru-RU" smtClean="0"/>
              <a:t>08.04.2010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0E3AF-3947-46F3-BB9B-4CA5134265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93695-D546-4EDF-828F-7E88FDBE0307}" type="datetimeFigureOut">
              <a:rPr lang="ru-RU" smtClean="0"/>
              <a:t>08.04.2010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0E3AF-3947-46F3-BB9B-4CA5134265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93695-D546-4EDF-828F-7E88FDBE0307}" type="datetimeFigureOut">
              <a:rPr lang="ru-RU" smtClean="0"/>
              <a:t>08.04.2010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40E3AF-3947-46F3-BB9B-4CA5134265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093695-D546-4EDF-828F-7E88FDBE0307}" type="datetimeFigureOut">
              <a:rPr lang="ru-RU" smtClean="0"/>
              <a:t>08.04.2010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40E3AF-3947-46F3-BB9B-4CA51342656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8929718" cy="2428868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1. На рисунке представлена диаграмма энергетических уровней атома. Какой из отмеченных стрелками переходов сопровождается поглощением кванта с максимальной энергией?</a:t>
            </a:r>
            <a:endParaRPr lang="ru-RU" sz="32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643570" y="2357430"/>
            <a:ext cx="3043230" cy="428628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Е</a:t>
            </a:r>
            <a:r>
              <a:rPr lang="ru-RU" b="1" baseline="-25000" dirty="0"/>
              <a:t>6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Е</a:t>
            </a:r>
            <a:r>
              <a:rPr lang="ru-RU" b="1" baseline="-25000" dirty="0" smtClean="0"/>
              <a:t>5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Е</a:t>
            </a:r>
            <a:r>
              <a:rPr lang="ru-RU" b="1" baseline="-25000" dirty="0" smtClean="0"/>
              <a:t>4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Е</a:t>
            </a:r>
            <a:r>
              <a:rPr lang="ru-RU" b="1" baseline="-25000" dirty="0" smtClean="0"/>
              <a:t>3</a:t>
            </a: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Е</a:t>
            </a:r>
            <a:r>
              <a:rPr lang="ru-RU" b="1" baseline="-25000" dirty="0" smtClean="0"/>
              <a:t>2</a:t>
            </a: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Е</a:t>
            </a:r>
            <a:r>
              <a:rPr lang="ru-RU" b="1" baseline="-25000" dirty="0" smtClean="0"/>
              <a:t>1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0" y="2714620"/>
            <a:ext cx="5500694" cy="414338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1) с уровня 1 на уровень 4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2) с уровня 6 на уровень 2</a:t>
            </a:r>
          </a:p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3) с уровня 5 на уровень 1</a:t>
            </a:r>
          </a:p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4) с уровня 1 на уровень 2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6143636" y="2714620"/>
            <a:ext cx="2643206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6143636" y="3143248"/>
            <a:ext cx="2643206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6143636" y="3643314"/>
            <a:ext cx="2643206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6143636" y="4286256"/>
            <a:ext cx="2643206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143636" y="5214950"/>
            <a:ext cx="2643206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6215074" y="6500834"/>
            <a:ext cx="2643206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 flipH="1" flipV="1">
            <a:off x="5786446" y="5857892"/>
            <a:ext cx="1285884" cy="1588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5400000" flipH="1" flipV="1">
            <a:off x="5787240" y="5857098"/>
            <a:ext cx="1285884" cy="1588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5400000" flipH="1" flipV="1">
            <a:off x="5679289" y="5393545"/>
            <a:ext cx="2214578" cy="1588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5400000" flipH="1" flipV="1">
            <a:off x="5787240" y="5071280"/>
            <a:ext cx="2857520" cy="1588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5400000">
            <a:off x="6322231" y="3964785"/>
            <a:ext cx="2500330" cy="1588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5400000">
            <a:off x="6393669" y="4822041"/>
            <a:ext cx="3357586" cy="1588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5400000">
            <a:off x="7786710" y="5857892"/>
            <a:ext cx="1285884" cy="1588"/>
          </a:xfrm>
          <a:prstGeom prst="straightConnector1">
            <a:avLst/>
          </a:prstGeom>
          <a:ln w="28575">
            <a:solidFill>
              <a:schemeClr val="accent5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225800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2. Каков заряд ядра </a:t>
            </a:r>
            <a:r>
              <a:rPr lang="ru-RU" sz="5400" b="1" baseline="30000" dirty="0" smtClean="0"/>
              <a:t>137</a:t>
            </a:r>
            <a:r>
              <a:rPr lang="ru-RU" sz="5400" b="1" baseline="-25000" dirty="0" smtClean="0"/>
              <a:t>56</a:t>
            </a:r>
            <a:r>
              <a:rPr lang="ru-RU" sz="5400" b="1" dirty="0" smtClean="0"/>
              <a:t>Ва ( в единицах элементарного заряда)?</a:t>
            </a:r>
            <a:endParaRPr lang="ru-RU" sz="5400" b="1" baseline="-25000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4282" y="3857628"/>
            <a:ext cx="8929718" cy="285752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sz="8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1) 137     2) 56       3) 193    4) 81</a:t>
            </a:r>
            <a:endParaRPr lang="ru-RU" sz="8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82924"/>
          </a:xfrm>
        </p:spPr>
        <p:txBody>
          <a:bodyPr>
            <a:normAutofit/>
          </a:bodyPr>
          <a:lstStyle/>
          <a:p>
            <a:r>
              <a:rPr lang="ru-RU" sz="6000" b="1" dirty="0" smtClean="0"/>
              <a:t>3. Укажите второй продукт реакции</a:t>
            </a:r>
            <a:br>
              <a:rPr lang="ru-RU" sz="6000" b="1" dirty="0" smtClean="0"/>
            </a:br>
            <a:r>
              <a:rPr lang="ru-RU" sz="6000" b="1" baseline="30000" dirty="0" smtClean="0"/>
              <a:t>27</a:t>
            </a:r>
            <a:r>
              <a:rPr lang="ru-RU" sz="6000" b="1" baseline="-25000" dirty="0" smtClean="0"/>
              <a:t>13</a:t>
            </a:r>
            <a:r>
              <a:rPr lang="ru-RU" sz="6000" b="1" dirty="0" smtClean="0"/>
              <a:t>А</a:t>
            </a:r>
            <a:r>
              <a:rPr lang="en-US" sz="6000" b="1" dirty="0" smtClean="0"/>
              <a:t>l</a:t>
            </a:r>
            <a:r>
              <a:rPr lang="ru-RU" sz="6000" b="1" dirty="0" smtClean="0"/>
              <a:t> + </a:t>
            </a:r>
            <a:r>
              <a:rPr lang="ru-RU" sz="6000" b="1" baseline="30000" dirty="0" smtClean="0"/>
              <a:t>1</a:t>
            </a:r>
            <a:r>
              <a:rPr lang="ru-RU" sz="6000" b="1" baseline="-25000" dirty="0" smtClean="0"/>
              <a:t>0</a:t>
            </a:r>
            <a:r>
              <a:rPr lang="en-US" sz="6000" b="1" dirty="0" smtClean="0"/>
              <a:t>n → </a:t>
            </a:r>
            <a:r>
              <a:rPr lang="en-US" sz="6000" b="1" baseline="30000" dirty="0" smtClean="0"/>
              <a:t>24</a:t>
            </a:r>
            <a:r>
              <a:rPr lang="en-US" sz="6000" b="1" baseline="-25000" dirty="0" smtClean="0"/>
              <a:t>11</a:t>
            </a:r>
            <a:r>
              <a:rPr lang="en-US" sz="6000" b="1" dirty="0" smtClean="0"/>
              <a:t>Na +</a:t>
            </a:r>
            <a:r>
              <a:rPr lang="ru-RU" sz="6000" b="1" dirty="0"/>
              <a:t> </a:t>
            </a:r>
            <a:r>
              <a:rPr lang="ru-RU" sz="6000" b="1" dirty="0" smtClean="0"/>
              <a:t>…</a:t>
            </a:r>
            <a:endParaRPr lang="ru-RU" sz="6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571876"/>
            <a:ext cx="9144000" cy="300039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1371600" indent="-1371600" algn="ctr">
              <a:buAutoNum type="arabicParenR"/>
            </a:pPr>
            <a:r>
              <a:rPr lang="ru-RU" sz="8000" b="1" baseline="30000" dirty="0" smtClean="0">
                <a:solidFill>
                  <a:srgbClr val="7030A0"/>
                </a:solidFill>
              </a:rPr>
              <a:t>1</a:t>
            </a:r>
            <a:r>
              <a:rPr lang="ru-RU" sz="8000" b="1" baseline="-25000" dirty="0" smtClean="0">
                <a:solidFill>
                  <a:srgbClr val="7030A0"/>
                </a:solidFill>
              </a:rPr>
              <a:t>1</a:t>
            </a:r>
            <a:r>
              <a:rPr lang="ru-RU" sz="8000" b="1" dirty="0" smtClean="0">
                <a:solidFill>
                  <a:srgbClr val="7030A0"/>
                </a:solidFill>
              </a:rPr>
              <a:t>Н     2) </a:t>
            </a:r>
            <a:r>
              <a:rPr lang="ru-RU" sz="8000" b="1" baseline="30000" dirty="0" smtClean="0">
                <a:solidFill>
                  <a:srgbClr val="7030A0"/>
                </a:solidFill>
              </a:rPr>
              <a:t>3</a:t>
            </a:r>
            <a:r>
              <a:rPr lang="ru-RU" sz="8000" b="1" baseline="-25000" dirty="0" smtClean="0">
                <a:solidFill>
                  <a:srgbClr val="7030A0"/>
                </a:solidFill>
              </a:rPr>
              <a:t>2</a:t>
            </a:r>
            <a:r>
              <a:rPr lang="ru-RU" sz="8000" b="1" dirty="0" smtClean="0">
                <a:solidFill>
                  <a:srgbClr val="7030A0"/>
                </a:solidFill>
              </a:rPr>
              <a:t>Не        3) </a:t>
            </a:r>
            <a:r>
              <a:rPr lang="ru-RU" sz="8000" b="1" baseline="30000" dirty="0" smtClean="0">
                <a:solidFill>
                  <a:srgbClr val="7030A0"/>
                </a:solidFill>
              </a:rPr>
              <a:t>1</a:t>
            </a:r>
            <a:r>
              <a:rPr lang="ru-RU" sz="8000" b="1" baseline="-25000" dirty="0" smtClean="0">
                <a:solidFill>
                  <a:srgbClr val="7030A0"/>
                </a:solidFill>
              </a:rPr>
              <a:t>0</a:t>
            </a:r>
            <a:r>
              <a:rPr lang="en-US" sz="8000" b="1" dirty="0" smtClean="0">
                <a:solidFill>
                  <a:srgbClr val="7030A0"/>
                </a:solidFill>
              </a:rPr>
              <a:t>n    </a:t>
            </a:r>
            <a:r>
              <a:rPr lang="ru-RU" sz="8000" b="1" dirty="0" smtClean="0">
                <a:solidFill>
                  <a:srgbClr val="7030A0"/>
                </a:solidFill>
              </a:rPr>
              <a:t>4) </a:t>
            </a:r>
            <a:r>
              <a:rPr lang="ru-RU" sz="8000" b="1" baseline="30000" dirty="0" smtClean="0">
                <a:solidFill>
                  <a:srgbClr val="7030A0"/>
                </a:solidFill>
              </a:rPr>
              <a:t>4</a:t>
            </a:r>
            <a:r>
              <a:rPr lang="ru-RU" sz="8000" b="1" baseline="-25000" dirty="0" smtClean="0">
                <a:solidFill>
                  <a:srgbClr val="7030A0"/>
                </a:solidFill>
              </a:rPr>
              <a:t>2</a:t>
            </a:r>
            <a:r>
              <a:rPr lang="ru-RU" sz="8000" b="1" dirty="0" smtClean="0">
                <a:solidFill>
                  <a:srgbClr val="7030A0"/>
                </a:solidFill>
              </a:rPr>
              <a:t>Не</a:t>
            </a:r>
            <a:endParaRPr lang="ru-RU" sz="80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9001156" cy="2500306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4. Ядро стронция </a:t>
            </a:r>
            <a:r>
              <a:rPr lang="ru-RU" sz="4800" b="1" baseline="30000" dirty="0" smtClean="0"/>
              <a:t>90</a:t>
            </a:r>
            <a:r>
              <a:rPr lang="ru-RU" sz="4800" b="1" baseline="-25000" dirty="0" smtClean="0"/>
              <a:t>38</a:t>
            </a:r>
            <a:r>
              <a:rPr lang="en-US" sz="4800" b="1" dirty="0" smtClean="0"/>
              <a:t>Sr </a:t>
            </a:r>
            <a:r>
              <a:rPr lang="ru-RU" sz="4800" b="1" dirty="0" smtClean="0"/>
              <a:t>претерпело бета-распад. В результате этого образовались:</a:t>
            </a:r>
            <a:endParaRPr lang="ru-RU" sz="4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14620"/>
            <a:ext cx="8229600" cy="378621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14350" indent="-514350" algn="ctr">
              <a:buAutoNum type="arabicParenR"/>
            </a:pP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ядро </a:t>
            </a:r>
            <a:r>
              <a:rPr lang="ru-RU" sz="4800" b="1" baseline="30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90</a:t>
            </a:r>
            <a:r>
              <a:rPr lang="ru-RU" sz="4800" b="1" baseline="-25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39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 </a:t>
            </a: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и  </a:t>
            </a:r>
            <a:r>
              <a:rPr lang="ru-RU" sz="4800" b="1" baseline="30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  <a:r>
              <a:rPr lang="ru-RU" sz="4800" b="1" baseline="-25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-1</a:t>
            </a:r>
            <a:r>
              <a:rPr lang="ru-RU" sz="48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</a:t>
            </a:r>
          </a:p>
          <a:p>
            <a:pPr marL="514350" indent="-514350" algn="ctr">
              <a:buNone/>
            </a:pP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2) ядро </a:t>
            </a:r>
            <a:r>
              <a:rPr lang="ru-RU" sz="4800" b="1" baseline="30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90</a:t>
            </a:r>
            <a:r>
              <a:rPr lang="ru-RU" sz="4800" b="1" baseline="-25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36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Kr   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   </a:t>
            </a:r>
            <a:r>
              <a:rPr lang="ru-RU" sz="4800" b="1" baseline="30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r>
              <a:rPr lang="ru-RU" sz="4800" b="1" baseline="-25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</a:t>
            </a:r>
          </a:p>
          <a:p>
            <a:pPr marL="514350" indent="-514350" algn="ctr">
              <a:buNone/>
            </a:pP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3) ядро </a:t>
            </a:r>
            <a:r>
              <a:rPr lang="ru-RU" sz="4800" b="1" baseline="30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90</a:t>
            </a:r>
            <a:r>
              <a:rPr lang="ru-RU" sz="4800" b="1" baseline="-25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38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Sr   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 </a:t>
            </a:r>
            <a:r>
              <a:rPr lang="el-G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γ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-излучение</a:t>
            </a:r>
          </a:p>
          <a:p>
            <a:pPr marL="514350" indent="-514350" algn="ctr">
              <a:buNone/>
            </a:pP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4) </a:t>
            </a:r>
            <a:r>
              <a:rPr lang="el-G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γ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-излучение и электроны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315436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5. Какая доля от большого количества радиоактивных атомов остается </a:t>
            </a:r>
            <a:r>
              <a:rPr lang="ru-RU" b="1" dirty="0" err="1" smtClean="0"/>
              <a:t>нераспавшейся</a:t>
            </a:r>
            <a:r>
              <a:rPr lang="ru-RU" b="1" dirty="0" smtClean="0"/>
              <a:t> через интервал времени, равный двум периодам полураспада?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929066"/>
            <a:ext cx="8229600" cy="2197097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1) 25%      2) 50 %         3) 75 %      4) 0%</a:t>
            </a:r>
            <a:endParaRPr lang="ru-RU" sz="6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357694"/>
          </a:xfrm>
        </p:spPr>
        <p:txBody>
          <a:bodyPr>
            <a:noAutofit/>
          </a:bodyPr>
          <a:lstStyle/>
          <a:p>
            <a:r>
              <a:rPr lang="ru-RU" sz="4800" b="1" dirty="0" smtClean="0"/>
              <a:t>6. В результате серии радиоактивных распадов уран </a:t>
            </a:r>
            <a:r>
              <a:rPr lang="ru-RU" sz="4800" b="1" baseline="30000" dirty="0" smtClean="0"/>
              <a:t>238</a:t>
            </a:r>
            <a:r>
              <a:rPr lang="ru-RU" sz="4800" b="1" baseline="-25000" dirty="0" smtClean="0"/>
              <a:t>92</a:t>
            </a:r>
            <a:r>
              <a:rPr lang="en-US" sz="4800" b="1" dirty="0" smtClean="0"/>
              <a:t>U </a:t>
            </a:r>
            <a:r>
              <a:rPr lang="ru-RU" sz="4800" b="1" dirty="0" smtClean="0"/>
              <a:t>превращается в свинец </a:t>
            </a:r>
            <a:r>
              <a:rPr lang="ru-RU" sz="4800" b="1" baseline="30000" dirty="0" smtClean="0"/>
              <a:t>206</a:t>
            </a:r>
            <a:r>
              <a:rPr lang="ru-RU" sz="4800" b="1" baseline="-25000" dirty="0" smtClean="0"/>
              <a:t>82</a:t>
            </a:r>
            <a:r>
              <a:rPr lang="en-US" sz="4800" b="1" dirty="0" err="1" smtClean="0"/>
              <a:t>Pb</a:t>
            </a:r>
            <a:r>
              <a:rPr lang="ru-RU" sz="4800" b="1" dirty="0" smtClean="0"/>
              <a:t>. Какое количество </a:t>
            </a:r>
            <a:r>
              <a:rPr lang="el-GR" sz="4800" b="1" dirty="0" smtClean="0"/>
              <a:t>α</a:t>
            </a:r>
            <a:r>
              <a:rPr lang="ru-RU" sz="4800" b="1" dirty="0" smtClean="0"/>
              <a:t>- и </a:t>
            </a:r>
            <a:r>
              <a:rPr lang="el-GR" sz="4800" b="1" dirty="0" smtClean="0"/>
              <a:t>β</a:t>
            </a:r>
            <a:r>
              <a:rPr lang="ru-RU" sz="4800" b="1" dirty="0" smtClean="0"/>
              <a:t>-распадов он испытывает при этом?</a:t>
            </a:r>
            <a:endParaRPr lang="ru-RU" sz="4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500570"/>
            <a:ext cx="8229600" cy="214314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002060"/>
                </a:solidFill>
              </a:rPr>
              <a:t>1) 8</a:t>
            </a:r>
            <a:r>
              <a:rPr lang="el-GR" sz="5400" b="1" dirty="0" smtClean="0">
                <a:solidFill>
                  <a:srgbClr val="002060"/>
                </a:solidFill>
              </a:rPr>
              <a:t>α</a:t>
            </a:r>
            <a:r>
              <a:rPr lang="ru-RU" sz="5400" b="1" dirty="0" smtClean="0">
                <a:solidFill>
                  <a:srgbClr val="002060"/>
                </a:solidFill>
              </a:rPr>
              <a:t> и 6</a:t>
            </a:r>
            <a:r>
              <a:rPr lang="el-GR" sz="5400" b="1" dirty="0" smtClean="0">
                <a:solidFill>
                  <a:srgbClr val="002060"/>
                </a:solidFill>
              </a:rPr>
              <a:t>β</a:t>
            </a:r>
            <a:r>
              <a:rPr lang="ru-RU" sz="5400" b="1" dirty="0" smtClean="0">
                <a:solidFill>
                  <a:srgbClr val="002060"/>
                </a:solidFill>
              </a:rPr>
              <a:t>    2) </a:t>
            </a:r>
            <a:r>
              <a:rPr lang="ru-RU" sz="5400" b="1" dirty="0">
                <a:solidFill>
                  <a:srgbClr val="002060"/>
                </a:solidFill>
              </a:rPr>
              <a:t>6</a:t>
            </a:r>
            <a:r>
              <a:rPr lang="el-GR" sz="5400" b="1" dirty="0" smtClean="0">
                <a:solidFill>
                  <a:srgbClr val="002060"/>
                </a:solidFill>
              </a:rPr>
              <a:t>α</a:t>
            </a:r>
            <a:r>
              <a:rPr lang="ru-RU" sz="5400" b="1" dirty="0" smtClean="0">
                <a:solidFill>
                  <a:srgbClr val="002060"/>
                </a:solidFill>
              </a:rPr>
              <a:t> и 8</a:t>
            </a:r>
            <a:r>
              <a:rPr lang="el-GR" sz="5400" b="1" dirty="0" smtClean="0">
                <a:solidFill>
                  <a:srgbClr val="002060"/>
                </a:solidFill>
              </a:rPr>
              <a:t>β</a:t>
            </a:r>
            <a:r>
              <a:rPr lang="ru-RU" sz="5400" b="1" dirty="0" smtClean="0">
                <a:solidFill>
                  <a:srgbClr val="002060"/>
                </a:solidFill>
              </a:rPr>
              <a:t>         3) 10</a:t>
            </a:r>
            <a:r>
              <a:rPr lang="el-GR" sz="5400" b="1" dirty="0" smtClean="0">
                <a:solidFill>
                  <a:srgbClr val="002060"/>
                </a:solidFill>
              </a:rPr>
              <a:t>α</a:t>
            </a:r>
            <a:r>
              <a:rPr lang="ru-RU" sz="5400" b="1" dirty="0" smtClean="0">
                <a:solidFill>
                  <a:srgbClr val="002060"/>
                </a:solidFill>
              </a:rPr>
              <a:t> и 5</a:t>
            </a:r>
            <a:r>
              <a:rPr lang="el-GR" sz="5400" b="1" dirty="0" smtClean="0">
                <a:solidFill>
                  <a:srgbClr val="002060"/>
                </a:solidFill>
              </a:rPr>
              <a:t>β</a:t>
            </a:r>
            <a:r>
              <a:rPr lang="ru-RU" sz="5400" b="1" dirty="0" smtClean="0">
                <a:solidFill>
                  <a:srgbClr val="002060"/>
                </a:solidFill>
              </a:rPr>
              <a:t>     4) 5</a:t>
            </a:r>
            <a:r>
              <a:rPr lang="el-GR" sz="5400" b="1" dirty="0" smtClean="0">
                <a:solidFill>
                  <a:srgbClr val="002060"/>
                </a:solidFill>
              </a:rPr>
              <a:t>α</a:t>
            </a:r>
            <a:r>
              <a:rPr lang="ru-RU" sz="5400" b="1" dirty="0" smtClean="0">
                <a:solidFill>
                  <a:srgbClr val="002060"/>
                </a:solidFill>
              </a:rPr>
              <a:t> и 10</a:t>
            </a:r>
            <a:r>
              <a:rPr lang="el-GR" sz="5400" b="1" dirty="0" smtClean="0">
                <a:solidFill>
                  <a:srgbClr val="002060"/>
                </a:solidFill>
              </a:rPr>
              <a:t>β</a:t>
            </a:r>
            <a:r>
              <a:rPr lang="ru-RU" sz="5400" b="1" dirty="0" smtClean="0">
                <a:solidFill>
                  <a:srgbClr val="002060"/>
                </a:solidFill>
              </a:rPr>
              <a:t> </a:t>
            </a:r>
            <a:endParaRPr lang="ru-RU" sz="5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i="1" u="sng" dirty="0" smtClean="0">
                <a:solidFill>
                  <a:srgbClr val="C00000"/>
                </a:solidFill>
              </a:rPr>
              <a:t>О Т В Е Т Ы :</a:t>
            </a:r>
            <a:endParaRPr lang="ru-RU" b="1" i="1" u="sng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43240" y="1285860"/>
            <a:ext cx="3429024" cy="557214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5400" b="1" dirty="0" smtClean="0"/>
              <a:t>1 – 1</a:t>
            </a:r>
          </a:p>
          <a:p>
            <a:pPr algn="ctr">
              <a:buNone/>
            </a:pPr>
            <a:r>
              <a:rPr lang="ru-RU" sz="5400" b="1" dirty="0" smtClean="0"/>
              <a:t>2 </a:t>
            </a:r>
            <a:r>
              <a:rPr lang="ru-RU" sz="5400" b="1" smtClean="0"/>
              <a:t>– 2</a:t>
            </a:r>
            <a:endParaRPr lang="ru-RU" sz="5400" b="1" dirty="0" smtClean="0"/>
          </a:p>
          <a:p>
            <a:pPr algn="ctr">
              <a:buNone/>
            </a:pPr>
            <a:r>
              <a:rPr lang="ru-RU" sz="5400" b="1" dirty="0" smtClean="0"/>
              <a:t>3 – 4</a:t>
            </a:r>
          </a:p>
          <a:p>
            <a:pPr algn="ctr">
              <a:buNone/>
            </a:pPr>
            <a:r>
              <a:rPr lang="ru-RU" sz="5400" b="1" dirty="0" smtClean="0"/>
              <a:t>4 – 1</a:t>
            </a:r>
          </a:p>
          <a:p>
            <a:pPr algn="ctr">
              <a:buNone/>
            </a:pPr>
            <a:r>
              <a:rPr lang="ru-RU" sz="5400" b="1" dirty="0" smtClean="0"/>
              <a:t>5 – 1</a:t>
            </a:r>
          </a:p>
          <a:p>
            <a:pPr algn="ctr">
              <a:buNone/>
            </a:pPr>
            <a:r>
              <a:rPr lang="ru-RU" sz="5400" b="1" dirty="0" smtClean="0"/>
              <a:t>6 – 1</a:t>
            </a:r>
          </a:p>
          <a:p>
            <a:pPr algn="ctr">
              <a:buNone/>
            </a:pPr>
            <a:endParaRPr lang="ru-RU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258</Words>
  <Application>Microsoft Office PowerPoint</Application>
  <PresentationFormat>Экран (4:3)</PresentationFormat>
  <Paragraphs>33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1. На рисунке представлена диаграмма энергетических уровней атома. Какой из отмеченных стрелками переходов сопровождается поглощением кванта с максимальной энергией?</vt:lpstr>
      <vt:lpstr>2. Каков заряд ядра 13756Ва ( в единицах элементарного заряда)?</vt:lpstr>
      <vt:lpstr>3. Укажите второй продукт реакции 2713Аl + 10n → 2411Na + …</vt:lpstr>
      <vt:lpstr>4. Ядро стронция 9038Sr претерпело бета-распад. В результате этого образовались:</vt:lpstr>
      <vt:lpstr>5. Какая доля от большого количества радиоактивных атомов остается нераспавшейся через интервал времени, равный двум периодам полураспада? </vt:lpstr>
      <vt:lpstr>6. В результате серии радиоактивных распадов уран 23892U превращается в свинец 20682Pb. Какое количество α- и β-распадов он испытывает при этом?</vt:lpstr>
      <vt:lpstr>О Т В Е Т Ы 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На рисунке представлена диаграмма энергетических уровней атома. Какой из отмеченных стрелками переходов сопровождается поглощением кванта с максимальной энергией?</dc:title>
  <dc:creator>Admin</dc:creator>
  <cp:lastModifiedBy>Admin</cp:lastModifiedBy>
  <cp:revision>7</cp:revision>
  <dcterms:created xsi:type="dcterms:W3CDTF">2010-04-08T17:53:34Z</dcterms:created>
  <dcterms:modified xsi:type="dcterms:W3CDTF">2010-04-08T19:03:46Z</dcterms:modified>
</cp:coreProperties>
</file>