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63" r:id="rId2"/>
    <p:sldId id="266" r:id="rId3"/>
    <p:sldId id="258" r:id="rId4"/>
    <p:sldId id="261" r:id="rId5"/>
    <p:sldId id="260" r:id="rId6"/>
    <p:sldId id="267" r:id="rId7"/>
    <p:sldId id="268" r:id="rId8"/>
    <p:sldId id="262" r:id="rId9"/>
    <p:sldId id="264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11" d="100"/>
          <a:sy n="111" d="100"/>
        </p:scale>
        <p:origin x="-1614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C505922-511C-4A7C-AB1D-1DBEA6E77CC0}" type="datetimeFigureOut">
              <a:rPr lang="ru-RU" smtClean="0"/>
              <a:pPr/>
              <a:t>12.11.2010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A47442C-EE8D-49C9-A1FD-8F29AE5CE95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E66832-AB35-4A1D-9F37-18C66A072EE5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0277EB-BF11-47C8-93E9-3723C1D8432C}" type="datetimeFigureOut">
              <a:rPr lang="ru-RU" smtClean="0"/>
              <a:pPr/>
              <a:t>12.11.2010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C69841-5A24-4A7F-A09C-83FE8086D14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0277EB-BF11-47C8-93E9-3723C1D8432C}" type="datetimeFigureOut">
              <a:rPr lang="ru-RU" smtClean="0"/>
              <a:pPr/>
              <a:t>12.11.2010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C69841-5A24-4A7F-A09C-83FE8086D14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0277EB-BF11-47C8-93E9-3723C1D8432C}" type="datetimeFigureOut">
              <a:rPr lang="ru-RU" smtClean="0"/>
              <a:pPr/>
              <a:t>12.11.2010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C69841-5A24-4A7F-A09C-83FE8086D14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0277EB-BF11-47C8-93E9-3723C1D8432C}" type="datetimeFigureOut">
              <a:rPr lang="ru-RU" smtClean="0"/>
              <a:pPr/>
              <a:t>12.11.2010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C69841-5A24-4A7F-A09C-83FE8086D14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0277EB-BF11-47C8-93E9-3723C1D8432C}" type="datetimeFigureOut">
              <a:rPr lang="ru-RU" smtClean="0"/>
              <a:pPr/>
              <a:t>12.11.2010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C69841-5A24-4A7F-A09C-83FE8086D14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0277EB-BF11-47C8-93E9-3723C1D8432C}" type="datetimeFigureOut">
              <a:rPr lang="ru-RU" smtClean="0"/>
              <a:pPr/>
              <a:t>12.11.2010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C69841-5A24-4A7F-A09C-83FE8086D14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0277EB-BF11-47C8-93E9-3723C1D8432C}" type="datetimeFigureOut">
              <a:rPr lang="ru-RU" smtClean="0"/>
              <a:pPr/>
              <a:t>12.11.2010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C69841-5A24-4A7F-A09C-83FE8086D14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0277EB-BF11-47C8-93E9-3723C1D8432C}" type="datetimeFigureOut">
              <a:rPr lang="ru-RU" smtClean="0"/>
              <a:pPr/>
              <a:t>12.11.2010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C69841-5A24-4A7F-A09C-83FE8086D14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0277EB-BF11-47C8-93E9-3723C1D8432C}" type="datetimeFigureOut">
              <a:rPr lang="ru-RU" smtClean="0"/>
              <a:pPr/>
              <a:t>12.11.2010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C69841-5A24-4A7F-A09C-83FE8086D14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0277EB-BF11-47C8-93E9-3723C1D8432C}" type="datetimeFigureOut">
              <a:rPr lang="ru-RU" smtClean="0"/>
              <a:pPr/>
              <a:t>12.11.2010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C69841-5A24-4A7F-A09C-83FE8086D14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0277EB-BF11-47C8-93E9-3723C1D8432C}" type="datetimeFigureOut">
              <a:rPr lang="ru-RU" smtClean="0"/>
              <a:pPr/>
              <a:t>12.11.2010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C69841-5A24-4A7F-A09C-83FE8086D14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60277EB-BF11-47C8-93E9-3723C1D8432C}" type="datetimeFigureOut">
              <a:rPr lang="ru-RU" smtClean="0"/>
              <a:pPr/>
              <a:t>12.11.2010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C69841-5A24-4A7F-A09C-83FE8086D14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14282" y="214291"/>
            <a:ext cx="8715436" cy="2643205"/>
          </a:xfrm>
        </p:spPr>
        <p:txBody>
          <a:bodyPr/>
          <a:lstStyle/>
          <a:p>
            <a:r>
              <a:rPr lang="ru-RU" b="1" dirty="0" smtClean="0"/>
              <a:t>1. Импульс фотона имеет наименьшее значение в диапазоне частот</a:t>
            </a:r>
            <a:endParaRPr lang="ru-RU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3071810"/>
            <a:ext cx="9144000" cy="3286148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marL="914400" indent="-914400">
              <a:buAutoNum type="arabicParenR"/>
            </a:pPr>
            <a:r>
              <a:rPr lang="ru-RU" sz="4400" b="1" dirty="0" smtClean="0">
                <a:solidFill>
                  <a:schemeClr val="accent2">
                    <a:lumMod val="50000"/>
                  </a:schemeClr>
                </a:solidFill>
              </a:rPr>
              <a:t>рентгеновского излучения  </a:t>
            </a:r>
          </a:p>
          <a:p>
            <a:pPr marL="914400" indent="-914400"/>
            <a:r>
              <a:rPr lang="ru-RU" sz="4400" b="1" dirty="0" smtClean="0">
                <a:solidFill>
                  <a:schemeClr val="accent2">
                    <a:lumMod val="50000"/>
                  </a:schemeClr>
                </a:solidFill>
              </a:rPr>
              <a:t> 2) видимого излучения  </a:t>
            </a:r>
          </a:p>
          <a:p>
            <a:pPr marL="914400" indent="-914400"/>
            <a:r>
              <a:rPr lang="ru-RU" sz="4400" b="1" dirty="0" smtClean="0">
                <a:solidFill>
                  <a:schemeClr val="accent2">
                    <a:lumMod val="50000"/>
                  </a:schemeClr>
                </a:solidFill>
              </a:rPr>
              <a:t>  3) ультрафиолетового излучения </a:t>
            </a:r>
          </a:p>
          <a:p>
            <a:pPr marL="914400" indent="-914400"/>
            <a:r>
              <a:rPr lang="ru-RU" sz="4400" b="1" dirty="0" smtClean="0">
                <a:solidFill>
                  <a:schemeClr val="accent2">
                    <a:lumMod val="50000"/>
                  </a:schemeClr>
                </a:solidFill>
              </a:rPr>
              <a:t>  4) инфракрасного излучения</a:t>
            </a:r>
            <a:endParaRPr lang="ru-RU" sz="4400" b="1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14282" y="214291"/>
            <a:ext cx="8715436" cy="3071833"/>
          </a:xfrm>
        </p:spPr>
        <p:txBody>
          <a:bodyPr>
            <a:normAutofit/>
          </a:bodyPr>
          <a:lstStyle/>
          <a:p>
            <a:r>
              <a:rPr lang="ru-RU" b="1" dirty="0" smtClean="0"/>
              <a:t>2. Электромагнитное излучение, длина волны которого 3∙10</a:t>
            </a:r>
            <a:r>
              <a:rPr lang="ru-RU" b="1" baseline="30000" dirty="0" smtClean="0"/>
              <a:t>-7</a:t>
            </a:r>
            <a:r>
              <a:rPr lang="ru-RU" b="1" dirty="0" smtClean="0"/>
              <a:t> м, состоит из фотонов с энергией, приблизительно равной</a:t>
            </a:r>
            <a:endParaRPr lang="ru-RU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2844" y="3643314"/>
            <a:ext cx="9001156" cy="2286016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marL="514350" indent="-514350">
              <a:buAutoNum type="arabicParenR"/>
            </a:pPr>
            <a:r>
              <a:rPr lang="ru-RU" sz="5400" b="1" dirty="0" smtClean="0">
                <a:solidFill>
                  <a:schemeClr val="accent1">
                    <a:lumMod val="50000"/>
                  </a:schemeClr>
                </a:solidFill>
              </a:rPr>
              <a:t> 2∙10</a:t>
            </a:r>
            <a:r>
              <a:rPr lang="ru-RU" sz="5400" b="1" baseline="30000" dirty="0" smtClean="0">
                <a:solidFill>
                  <a:schemeClr val="accent1">
                    <a:lumMod val="50000"/>
                  </a:schemeClr>
                </a:solidFill>
              </a:rPr>
              <a:t>-10</a:t>
            </a:r>
            <a:r>
              <a:rPr lang="ru-RU" sz="5400" b="1" dirty="0" smtClean="0">
                <a:solidFill>
                  <a:schemeClr val="accent1">
                    <a:lumMod val="50000"/>
                  </a:schemeClr>
                </a:solidFill>
              </a:rPr>
              <a:t> Дж    2) 7∙10</a:t>
            </a:r>
            <a:r>
              <a:rPr lang="ru-RU" sz="5400" b="1" baseline="30000" dirty="0" smtClean="0">
                <a:solidFill>
                  <a:schemeClr val="accent1">
                    <a:lumMod val="50000"/>
                  </a:schemeClr>
                </a:solidFill>
              </a:rPr>
              <a:t>-19</a:t>
            </a:r>
            <a:r>
              <a:rPr lang="ru-RU" sz="5400" b="1" dirty="0" smtClean="0">
                <a:solidFill>
                  <a:schemeClr val="accent1">
                    <a:lumMod val="50000"/>
                  </a:schemeClr>
                </a:solidFill>
              </a:rPr>
              <a:t> Дж   </a:t>
            </a:r>
          </a:p>
          <a:p>
            <a:pPr marL="514350" indent="-514350"/>
            <a:r>
              <a:rPr lang="ru-RU" sz="5400" b="1" dirty="0" smtClean="0">
                <a:solidFill>
                  <a:schemeClr val="accent1">
                    <a:lumMod val="50000"/>
                  </a:schemeClr>
                </a:solidFill>
              </a:rPr>
              <a:t> 3) 9∙10</a:t>
            </a:r>
            <a:r>
              <a:rPr lang="ru-RU" sz="5400" b="1" baseline="30000" dirty="0" smtClean="0">
                <a:solidFill>
                  <a:schemeClr val="accent1">
                    <a:lumMod val="50000"/>
                  </a:schemeClr>
                </a:solidFill>
              </a:rPr>
              <a:t>-27</a:t>
            </a:r>
            <a:r>
              <a:rPr lang="ru-RU" sz="5400" b="1" dirty="0" smtClean="0">
                <a:solidFill>
                  <a:schemeClr val="accent1">
                    <a:lumMod val="50000"/>
                  </a:schemeClr>
                </a:solidFill>
              </a:rPr>
              <a:t> Дж  4) 2 ∙10</a:t>
            </a:r>
            <a:r>
              <a:rPr lang="ru-RU" sz="5400" b="1" baseline="30000" dirty="0" smtClean="0">
                <a:solidFill>
                  <a:schemeClr val="accent1">
                    <a:lumMod val="50000"/>
                  </a:schemeClr>
                </a:solidFill>
              </a:rPr>
              <a:t>-26</a:t>
            </a:r>
            <a:r>
              <a:rPr lang="ru-RU" sz="5400" b="1" dirty="0" smtClean="0">
                <a:solidFill>
                  <a:schemeClr val="accent1">
                    <a:lumMod val="50000"/>
                  </a:schemeClr>
                </a:solidFill>
              </a:rPr>
              <a:t> Дж</a:t>
            </a:r>
            <a:endParaRPr lang="ru-RU" sz="5400" b="1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2844" y="214290"/>
            <a:ext cx="8858312" cy="3857651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3. Фотокатод освещается монохроматическим светом, энергия фотонов в котором 4 эВ. Чему равна работа выхода материала катода, если максимальная кинетическая энергия электронов 1,5 эВ?</a:t>
            </a:r>
            <a:endParaRPr lang="ru-RU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71472" y="4357694"/>
            <a:ext cx="8286808" cy="2000264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marL="514350" indent="-514350">
              <a:buAutoNum type="arabicParenR"/>
            </a:pPr>
            <a:r>
              <a:rPr lang="ru-RU" sz="6000" b="1" dirty="0" smtClean="0">
                <a:solidFill>
                  <a:schemeClr val="accent5">
                    <a:lumMod val="50000"/>
                  </a:schemeClr>
                </a:solidFill>
              </a:rPr>
              <a:t>1,5 эВ    2) 2,5 эВ  </a:t>
            </a:r>
          </a:p>
          <a:p>
            <a:pPr marL="514350" indent="-514350"/>
            <a:r>
              <a:rPr lang="ru-RU" sz="6000" b="1" dirty="0" smtClean="0">
                <a:solidFill>
                  <a:schemeClr val="accent5">
                    <a:lumMod val="50000"/>
                  </a:schemeClr>
                </a:solidFill>
              </a:rPr>
              <a:t>  3) 4,0 эВ    4) 5,5 эВ</a:t>
            </a:r>
            <a:endParaRPr lang="ru-RU" sz="6000" b="1" dirty="0">
              <a:solidFill>
                <a:schemeClr val="accent5">
                  <a:lumMod val="50000"/>
                </a:schemeClr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4" y="274638"/>
            <a:ext cx="9001156" cy="3654428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4. Работа выхода электронов с поверхности серебра 4,3 эВ, а с поверхности цезия 1,8 эВ. Частота падающего света одинакова. В опыте с каким металлом скорость фотоэлектронов будет больше?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071942"/>
            <a:ext cx="8229600" cy="250033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>
              <a:buNone/>
            </a:pPr>
            <a:r>
              <a:rPr lang="ru-RU" sz="3600" b="1" dirty="0" smtClean="0">
                <a:solidFill>
                  <a:srgbClr val="002060"/>
                </a:solidFill>
              </a:rPr>
              <a:t>1) с серебром    2) с цезием     3) результат зависит от освещенности металла   4) скорость фотоэлектронов будет одинаковой</a:t>
            </a:r>
            <a:endParaRPr lang="ru-RU" sz="36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3368676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5. Интенсивность света, падающего на металлическую пластинку, уменьшается, а частота – увеличивается. Запирающее напряжение, необходимое для прекращения фототока, будет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3857628"/>
            <a:ext cx="8929718" cy="2786082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>
              <a:buNone/>
            </a:pPr>
            <a:r>
              <a:rPr lang="ru-RU" sz="4400" b="1" dirty="0" smtClean="0">
                <a:solidFill>
                  <a:schemeClr val="accent5">
                    <a:lumMod val="50000"/>
                  </a:schemeClr>
                </a:solidFill>
              </a:rPr>
              <a:t>1) увеличиваться   2) уменьшаться   3) оставаться прежним   4) сначала увеличиваться, затем уменьшаться</a:t>
            </a:r>
            <a:endParaRPr lang="ru-RU" sz="4400" b="1" dirty="0">
              <a:solidFill>
                <a:schemeClr val="accent5">
                  <a:lumMod val="50000"/>
                </a:schemeClr>
              </a:solidFill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011222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/>
          <a:p>
            <a:r>
              <a:rPr lang="ru-RU" b="1" i="1" u="sng" dirty="0" smtClean="0"/>
              <a:t>О  Т  В  Е  Т  Ы:</a:t>
            </a:r>
            <a:endParaRPr lang="ru-RU" b="1" i="1" u="sng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00364" y="1428736"/>
            <a:ext cx="3143272" cy="5214974"/>
          </a:xfr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pPr algn="ctr">
              <a:buNone/>
            </a:pPr>
            <a:r>
              <a:rPr lang="ru-RU" sz="6000" b="1" dirty="0" smtClean="0"/>
              <a:t>1 – 4</a:t>
            </a:r>
          </a:p>
          <a:p>
            <a:pPr algn="ctr">
              <a:buNone/>
            </a:pPr>
            <a:r>
              <a:rPr lang="ru-RU" sz="6000" b="1" dirty="0" smtClean="0"/>
              <a:t>2 – 2</a:t>
            </a:r>
          </a:p>
          <a:p>
            <a:pPr algn="ctr">
              <a:buNone/>
            </a:pPr>
            <a:r>
              <a:rPr lang="ru-RU" sz="6000" b="1" dirty="0" smtClean="0"/>
              <a:t>3 – 2</a:t>
            </a:r>
          </a:p>
          <a:p>
            <a:pPr algn="ctr">
              <a:buNone/>
            </a:pPr>
            <a:r>
              <a:rPr lang="ru-RU" sz="6000" b="1" dirty="0" smtClean="0"/>
              <a:t>4 – 2</a:t>
            </a:r>
          </a:p>
          <a:p>
            <a:pPr algn="ctr">
              <a:buNone/>
            </a:pPr>
            <a:r>
              <a:rPr lang="ru-RU" sz="6000" b="1" dirty="0" smtClean="0"/>
              <a:t>5 - 1</a:t>
            </a:r>
            <a:endParaRPr lang="ru-RU" sz="6000" b="1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285720" y="214290"/>
            <a:ext cx="1500197" cy="928694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№ 1.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0" y="785794"/>
            <a:ext cx="9144000" cy="4853006"/>
          </a:xfrm>
        </p:spPr>
        <p:txBody>
          <a:bodyPr>
            <a:noAutofit/>
          </a:bodyPr>
          <a:lstStyle/>
          <a:p>
            <a:r>
              <a:rPr lang="ru-RU" sz="4400" b="1" dirty="0" smtClean="0">
                <a:solidFill>
                  <a:schemeClr val="tx1"/>
                </a:solidFill>
              </a:rPr>
              <a:t>Постройте график зависимости максимальной кинетической энергии вырванных с поверхности металла фотоэлектронов от частоты падающего света. Работу выхода электронов из металла считать известной.</a:t>
            </a:r>
            <a:endParaRPr lang="ru-RU" sz="44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14290"/>
            <a:ext cx="9144000" cy="3357586"/>
          </a:xfrm>
        </p:spPr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№ 2.</a:t>
            </a:r>
            <a:r>
              <a:rPr lang="ru-RU" b="1" dirty="0" smtClean="0"/>
              <a:t>Как изменится максимальная энергия вылетевших с катода фотоэлектронов при уменьшении частоты падающего света в 2 раза?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429000"/>
            <a:ext cx="8229600" cy="2928958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>
              <a:buNone/>
            </a:pPr>
            <a:r>
              <a:rPr lang="ru-RU" sz="40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1) увеличится в 2 раза     </a:t>
            </a:r>
          </a:p>
          <a:p>
            <a:pPr algn="ctr">
              <a:buNone/>
            </a:pPr>
            <a:r>
              <a:rPr lang="ru-RU" sz="40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2) уменьшится в 2 раза  </a:t>
            </a:r>
          </a:p>
          <a:p>
            <a:pPr algn="ctr">
              <a:buNone/>
            </a:pPr>
            <a:r>
              <a:rPr lang="ru-RU" sz="40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3) уменьшится более чем в 2 раза   4) уменьшится менее чем в 2 раза</a:t>
            </a:r>
            <a:endParaRPr lang="ru-RU" sz="40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285728"/>
            <a:ext cx="4071966" cy="6357982"/>
          </a:xfrm>
        </p:spPr>
        <p:txBody>
          <a:bodyPr>
            <a:noAutofit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№ 3. </a:t>
            </a:r>
            <a:r>
              <a:rPr lang="ru-RU" b="1" dirty="0" smtClean="0"/>
              <a:t>По приведенному графику зависимости Е</a:t>
            </a:r>
            <a:r>
              <a:rPr lang="ru-RU" b="1" baseline="-25000" dirty="0" smtClean="0"/>
              <a:t>к</a:t>
            </a:r>
            <a:r>
              <a:rPr lang="ru-RU" b="1" dirty="0" smtClean="0"/>
              <a:t>(</a:t>
            </a:r>
            <a:r>
              <a:rPr lang="el-GR" b="1" dirty="0" smtClean="0"/>
              <a:t>ν</a:t>
            </a:r>
            <a:r>
              <a:rPr lang="ru-RU" b="1" dirty="0" smtClean="0"/>
              <a:t>) определите работу выхода для данного металла.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071934" y="357167"/>
            <a:ext cx="5072066" cy="5572163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dirty="0" smtClean="0"/>
              <a:t>   </a:t>
            </a:r>
            <a:r>
              <a:rPr lang="ru-RU" b="1" dirty="0" smtClean="0"/>
              <a:t>Е</a:t>
            </a:r>
            <a:r>
              <a:rPr lang="ru-RU" b="1" baseline="-25000" dirty="0" smtClean="0"/>
              <a:t>к</a:t>
            </a:r>
            <a:r>
              <a:rPr lang="ru-RU" b="1" dirty="0" smtClean="0"/>
              <a:t>, 10</a:t>
            </a:r>
            <a:r>
              <a:rPr lang="ru-RU" b="1" baseline="30000" dirty="0" smtClean="0"/>
              <a:t>-19</a:t>
            </a:r>
            <a:r>
              <a:rPr lang="ru-RU" b="1" dirty="0" smtClean="0"/>
              <a:t>Дж</a:t>
            </a:r>
          </a:p>
          <a:p>
            <a:pPr>
              <a:buNone/>
            </a:pPr>
            <a:endParaRPr lang="ru-RU" b="1" dirty="0" smtClean="0"/>
          </a:p>
          <a:p>
            <a:pPr>
              <a:buNone/>
            </a:pPr>
            <a:endParaRPr lang="ru-RU" b="1" dirty="0" smtClean="0"/>
          </a:p>
          <a:p>
            <a:pPr>
              <a:buNone/>
            </a:pPr>
            <a:r>
              <a:rPr lang="ru-RU" b="1" dirty="0" smtClean="0"/>
              <a:t>    6</a:t>
            </a:r>
          </a:p>
          <a:p>
            <a:pPr>
              <a:buNone/>
            </a:pPr>
            <a:endParaRPr lang="ru-RU" b="1" dirty="0" smtClean="0"/>
          </a:p>
          <a:p>
            <a:pPr>
              <a:buNone/>
            </a:pPr>
            <a:r>
              <a:rPr lang="ru-RU" b="1" dirty="0" smtClean="0"/>
              <a:t>    4</a:t>
            </a:r>
          </a:p>
          <a:p>
            <a:pPr>
              <a:buNone/>
            </a:pPr>
            <a:endParaRPr lang="ru-RU" b="1" dirty="0" smtClean="0"/>
          </a:p>
          <a:p>
            <a:pPr>
              <a:buNone/>
            </a:pPr>
            <a:r>
              <a:rPr lang="ru-RU" b="1" dirty="0" smtClean="0"/>
              <a:t>    2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     </a:t>
            </a:r>
            <a:r>
              <a:rPr lang="ru-RU" b="1" dirty="0" smtClean="0"/>
              <a:t>0      0,5      1      1,5  </a:t>
            </a:r>
            <a:r>
              <a:rPr lang="el-GR" b="1" dirty="0" smtClean="0"/>
              <a:t>ν</a:t>
            </a:r>
            <a:r>
              <a:rPr lang="ru-RU" b="1" dirty="0" smtClean="0"/>
              <a:t>, 10</a:t>
            </a:r>
            <a:r>
              <a:rPr lang="ru-RU" b="1" baseline="30000" dirty="0" smtClean="0"/>
              <a:t>15</a:t>
            </a:r>
            <a:r>
              <a:rPr lang="ru-RU" b="1" dirty="0" smtClean="0"/>
              <a:t>Гц</a:t>
            </a:r>
            <a:endParaRPr lang="ru-RU" b="1" dirty="0"/>
          </a:p>
        </p:txBody>
      </p:sp>
      <p:cxnSp>
        <p:nvCxnSpPr>
          <p:cNvPr id="5" name="Прямая со стрелкой 4"/>
          <p:cNvCxnSpPr/>
          <p:nvPr/>
        </p:nvCxnSpPr>
        <p:spPr>
          <a:xfrm>
            <a:off x="4786314" y="5214950"/>
            <a:ext cx="4143404" cy="1588"/>
          </a:xfrm>
          <a:prstGeom prst="straightConnector1">
            <a:avLst/>
          </a:prstGeom>
          <a:ln w="19050">
            <a:solidFill>
              <a:schemeClr val="tx1">
                <a:lumMod val="95000"/>
                <a:lumOff val="5000"/>
              </a:schemeClr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 стрелкой 5"/>
          <p:cNvCxnSpPr/>
          <p:nvPr/>
        </p:nvCxnSpPr>
        <p:spPr>
          <a:xfrm rot="16200000" flipV="1">
            <a:off x="2607455" y="3107529"/>
            <a:ext cx="4652994" cy="9524"/>
          </a:xfrm>
          <a:prstGeom prst="straightConnector1">
            <a:avLst/>
          </a:prstGeom>
          <a:ln w="19050">
            <a:solidFill>
              <a:schemeClr val="tx1">
                <a:lumMod val="95000"/>
                <a:lumOff val="5000"/>
              </a:schemeClr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 rot="5400000" flipH="1" flipV="1">
            <a:off x="4750595" y="2178835"/>
            <a:ext cx="3857652" cy="2214578"/>
          </a:xfrm>
          <a:prstGeom prst="line">
            <a:avLst/>
          </a:prstGeom>
          <a:ln w="349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 rot="5400000">
            <a:off x="5537207" y="5249875"/>
            <a:ext cx="7143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 rot="5400000">
            <a:off x="6465901" y="5178437"/>
            <a:ext cx="7143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191</TotalTime>
  <Words>345</Words>
  <Application>Microsoft Office PowerPoint</Application>
  <PresentationFormat>Экран (4:3)</PresentationFormat>
  <Paragraphs>40</Paragraphs>
  <Slides>9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Office</vt:lpstr>
      <vt:lpstr>1. Импульс фотона имеет наименьшее значение в диапазоне частот</vt:lpstr>
      <vt:lpstr>2. Электромагнитное излучение, длина волны которого 3∙10-7 м, состоит из фотонов с энергией, приблизительно равной</vt:lpstr>
      <vt:lpstr>3. Фотокатод освещается монохроматическим светом, энергия фотонов в котором 4 эВ. Чему равна работа выхода материала катода, если максимальная кинетическая энергия электронов 1,5 эВ?</vt:lpstr>
      <vt:lpstr>4. Работа выхода электронов с поверхности серебра 4,3 эВ, а с поверхности цезия 1,8 эВ. Частота падающего света одинакова. В опыте с каким металлом скорость фотоэлектронов будет больше?</vt:lpstr>
      <vt:lpstr>5. Интенсивность света, падающего на металлическую пластинку, уменьшается, а частота – увеличивается. Запирающее напряжение, необходимое для прекращения фототока, будет</vt:lpstr>
      <vt:lpstr>О  Т  В  Е  Т  Ы:</vt:lpstr>
      <vt:lpstr>№ 1.</vt:lpstr>
      <vt:lpstr>№ 2.Как изменится максимальная энергия вылетевших с катода фотоэлектронов при уменьшении частоты падающего света в 2 раза?</vt:lpstr>
      <vt:lpstr>№ 3. По приведенному графику зависимости Ек(ν) определите работу выхода для данного металла.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Admin</cp:lastModifiedBy>
  <cp:revision>24</cp:revision>
  <dcterms:created xsi:type="dcterms:W3CDTF">2010-02-24T19:48:56Z</dcterms:created>
  <dcterms:modified xsi:type="dcterms:W3CDTF">2010-11-12T12:19:01Z</dcterms:modified>
</cp:coreProperties>
</file>